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ourceforge.net/projects/qcado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 Sistemi MES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 cura dell’Ing. Buttolo Marco.</a:t>
            </a:r>
          </a:p>
        </p:txBody>
      </p:sp>
    </p:spTree>
    <p:extLst>
      <p:ext uri="{BB962C8B-B14F-4D97-AF65-F5344CB8AC3E}">
        <p14:creationId xmlns:p14="http://schemas.microsoft.com/office/powerpoint/2010/main" val="163570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Un sistema </a:t>
            </a:r>
            <a:r>
              <a:rPr lang="it-IT" b="1" dirty="0"/>
              <a:t>MES</a:t>
            </a:r>
            <a:r>
              <a:rPr lang="it-IT" dirty="0"/>
              <a:t> (</a:t>
            </a:r>
            <a:r>
              <a:rPr lang="it-IT" b="1" dirty="0"/>
              <a:t>Manufacturing </a:t>
            </a:r>
            <a:r>
              <a:rPr lang="it-IT" b="1" dirty="0" err="1"/>
              <a:t>Execution</a:t>
            </a:r>
            <a:r>
              <a:rPr lang="it-IT" b="1" dirty="0"/>
              <a:t> System</a:t>
            </a:r>
            <a:r>
              <a:rPr lang="it-IT" dirty="0"/>
              <a:t>) è un software gestionale orientato alla gestione dell’area produttiva di uno stabilimento industriale.</a:t>
            </a:r>
          </a:p>
          <a:p>
            <a:r>
              <a:rPr lang="it-IT" dirty="0"/>
              <a:t>L’obiettivo di un MES è quello di monitorare l’attività produttiva di uno stabilimento nell’ottica di rendere il medesimo il più efficiente possibile.</a:t>
            </a:r>
          </a:p>
          <a:p>
            <a:r>
              <a:rPr lang="it-IT" dirty="0"/>
              <a:t>Un MES permette di:</a:t>
            </a:r>
          </a:p>
          <a:p>
            <a:pPr lvl="1"/>
            <a:r>
              <a:rPr lang="it-IT" dirty="0"/>
              <a:t>Reagire tempestivamente agli imprevisti che possono accadere in produzione </a:t>
            </a:r>
          </a:p>
          <a:p>
            <a:pPr lvl="1"/>
            <a:r>
              <a:rPr lang="it-IT" dirty="0"/>
              <a:t>Poter consultare dati rilevanti e contestualizzati nel processo produttivo</a:t>
            </a:r>
          </a:p>
          <a:p>
            <a:pPr lvl="1"/>
            <a:r>
              <a:rPr lang="it-IT" dirty="0"/>
              <a:t>Programmare la produzione in modo efficace ed efficiente</a:t>
            </a:r>
          </a:p>
          <a:p>
            <a:pPr lvl="1"/>
            <a:r>
              <a:rPr lang="it-IT" dirty="0"/>
              <a:t>Supportare i processi di controllo qualità e manutenzione</a:t>
            </a:r>
          </a:p>
          <a:p>
            <a:pPr lvl="1"/>
            <a:r>
              <a:rPr lang="it-IT" dirty="0"/>
              <a:t>Snellire la movimentazione dei materiali.</a:t>
            </a:r>
          </a:p>
          <a:p>
            <a:pPr lvl="1"/>
            <a:r>
              <a:rPr lang="it-IT" dirty="0"/>
              <a:t>Misurare i processi produttivi.</a:t>
            </a:r>
          </a:p>
          <a:p>
            <a:r>
              <a:rPr lang="it-IT" dirty="0"/>
              <a:t>Misurare qualcosa permette sempre di poter migliorare quella data cosa.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9294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5551" y="331237"/>
            <a:ext cx="8534400" cy="6181530"/>
          </a:xfrm>
        </p:spPr>
        <p:txBody>
          <a:bodyPr>
            <a:normAutofit/>
          </a:bodyPr>
          <a:lstStyle/>
          <a:p>
            <a:r>
              <a:rPr lang="it-IT" dirty="0"/>
              <a:t>E’ importante definire cosa sono le risorse in un contesto industriale. Per risorse si intendono:</a:t>
            </a:r>
          </a:p>
          <a:p>
            <a:pPr lvl="1"/>
            <a:r>
              <a:rPr lang="it-IT" dirty="0"/>
              <a:t>Risorse monetarie</a:t>
            </a:r>
          </a:p>
          <a:p>
            <a:pPr lvl="1"/>
            <a:r>
              <a:rPr lang="it-IT" dirty="0"/>
              <a:t>Risorse umane</a:t>
            </a:r>
          </a:p>
          <a:p>
            <a:pPr lvl="1"/>
            <a:r>
              <a:rPr lang="it-IT" dirty="0"/>
              <a:t>Macchinari</a:t>
            </a:r>
          </a:p>
          <a:p>
            <a:r>
              <a:rPr lang="it-IT" dirty="0"/>
              <a:t>Per processo industriale si intende quell’insieme di decisioni ed azioni atte a gestire il ciclo di vista delle risorse.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400" y="4168370"/>
            <a:ext cx="5355077" cy="234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38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5551" y="331237"/>
            <a:ext cx="8534400" cy="6181530"/>
          </a:xfrm>
        </p:spPr>
        <p:txBody>
          <a:bodyPr>
            <a:normAutofit/>
          </a:bodyPr>
          <a:lstStyle/>
          <a:p>
            <a:r>
              <a:rPr lang="it-IT" dirty="0"/>
              <a:t>Gestire il flusso informativo in una realtà produttiva (e non solo) consiste in:</a:t>
            </a:r>
          </a:p>
          <a:p>
            <a:pPr lvl="1"/>
            <a:r>
              <a:rPr lang="it-IT" dirty="0"/>
              <a:t>Raccogliere le informazioni  (tramite uso di sensori,….)</a:t>
            </a:r>
          </a:p>
          <a:p>
            <a:pPr lvl="1"/>
            <a:r>
              <a:rPr lang="it-IT" dirty="0"/>
              <a:t>Archiviare tale informazioni (per esempio su DB,…)</a:t>
            </a:r>
          </a:p>
          <a:p>
            <a:pPr lvl="1"/>
            <a:r>
              <a:rPr lang="it-IT" dirty="0"/>
              <a:t>Elaborare le informazioni</a:t>
            </a:r>
          </a:p>
          <a:p>
            <a:pPr lvl="1"/>
            <a:r>
              <a:rPr lang="it-IT" dirty="0"/>
              <a:t>Distribuire a chi di dovere tali informazioni</a:t>
            </a:r>
          </a:p>
          <a:p>
            <a:r>
              <a:rPr lang="it-IT" dirty="0"/>
              <a:t>Il MES si colloca nel livello chiamato </a:t>
            </a:r>
            <a:r>
              <a:rPr lang="it-IT" u="sng" dirty="0"/>
              <a:t>EXECUTION</a:t>
            </a:r>
            <a:r>
              <a:rPr lang="it-IT" dirty="0"/>
              <a:t>, che sta in mezzo tra il livello </a:t>
            </a:r>
            <a:r>
              <a:rPr lang="it-IT" u="sng" dirty="0"/>
              <a:t>PLANNING (sistemi ERP) </a:t>
            </a:r>
            <a:r>
              <a:rPr lang="it-IT" dirty="0"/>
              <a:t>ed il livello</a:t>
            </a:r>
            <a:r>
              <a:rPr lang="it-IT" u="sng" dirty="0"/>
              <a:t> CONTROL (PLC e SCADA).</a:t>
            </a:r>
          </a:p>
          <a:p>
            <a:r>
              <a:rPr lang="it-IT" dirty="0"/>
              <a:t>Il MES risponde alla questione della tracciabilità delle lavorazioni.</a:t>
            </a:r>
          </a:p>
          <a:p>
            <a:r>
              <a:rPr lang="it-IT" dirty="0"/>
              <a:t>Solitamente l’architettura di un MES è client/server + DB (SQL Server, Oracle,….).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9784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5551" y="331237"/>
            <a:ext cx="8534400" cy="6181530"/>
          </a:xfrm>
        </p:spPr>
        <p:txBody>
          <a:bodyPr>
            <a:normAutofit/>
          </a:bodyPr>
          <a:lstStyle/>
          <a:p>
            <a:r>
              <a:rPr lang="it-IT" dirty="0"/>
              <a:t>Un sistema MES, come un sistema ERP, è composto da svariati moduli:</a:t>
            </a:r>
          </a:p>
          <a:p>
            <a:pPr lvl="1"/>
            <a:r>
              <a:rPr lang="it-IT" dirty="0"/>
              <a:t>Modulo di pianificazione delle attività di produzione</a:t>
            </a:r>
          </a:p>
          <a:p>
            <a:pPr lvl="1"/>
            <a:r>
              <a:rPr lang="it-IT" dirty="0"/>
              <a:t>Modulo di allocazione e monitoraggio delle risorse</a:t>
            </a:r>
          </a:p>
          <a:p>
            <a:pPr lvl="1"/>
            <a:r>
              <a:rPr lang="it-IT" dirty="0"/>
              <a:t>Modulo di gestione della documentazione del processo di produzione</a:t>
            </a:r>
          </a:p>
          <a:p>
            <a:pPr lvl="1"/>
            <a:r>
              <a:rPr lang="it-IT" dirty="0"/>
              <a:t>Modulo di tracciabilità dei prodotti</a:t>
            </a:r>
          </a:p>
          <a:p>
            <a:pPr lvl="1"/>
            <a:r>
              <a:rPr lang="it-IT" dirty="0"/>
              <a:t>Modulo di allocazione delle merci</a:t>
            </a:r>
          </a:p>
          <a:p>
            <a:pPr lvl="1"/>
            <a:r>
              <a:rPr lang="it-IT" dirty="0"/>
              <a:t>Modulo di gestione delle manutenzioni sulle macchine</a:t>
            </a:r>
          </a:p>
          <a:p>
            <a:pPr lvl="1"/>
            <a:r>
              <a:rPr lang="it-IT" dirty="0"/>
              <a:t>Modulo di analisi delle prestazioni di produzione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946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5551" y="331237"/>
            <a:ext cx="8534400" cy="6181530"/>
          </a:xfrm>
        </p:spPr>
        <p:txBody>
          <a:bodyPr>
            <a:normAutofit/>
          </a:bodyPr>
          <a:lstStyle/>
          <a:p>
            <a:r>
              <a:rPr lang="it-IT" dirty="0"/>
              <a:t>Organizzazioni in ambito MES:</a:t>
            </a:r>
          </a:p>
          <a:p>
            <a:pPr lvl="1"/>
            <a:r>
              <a:rPr lang="it-IT" b="1" u="sng" dirty="0"/>
              <a:t>ISA</a:t>
            </a:r>
            <a:r>
              <a:rPr lang="it-IT" dirty="0"/>
              <a:t> (Industrial Standard of Automation) </a:t>
            </a:r>
          </a:p>
          <a:p>
            <a:pPr lvl="1"/>
            <a:r>
              <a:rPr lang="it-IT" b="1" u="sng" dirty="0"/>
              <a:t>MESA</a:t>
            </a:r>
            <a:r>
              <a:rPr lang="it-IT" dirty="0"/>
              <a:t> (Manufacturing Enterprise Solution </a:t>
            </a:r>
            <a:r>
              <a:rPr lang="it-IT" dirty="0" err="1"/>
              <a:t>Association</a:t>
            </a:r>
            <a:r>
              <a:rPr lang="it-IT" dirty="0"/>
              <a:t>)</a:t>
            </a:r>
          </a:p>
          <a:p>
            <a:pPr lvl="1"/>
            <a:endParaRPr lang="it-IT" dirty="0"/>
          </a:p>
          <a:p>
            <a:r>
              <a:rPr lang="it-IT" dirty="0"/>
              <a:t>Alcuni esempi pratici:</a:t>
            </a:r>
          </a:p>
          <a:p>
            <a:pPr lvl="1"/>
            <a:r>
              <a:rPr lang="it-IT" dirty="0"/>
              <a:t>Sistemi MES di </a:t>
            </a:r>
            <a:r>
              <a:rPr lang="it-IT" dirty="0" err="1"/>
              <a:t>Wonderware</a:t>
            </a:r>
            <a:r>
              <a:rPr lang="it-IT" dirty="0"/>
              <a:t> basati su piattaforma </a:t>
            </a:r>
            <a:r>
              <a:rPr lang="it-IT" dirty="0" err="1"/>
              <a:t>Archestra</a:t>
            </a:r>
            <a:r>
              <a:rPr lang="it-IT" dirty="0"/>
              <a:t> (sviluppata con il </a:t>
            </a:r>
            <a:r>
              <a:rPr lang="it-IT" dirty="0" err="1"/>
              <a:t>framework</a:t>
            </a:r>
            <a:r>
              <a:rPr lang="it-IT" dirty="0"/>
              <a:t> .NET di casa </a:t>
            </a:r>
            <a:r>
              <a:rPr lang="it-IT" dirty="0" err="1"/>
              <a:t>microsoft</a:t>
            </a:r>
            <a:r>
              <a:rPr lang="it-IT" dirty="0"/>
              <a:t>).</a:t>
            </a:r>
          </a:p>
          <a:p>
            <a:pPr lvl="1"/>
            <a:r>
              <a:rPr lang="it-IT" dirty="0"/>
              <a:t>Sistema </a:t>
            </a:r>
            <a:r>
              <a:rPr lang="it-IT" b="1" u="sng" dirty="0" err="1"/>
              <a:t>tfabrica</a:t>
            </a:r>
            <a:r>
              <a:rPr lang="it-IT" dirty="0"/>
              <a:t> della </a:t>
            </a:r>
            <a:r>
              <a:rPr lang="it-IT" dirty="0" err="1"/>
              <a:t>Techsol</a:t>
            </a:r>
            <a:endParaRPr lang="it-IT" dirty="0"/>
          </a:p>
          <a:p>
            <a:pPr lvl="1"/>
            <a:r>
              <a:rPr lang="it-IT" dirty="0"/>
              <a:t>Sistema </a:t>
            </a:r>
            <a:r>
              <a:rPr lang="it-IT" b="1" u="sng" dirty="0" err="1"/>
              <a:t>Simatic</a:t>
            </a:r>
            <a:r>
              <a:rPr lang="it-IT" b="1" u="sng" dirty="0"/>
              <a:t> IT </a:t>
            </a:r>
            <a:r>
              <a:rPr lang="it-IT" dirty="0"/>
              <a:t>(soluzione MES della Siemens)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8132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5551" y="331237"/>
            <a:ext cx="8534400" cy="6181530"/>
          </a:xfrm>
        </p:spPr>
        <p:txBody>
          <a:bodyPr>
            <a:normAutofit/>
          </a:bodyPr>
          <a:lstStyle/>
          <a:p>
            <a:pPr lvl="1"/>
            <a:r>
              <a:rPr lang="it-IT" b="1" u="sng" dirty="0" err="1"/>
              <a:t>Sphera</a:t>
            </a:r>
            <a:r>
              <a:rPr lang="it-IT" dirty="0"/>
              <a:t> della </a:t>
            </a:r>
            <a:r>
              <a:rPr lang="it-IT" b="1" u="sng" dirty="0"/>
              <a:t>Innovo </a:t>
            </a:r>
            <a:r>
              <a:rPr lang="it-IT" b="1" u="sng" dirty="0" err="1"/>
              <a:t>Tech</a:t>
            </a:r>
            <a:r>
              <a:rPr lang="it-IT" dirty="0"/>
              <a:t>, prodotto disponibile sia con interfaccia Client/Server, sia con interfaccia Web. E' un'applicazione completamente indipendente dalla base dati, ed </a:t>
            </a:r>
            <a:r>
              <a:rPr lang="it-IT" dirty="0" err="1"/>
              <a:t>e'</a:t>
            </a:r>
            <a:r>
              <a:rPr lang="it-IT" dirty="0"/>
              <a:t> compatibile con i principali database SQL di mercato (SQL Server, Oracle, ecc.).</a:t>
            </a:r>
          </a:p>
          <a:p>
            <a:pPr lvl="1"/>
            <a:r>
              <a:rPr lang="it-IT" dirty="0"/>
              <a:t>…..</a:t>
            </a:r>
            <a:br>
              <a:rPr lang="it-IT" dirty="0"/>
            </a:br>
            <a:endParaRPr lang="it-IT" dirty="0"/>
          </a:p>
          <a:p>
            <a:pPr lvl="1"/>
            <a:r>
              <a:rPr lang="it-IT" dirty="0"/>
              <a:t>Esiste un sistema MES open source chiamato </a:t>
            </a:r>
            <a:r>
              <a:rPr lang="it-IT" b="1" u="sng" dirty="0"/>
              <a:t>QCADOO</a:t>
            </a:r>
            <a:r>
              <a:rPr lang="it-IT" dirty="0"/>
              <a:t> (</a:t>
            </a:r>
            <a:r>
              <a:rPr lang="it-IT" dirty="0">
                <a:hlinkClick r:id="rId2"/>
              </a:rPr>
              <a:t>https://sourceforge.net/projects/qcadoo/</a:t>
            </a:r>
            <a:r>
              <a:rPr lang="it-IT" dirty="0"/>
              <a:t>)</a:t>
            </a:r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0283493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122</TotalTime>
  <Words>421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Sezione</vt:lpstr>
      <vt:lpstr>I Sistemi MES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Sistemi MES</dc:title>
  <dc:creator>Marco Buttolo</dc:creator>
  <cp:lastModifiedBy>Marco Buttolo</cp:lastModifiedBy>
  <cp:revision>20</cp:revision>
  <dcterms:created xsi:type="dcterms:W3CDTF">2017-02-01T09:57:23Z</dcterms:created>
  <dcterms:modified xsi:type="dcterms:W3CDTF">2017-02-03T13:40:47Z</dcterms:modified>
</cp:coreProperties>
</file>