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59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quid_light_720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57175"/>
            <a:ext cx="914400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5562600" cy="1102519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71650"/>
            <a:ext cx="5562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620157" y="3719552"/>
            <a:ext cx="12725400" cy="216689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-2628898" y="-933371"/>
            <a:ext cx="14401799" cy="139057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862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9581"/>
            <a:ext cx="6934200" cy="3492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3112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3886201"/>
            <a:ext cx="3048000" cy="1337072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857250"/>
            <a:ext cx="7620000" cy="3429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83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quid_light_720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57175"/>
            <a:ext cx="914400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5562600" cy="1102519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71650"/>
            <a:ext cx="5562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620157" y="3719552"/>
            <a:ext cx="12725400" cy="216689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-2628898" y="-933371"/>
            <a:ext cx="14401799" cy="139057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035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521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ln w="3175">
            <a:noFill/>
          </a:ln>
        </p:spPr>
        <p:txBody>
          <a:bodyPr>
            <a:normAutofit/>
          </a:bodyPr>
          <a:lstStyle>
            <a:lvl1pPr>
              <a:defRPr sz="200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4234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441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4234"/>
            <a:ext cx="4041775" cy="29634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86200"/>
            <a:ext cx="2398713" cy="742950"/>
          </a:xfrm>
        </p:spPr>
        <p:txBody>
          <a:bodyPr anchor="ctr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1"/>
            <a:ext cx="8001000" cy="337184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3800" y="3886201"/>
            <a:ext cx="4191000" cy="7655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quid_light_720.mp4">
            <a:hlinkClick r:id="" action="ppaction://media"/>
          </p:cNvPr>
          <p:cNvPicPr>
            <a:picLocks noChangeAspect="1"/>
          </p:cNvPicPr>
          <p:nvPr userDrawn="1"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285750"/>
            <a:ext cx="9144000" cy="385762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2628898" y="-933371"/>
            <a:ext cx="14401799" cy="139057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752600" y="3719553"/>
            <a:ext cx="12725400" cy="216689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56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099E-4BEA-49C6-8936-666250564A11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BBFD-6E99-4DAA-B2AC-D8F634ED21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2">
                <a:lumMod val="50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lang="en-US" sz="2000" kern="1200" dirty="0" smtClean="0">
          <a:ln w="6350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lang="en-US" sz="2000" kern="1200" dirty="0" smtClean="0">
          <a:ln w="6350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lang="en-US" sz="2000" kern="1200" dirty="0" smtClean="0">
          <a:ln w="6350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lang="en-US" sz="2000" kern="1200" dirty="0" smtClean="0">
          <a:ln w="6350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lang="en-US" sz="2000" kern="1200" dirty="0" smtClean="0">
          <a:ln w="6350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cura</a:t>
            </a:r>
            <a:r>
              <a:rPr lang="en-US" dirty="0" smtClean="0"/>
              <a:t> </a:t>
            </a:r>
            <a:r>
              <a:rPr lang="en-US" dirty="0" err="1" smtClean="0"/>
              <a:t>dell’Ing</a:t>
            </a:r>
            <a:r>
              <a:rPr lang="en-US" dirty="0" smtClean="0"/>
              <a:t>. Marco </a:t>
            </a:r>
            <a:r>
              <a:rPr lang="en-US" dirty="0" err="1" smtClean="0"/>
              <a:t>Buttolo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7400" y="4171950"/>
            <a:ext cx="5181600" cy="721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percezioni</a:t>
            </a:r>
            <a:r>
              <a:rPr lang="en-US" dirty="0" smtClean="0"/>
              <a:t> 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vivere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3400" y="1047750"/>
            <a:ext cx="7772400" cy="12192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In </a:t>
            </a:r>
            <a:r>
              <a:rPr lang="it-IT" dirty="0">
                <a:solidFill>
                  <a:schemeClr val="tx1"/>
                </a:solidFill>
              </a:rPr>
              <a:t>un circuito formato da due conduttori di natura differente, sottoposto a </a:t>
            </a:r>
            <a:r>
              <a:rPr lang="it-IT" dirty="0" smtClean="0">
                <a:solidFill>
                  <a:schemeClr val="tx1"/>
                </a:solidFill>
              </a:rPr>
              <a:t>una differenza di </a:t>
            </a:r>
            <a:r>
              <a:rPr lang="it-IT" dirty="0">
                <a:solidFill>
                  <a:schemeClr val="tx1"/>
                </a:solidFill>
              </a:rPr>
              <a:t>temperatura, si instaura </a:t>
            </a:r>
            <a:r>
              <a:rPr lang="it-IT" dirty="0" smtClean="0">
                <a:solidFill>
                  <a:schemeClr val="tx1"/>
                </a:solidFill>
              </a:rPr>
              <a:t>una differenza di potenziale (</a:t>
            </a:r>
            <a:r>
              <a:rPr lang="it-IT" dirty="0" err="1" smtClean="0">
                <a:solidFill>
                  <a:schemeClr val="tx1"/>
                </a:solidFill>
              </a:rPr>
              <a:t>d.d.p</a:t>
            </a:r>
            <a:r>
              <a:rPr lang="it-IT" dirty="0" smtClean="0">
                <a:solidFill>
                  <a:schemeClr val="tx1"/>
                </a:solidFill>
              </a:rPr>
              <a:t>) ossia una tensione. Questo è il principio di funzionamento delle TERMOCOPPIE che sono in grado di misurare grandi temperature.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95550"/>
            <a:ext cx="3467531" cy="2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 DI FORZA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cura</a:t>
            </a:r>
            <a:r>
              <a:rPr lang="en-US" dirty="0" smtClean="0"/>
              <a:t> </a:t>
            </a:r>
            <a:r>
              <a:rPr lang="en-US" dirty="0" err="1" smtClean="0"/>
              <a:t>dell’Ing</a:t>
            </a:r>
            <a:r>
              <a:rPr lang="en-US" dirty="0" smtClean="0"/>
              <a:t>. </a:t>
            </a:r>
            <a:r>
              <a:rPr lang="en-US" dirty="0" err="1" smtClean="0"/>
              <a:t>Buttolo</a:t>
            </a:r>
            <a:r>
              <a:rPr lang="en-US" dirty="0" smtClean="0"/>
              <a:t> Marco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4800" y="43815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Estensimetri: sensori che misurano la forza che agisce su un materiale quando si deforma. Ogni materiale quando si deforma varia la sua resistenza elettrica. </a:t>
            </a:r>
            <a:r>
              <a:rPr lang="it-IT" dirty="0">
                <a:latin typeface="Arial" panose="020B0604020202020204" pitchFamily="34" charset="0"/>
              </a:rPr>
              <a:t>Sono i sensori di deformazione più </a:t>
            </a:r>
            <a:r>
              <a:rPr lang="it-IT" dirty="0" smtClean="0">
                <a:latin typeface="Arial" panose="020B0604020202020204" pitchFamily="34" charset="0"/>
              </a:rPr>
              <a:t>utilizzati.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5" y="1743178"/>
            <a:ext cx="5371429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SENSORI DI VELOCITA’ ED ACCELERAZIONE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cura</a:t>
            </a:r>
            <a:r>
              <a:rPr lang="en-US" dirty="0" smtClean="0"/>
              <a:t> </a:t>
            </a:r>
            <a:r>
              <a:rPr lang="en-US" dirty="0" err="1" smtClean="0"/>
              <a:t>dell’Ing</a:t>
            </a:r>
            <a:r>
              <a:rPr lang="en-US" dirty="0" smtClean="0"/>
              <a:t>. Marco </a:t>
            </a:r>
            <a:r>
              <a:rPr lang="en-US" dirty="0" err="1" smtClean="0"/>
              <a:t>Buttolo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1000" y="81915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La dinamo tachimetrica è un sensore di tipo analogico che fornisce</a:t>
            </a:r>
            <a:endParaRPr lang="it-IT" dirty="0">
              <a:latin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</a:rPr>
              <a:t>u</a:t>
            </a:r>
            <a:r>
              <a:rPr lang="it-IT" dirty="0" smtClean="0">
                <a:latin typeface="Arial" panose="020B0604020202020204" pitchFamily="34" charset="0"/>
              </a:rPr>
              <a:t>na tensione di uscita proporzionale </a:t>
            </a:r>
            <a:r>
              <a:rPr lang="it-IT" dirty="0">
                <a:latin typeface="Arial" panose="020B0604020202020204" pitchFamily="34" charset="0"/>
              </a:rPr>
              <a:t>alla velocità di </a:t>
            </a:r>
            <a:r>
              <a:rPr lang="it-IT" dirty="0" smtClean="0">
                <a:latin typeface="Arial" panose="020B0604020202020204" pitchFamily="34" charset="0"/>
              </a:rPr>
              <a:t>rotazione. E’ un sensore compatto e di basso costo.</a:t>
            </a:r>
          </a:p>
          <a:p>
            <a:endParaRPr lang="it-IT" dirty="0">
              <a:effectLst/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</a:rPr>
              <a:t>In robotica per misurare posizione e velocità dei giunti si usano gli ENCODER.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1000" y="2598353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Un encoder è un dispositivo composto da un disco rotante con zone opache e zone trasparenti.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9908"/>
            <a:ext cx="5515745" cy="22577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1000" y="81915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E’ un dispositivo che </a:t>
            </a:r>
            <a:r>
              <a:rPr lang="it-IT" dirty="0"/>
              <a:t>converte la posizione angolare del suo asse rotante in un segnale elettrico digitale. Esso è un trasduttore di posizione economico, preciso, robusto ed affidabile.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1000" y="81915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Gli encoder possono essere: incrementali o assoluti. Sui nastri trasportatori per esempio si usano gli encoder incrementali, mentre spesso in robotica si usano gli encoder assoluti.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9908"/>
            <a:ext cx="551574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19150"/>
            <a:ext cx="3200400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81000" y="81915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Per misurare l’accelerazione si possono usare i sensori di forza.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1000" y="127635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I sensori in un robot possono essere sia interni che esterni, e sia passivi che attivi. </a:t>
            </a:r>
            <a:endParaRPr lang="it-IT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question_direction_p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00100"/>
            <a:ext cx="5682218" cy="3600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971550"/>
            <a:ext cx="7620000" cy="342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Grazie!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permettono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misurare</a:t>
            </a:r>
            <a:r>
              <a:rPr lang="en-US" dirty="0" smtClean="0">
                <a:solidFill>
                  <a:schemeClr val="tx1"/>
                </a:solidFill>
              </a:rPr>
              <a:t> le </a:t>
            </a:r>
            <a:r>
              <a:rPr lang="en-US" dirty="0" err="1" smtClean="0">
                <a:solidFill>
                  <a:schemeClr val="tx1"/>
                </a:solidFill>
              </a:rPr>
              <a:t>grandezze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fisiche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trasformarle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segnali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elettrici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inviare</a:t>
            </a:r>
            <a:r>
              <a:rPr lang="en-US" dirty="0" smtClean="0">
                <a:solidFill>
                  <a:schemeClr val="tx1"/>
                </a:solidFill>
              </a:rPr>
              <a:t> al Sistema </a:t>
            </a:r>
            <a:r>
              <a:rPr lang="en-US" dirty="0" err="1" smtClean="0">
                <a:solidFill>
                  <a:schemeClr val="tx1"/>
                </a:solidFill>
              </a:rPr>
              <a:t>decisionale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gli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occhi</a:t>
            </a:r>
            <a:r>
              <a:rPr lang="en-US" dirty="0" smtClean="0">
                <a:solidFill>
                  <a:schemeClr val="tx1"/>
                </a:solidFill>
              </a:rPr>
              <a:t>” di un robot.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 ne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vari</a:t>
            </a:r>
            <a:r>
              <a:rPr lang="en-US" dirty="0" smtClean="0">
                <a:solidFill>
                  <a:schemeClr val="tx1"/>
                </a:solidFill>
              </a:rPr>
              <a:t> tipi: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forza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temperatura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prossimità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accelerazione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velocità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prossimità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permettono</a:t>
            </a:r>
            <a:r>
              <a:rPr lang="en-US" dirty="0" smtClean="0">
                <a:solidFill>
                  <a:schemeClr val="tx1"/>
                </a:solidFill>
              </a:rPr>
              <a:t> al robot di </a:t>
            </a:r>
            <a:r>
              <a:rPr lang="en-US" dirty="0" err="1" smtClean="0">
                <a:solidFill>
                  <a:schemeClr val="tx1"/>
                </a:solidFill>
              </a:rPr>
              <a:t>percepire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distanza</a:t>
            </a:r>
            <a:r>
              <a:rPr lang="en-US" dirty="0" smtClean="0">
                <a:solidFill>
                  <a:schemeClr val="tx1"/>
                </a:solidFill>
              </a:rPr>
              <a:t> da un </a:t>
            </a:r>
            <a:r>
              <a:rPr lang="en-US" dirty="0" err="1" smtClean="0">
                <a:solidFill>
                  <a:schemeClr val="tx1"/>
                </a:solidFill>
              </a:rPr>
              <a:t>ostacolo</a:t>
            </a:r>
            <a:r>
              <a:rPr lang="en-US" dirty="0" smtClean="0">
                <a:solidFill>
                  <a:schemeClr val="tx1"/>
                </a:solidFill>
              </a:rPr>
              <a:t>. Ci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prossimità</a:t>
            </a:r>
            <a:r>
              <a:rPr lang="en-US" dirty="0" smtClean="0">
                <a:solidFill>
                  <a:schemeClr val="tx1"/>
                </a:solidFill>
              </a:rPr>
              <a:t> IR,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emettono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raggio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luce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tramite</a:t>
            </a:r>
            <a:r>
              <a:rPr lang="en-US" dirty="0" smtClean="0">
                <a:solidFill>
                  <a:schemeClr val="tx1"/>
                </a:solidFill>
              </a:rPr>
              <a:t> un LED. Il </a:t>
            </a:r>
            <a:r>
              <a:rPr lang="en-US" dirty="0" err="1" smtClean="0">
                <a:solidFill>
                  <a:schemeClr val="tx1"/>
                </a:solidFill>
              </a:rPr>
              <a:t>raggio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riflesso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dall’oggetto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captato</a:t>
            </a:r>
            <a:r>
              <a:rPr lang="en-US" dirty="0" smtClean="0">
                <a:solidFill>
                  <a:schemeClr val="tx1"/>
                </a:solidFill>
              </a:rPr>
              <a:t> da un </a:t>
            </a:r>
            <a:r>
              <a:rPr lang="en-US" dirty="0" err="1" smtClean="0">
                <a:solidFill>
                  <a:schemeClr val="tx1"/>
                </a:solidFill>
              </a:rPr>
              <a:t>fototransistor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montato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sensore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Sfrutta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noto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concetto</a:t>
            </a:r>
            <a:r>
              <a:rPr lang="en-US" dirty="0" smtClean="0">
                <a:solidFill>
                  <a:schemeClr val="tx1"/>
                </a:solidFill>
              </a:rPr>
              <a:t> di TOF (Time Of Flight)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0833"/>
            <a:ext cx="2710017" cy="25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Altri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prossimità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le </a:t>
            </a:r>
            <a:r>
              <a:rPr lang="en-US" dirty="0" err="1" smtClean="0">
                <a:solidFill>
                  <a:schemeClr val="tx1"/>
                </a:solidFill>
              </a:rPr>
              <a:t>telecamere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sensori</a:t>
            </a:r>
            <a:r>
              <a:rPr lang="en-US" dirty="0" smtClean="0">
                <a:solidFill>
                  <a:schemeClr val="tx1"/>
                </a:solidFill>
              </a:rPr>
              <a:t> CCD. </a:t>
            </a:r>
            <a:r>
              <a:rPr lang="en-US" dirty="0" err="1" smtClean="0">
                <a:solidFill>
                  <a:schemeClr val="tx1"/>
                </a:solidFill>
              </a:rPr>
              <a:t>Emettono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raggio</a:t>
            </a:r>
            <a:r>
              <a:rPr lang="en-US" dirty="0" smtClean="0">
                <a:solidFill>
                  <a:schemeClr val="tx1"/>
                </a:solidFill>
              </a:rPr>
              <a:t> laser.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Il </a:t>
            </a:r>
            <a:r>
              <a:rPr lang="en-US" dirty="0" err="1" smtClean="0">
                <a:solidFill>
                  <a:schemeClr val="tx1"/>
                </a:solidFill>
              </a:rPr>
              <a:t>sensore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prossimità</a:t>
            </a:r>
            <a:r>
              <a:rPr lang="en-US" dirty="0" smtClean="0">
                <a:solidFill>
                  <a:schemeClr val="tx1"/>
                </a:solidFill>
              </a:rPr>
              <a:t> ad </a:t>
            </a:r>
            <a:r>
              <a:rPr lang="en-US" dirty="0" err="1" smtClean="0">
                <a:solidFill>
                  <a:schemeClr val="tx1"/>
                </a:solidFill>
              </a:rPr>
              <a:t>ultrasuoni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invece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sfrutta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riflessione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onde</a:t>
            </a:r>
            <a:r>
              <a:rPr lang="en-US" dirty="0" smtClean="0">
                <a:solidFill>
                  <a:schemeClr val="tx1"/>
                </a:solidFill>
              </a:rPr>
              <a:t> ad </a:t>
            </a:r>
            <a:r>
              <a:rPr lang="en-US" dirty="0" err="1" smtClean="0">
                <a:solidFill>
                  <a:schemeClr val="tx1"/>
                </a:solidFill>
              </a:rPr>
              <a:t>ultrasuoni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frequenze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attorno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ai</a:t>
            </a:r>
            <a:r>
              <a:rPr lang="en-US" dirty="0" smtClean="0">
                <a:solidFill>
                  <a:schemeClr val="tx1"/>
                </a:solidFill>
              </a:rPr>
              <a:t> 50 kHz).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89303"/>
            <a:ext cx="2810267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92" y="895350"/>
            <a:ext cx="2972215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 DI TEMPERATURA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cura</a:t>
            </a:r>
            <a:r>
              <a:rPr lang="en-US" dirty="0" smtClean="0"/>
              <a:t> dell’ </a:t>
            </a:r>
            <a:r>
              <a:rPr lang="en-US" dirty="0" err="1" smtClean="0"/>
              <a:t>Ing</a:t>
            </a:r>
            <a:r>
              <a:rPr lang="en-US" dirty="0" smtClean="0"/>
              <a:t>. Marco </a:t>
            </a:r>
            <a:r>
              <a:rPr lang="en-US" dirty="0" err="1" smtClean="0"/>
              <a:t>Buttolo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14400" y="590550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sensori</a:t>
            </a:r>
            <a:r>
              <a:rPr lang="en-US" dirty="0"/>
              <a:t> di </a:t>
            </a:r>
            <a:r>
              <a:rPr lang="en-US" dirty="0" smtClean="0"/>
              <a:t>temperature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termoresistenze</a:t>
            </a:r>
            <a:r>
              <a:rPr lang="en-US" dirty="0" smtClean="0"/>
              <a:t>. Al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temperature,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variano</a:t>
            </a:r>
            <a:r>
              <a:rPr lang="en-US" dirty="0" smtClean="0"/>
              <a:t> la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resistività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14550"/>
            <a:ext cx="228631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4350"/>
            <a:ext cx="3658111" cy="3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A3B563"/>
      </a:hlink>
      <a:folHlink>
        <a:srgbClr val="7FAF8E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460</Words>
  <Application>Microsoft Office PowerPoint</Application>
  <PresentationFormat>Presentazione su schermo (16:9)</PresentationFormat>
  <Paragraphs>41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Impact</vt:lpstr>
      <vt:lpstr>Tahoma</vt:lpstr>
      <vt:lpstr>Office Theme</vt:lpstr>
      <vt:lpstr>Il mondo dei sensori</vt:lpstr>
      <vt:lpstr>SENSORI</vt:lpstr>
      <vt:lpstr>SENSORI</vt:lpstr>
      <vt:lpstr>SENSORI</vt:lpstr>
      <vt:lpstr>SENSORI</vt:lpstr>
      <vt:lpstr>SENSORI</vt:lpstr>
      <vt:lpstr>SENSORI DI TEMPERATURA</vt:lpstr>
      <vt:lpstr>Presentazione standard di PowerPoint</vt:lpstr>
      <vt:lpstr>Presentazione standard di PowerPoint</vt:lpstr>
      <vt:lpstr>Presentazione standard di PowerPoint</vt:lpstr>
      <vt:lpstr>SENSORI DI FORZA</vt:lpstr>
      <vt:lpstr>Presentazione standard di PowerPoint</vt:lpstr>
      <vt:lpstr>SENSORI DI VELOCITA’ ED ACCELERAZIONE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Marco</cp:lastModifiedBy>
  <cp:revision>47</cp:revision>
  <dcterms:created xsi:type="dcterms:W3CDTF">2010-02-01T19:42:10Z</dcterms:created>
  <dcterms:modified xsi:type="dcterms:W3CDTF">2015-10-17T09:47:41Z</dcterms:modified>
</cp:coreProperties>
</file>