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8" r:id="rId6"/>
    <p:sldId id="269" r:id="rId7"/>
    <p:sldId id="270" r:id="rId8"/>
    <p:sldId id="271" r:id="rId9"/>
    <p:sldId id="275" r:id="rId10"/>
    <p:sldId id="276" r:id="rId11"/>
    <p:sldId id="277" r:id="rId12"/>
    <p:sldId id="272" r:id="rId13"/>
    <p:sldId id="273" r:id="rId14"/>
    <p:sldId id="274" r:id="rId15"/>
    <p:sldId id="265" r:id="rId16"/>
  </p:sldIdLst>
  <p:sldSz cx="12188825" cy="6858000"/>
  <p:notesSz cx="6858000" cy="9144000"/>
  <p:defaultTextStyle>
    <a:defPPr rtl="0">
      <a:defRPr lang="it-it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6469" autoAdjust="0"/>
  </p:normalViewPr>
  <p:slideViewPr>
    <p:cSldViewPr>
      <p:cViewPr varScale="1">
        <p:scale>
          <a:sx n="52" d="100"/>
          <a:sy n="52" d="100"/>
        </p:scale>
        <p:origin x="581" y="5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9" d="100"/>
          <a:sy n="89" d="100"/>
        </p:scale>
        <p:origin x="375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1A1788-7372-4FAC-9AF0-00B54B8D9CBA}" type="datetime1">
              <a:rPr lang="it-IT" smtClean="0"/>
              <a:t>02/02/2018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9429053-DC2A-4342-ADD4-2FD729D91E2C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43A304-85CD-4257-B418-D8F889FE0DBC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3EBA5BD7-F043-4D1B-AA17-CD412FC534DE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4624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494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2572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783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174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0319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0150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469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5399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637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847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0056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Connettore diritto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nettore diritto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nettore diritto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linee inferiori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igura a mano libera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0" name="Figura a mano libera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889EF9B-A500-41B6-8F1C-893813E9A898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4" name="Segnaposto numero diapositiva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724BBD-5BEA-4971-A6C4-42E94AF7CB5F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1B2188-7D8C-43C8-B29F-60D01DE77B72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81DC961-63CE-49AB-921E-1CE3DDEFC80A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i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Connettore diritto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nettore diritto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066F5F-3C86-4285-A86F-35EFBBDD7800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9BE34E-14EC-4041-A597-EE22FC16794F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 baseline="0"/>
            </a:lvl6pPr>
            <a:lvl7pPr algn="l" rtl="0">
              <a:defRPr sz="2000" baseline="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FAD192-1BF7-4994-9CBA-74265F19F4C1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76DD40-7EBA-46D0-A855-62759524AC7A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2E4D95-88E1-4556-89BE-EC650C1D14A8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2000"/>
            </a:lvl4pPr>
            <a:lvl5pPr algn="l" rtl="0">
              <a:defRPr sz="20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 baseline="0"/>
            </a:lvl8pPr>
            <a:lvl9pPr algn="l" rtl="0">
              <a:defRPr sz="2000" baseline="0"/>
            </a:lvl9pPr>
          </a:lstStyle>
          <a:p>
            <a:pPr lvl="0" rtl="0"/>
            <a:r>
              <a:rPr lang="it-IT"/>
              <a:t>Modifica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9867D3-FC26-40B1-8BB9-B19FF8D6CD45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 rtl="0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it-IT"/>
              <a:t>Modifica gli stili del testo dello schema</a:t>
            </a:r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0EE21F-92EE-4289-AFFB-9252D957F459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inee a sinistra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igura a mano libera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1" name="Figura a mano libera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sp>
          <p:nvSpPr>
            <p:cNvPr id="14" name="Figura a mano libera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56645-DD8C-4009-9A84-A4AD56EB55A9}" type="datetime1">
              <a:rPr lang="it-IT" smtClean="0"/>
              <a:pPr/>
              <a:t>02/02/2018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rtl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La robotica collaborativa</a:t>
            </a: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it-IT" dirty="0"/>
              <a:t>A CURA DELL’ING. BUTTOLO MARCO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Introduzione ai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77886" lvl="1" indent="0" algn="just">
              <a:buNone/>
            </a:pPr>
            <a:r>
              <a:rPr lang="it-IT" dirty="0"/>
              <a:t>E’ possibile «istruire» un </a:t>
            </a:r>
            <a:r>
              <a:rPr lang="it-IT" dirty="0" err="1"/>
              <a:t>cobot</a:t>
            </a:r>
            <a:r>
              <a:rPr lang="it-IT" dirty="0"/>
              <a:t> manualmente prendendolo letteralmente per mano e tracciando una traiettoria nello spazio. Il robot collaborativo memorizzerà i punti attraversati della traiettoria in modo tale da poterla ripetere in maniera indipendente. Tale auto apprendimento è permesso grazie a sofisticati algoritmi di I.A ed in particolare grazie all’utilizzo del </a:t>
            </a:r>
            <a:r>
              <a:rPr lang="it-IT" dirty="0" err="1"/>
              <a:t>deep</a:t>
            </a:r>
            <a:r>
              <a:rPr lang="it-IT" dirty="0"/>
              <a:t> </a:t>
            </a:r>
            <a:r>
              <a:rPr lang="it-IT" dirty="0" err="1"/>
              <a:t>learning</a:t>
            </a:r>
            <a:r>
              <a:rPr lang="it-IT" dirty="0"/>
              <a:t> (reti neurali)</a:t>
            </a:r>
          </a:p>
          <a:p>
            <a:pPr marL="377886" lvl="1" indent="0" algn="just">
              <a:buNone/>
            </a:pPr>
            <a:endParaRPr lang="it-IT" dirty="0"/>
          </a:p>
          <a:p>
            <a:pPr marL="377886" lvl="1" indent="0" algn="just">
              <a:buNone/>
            </a:pPr>
            <a:r>
              <a:rPr lang="it-IT" dirty="0"/>
              <a:t>Anche il controllo della forza di un </a:t>
            </a:r>
            <a:r>
              <a:rPr lang="it-IT" dirty="0" err="1"/>
              <a:t>cobot</a:t>
            </a:r>
            <a:r>
              <a:rPr lang="it-IT" dirty="0"/>
              <a:t> è un elemento essenziale. Infatti, tali robot sono programmati per fermarsi se incontrano una certa resistenza. Si fermano appena registrano un valore eccessivo di forza nei giunti del braccio.</a:t>
            </a:r>
          </a:p>
        </p:txBody>
      </p:sp>
    </p:spTree>
    <p:extLst>
      <p:ext uri="{BB962C8B-B14F-4D97-AF65-F5344CB8AC3E}">
        <p14:creationId xmlns:p14="http://schemas.microsoft.com/office/powerpoint/2010/main" val="262672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Esempi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77886" lvl="1" indent="0" algn="just">
              <a:buNone/>
            </a:pPr>
            <a:r>
              <a:rPr lang="it-IT" dirty="0"/>
              <a:t>Di seguito vengono forniti alcuni esempi di robot collaborativi:</a:t>
            </a:r>
          </a:p>
          <a:p>
            <a:pPr marL="377886" lvl="1" indent="0" algn="just">
              <a:buNone/>
            </a:pPr>
            <a:endParaRPr lang="it-IT" dirty="0"/>
          </a:p>
          <a:p>
            <a:pPr lvl="1" algn="just"/>
            <a:r>
              <a:rPr lang="it-IT" b="1" u="sng" dirty="0"/>
              <a:t>TALOS</a:t>
            </a:r>
            <a:r>
              <a:rPr lang="it-IT" dirty="0"/>
              <a:t>, robot collaborativo umanoide di dimensioni umane sviluppato dalla </a:t>
            </a:r>
            <a:r>
              <a:rPr lang="it-IT" b="1" u="sng" dirty="0"/>
              <a:t>PAL </a:t>
            </a:r>
            <a:r>
              <a:rPr lang="it-IT" b="1" u="sng" dirty="0" err="1"/>
              <a:t>Robotics</a:t>
            </a:r>
            <a:r>
              <a:rPr lang="it-IT" b="1" u="sng" dirty="0"/>
              <a:t> </a:t>
            </a:r>
            <a:r>
              <a:rPr lang="it-IT" dirty="0"/>
              <a:t>azienda leader nel settore</a:t>
            </a:r>
            <a:r>
              <a:rPr lang="it-IT" b="1" dirty="0"/>
              <a:t>. </a:t>
            </a:r>
            <a:r>
              <a:rPr lang="it-IT" dirty="0"/>
              <a:t>E’ in grado di sollevare carichi fino a 6Kg, pesa  95 kg e possiede 32 GDL (Gradi Di Libertà). </a:t>
            </a:r>
          </a:p>
          <a:p>
            <a:pPr lvl="1" algn="just"/>
            <a:endParaRPr lang="it-IT" dirty="0"/>
          </a:p>
          <a:p>
            <a:pPr lvl="1" algn="just"/>
            <a:r>
              <a:rPr lang="it-IT" b="1" u="sng" dirty="0"/>
              <a:t>YUMI</a:t>
            </a:r>
            <a:r>
              <a:rPr lang="it-IT" dirty="0"/>
              <a:t>, robot </a:t>
            </a:r>
            <a:r>
              <a:rPr lang="it-IT" b="1" u="sng" dirty="0"/>
              <a:t>dell’ABB</a:t>
            </a:r>
            <a:r>
              <a:rPr lang="it-IT" dirty="0"/>
              <a:t>. Dotato di due braccia (una variante con un solo braccio) con 7 </a:t>
            </a:r>
            <a:r>
              <a:rPr lang="it-IT" dirty="0" err="1"/>
              <a:t>g.d.l</a:t>
            </a:r>
            <a:r>
              <a:rPr lang="it-IT" dirty="0"/>
              <a:t>, ed in grado di sollevare un carico massimo di 0,5 kg.</a:t>
            </a:r>
          </a:p>
          <a:p>
            <a:pPr lvl="1" algn="just"/>
            <a:endParaRPr lang="it-IT" dirty="0"/>
          </a:p>
          <a:p>
            <a:pPr lvl="1" algn="just"/>
            <a:r>
              <a:rPr lang="it-IT" dirty="0"/>
              <a:t> UR3, UR5, UR10 della </a:t>
            </a:r>
            <a:r>
              <a:rPr lang="it-IT" b="1" u="sng" dirty="0"/>
              <a:t>Universal </a:t>
            </a:r>
            <a:r>
              <a:rPr lang="it-IT" b="1" u="sng" dirty="0" err="1"/>
              <a:t>Robots</a:t>
            </a:r>
            <a:r>
              <a:rPr lang="it-IT" dirty="0"/>
              <a:t>. Semplici da programmare, in grado di sollevare fino a 3Kg, 5Kg, 10Kg rispettivamente. </a:t>
            </a:r>
          </a:p>
          <a:p>
            <a:pPr lvl="1" algn="just"/>
            <a:endParaRPr lang="it-IT" dirty="0"/>
          </a:p>
          <a:p>
            <a:pPr lvl="1"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00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Grazie mille per la lettura</a:t>
            </a:r>
          </a:p>
        </p:txBody>
      </p:sp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Introduzione ai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it-IT" dirty="0"/>
              <a:t>Un </a:t>
            </a:r>
            <a:r>
              <a:rPr lang="it-IT" b="1" u="sng" dirty="0"/>
              <a:t>robot collaborativo (</a:t>
            </a:r>
            <a:r>
              <a:rPr lang="it-IT" b="1" u="sng" dirty="0" err="1"/>
              <a:t>coBot</a:t>
            </a:r>
            <a:r>
              <a:rPr lang="it-IT" b="1" u="sng" dirty="0"/>
              <a:t>)</a:t>
            </a:r>
            <a:r>
              <a:rPr lang="it-IT" u="sng" dirty="0"/>
              <a:t> </a:t>
            </a:r>
            <a:r>
              <a:rPr lang="it-IT" dirty="0"/>
              <a:t>è un robot di nuova generazione che si sposta bene con il concetto di Industria 4.0.</a:t>
            </a:r>
          </a:p>
          <a:p>
            <a:pPr rtl="0"/>
            <a:r>
              <a:rPr lang="it-IT" dirty="0"/>
              <a:t>Diversamente da un classico robot manipolatore industriale, un </a:t>
            </a:r>
            <a:r>
              <a:rPr lang="it-IT" dirty="0" err="1"/>
              <a:t>cobot</a:t>
            </a:r>
            <a:r>
              <a:rPr lang="it-IT" dirty="0"/>
              <a:t> non ha bisogno di barriere</a:t>
            </a:r>
          </a:p>
          <a:p>
            <a:pPr algn="just" rtl="0"/>
            <a:r>
              <a:rPr lang="it-IT" dirty="0"/>
              <a:t>Infatti un robot industriale tradizionale non è collaborativo in quanto lavora rinchiuso in una gabbia di sicurezza ed autonomamente svolge le sue mansioni ripetitive in modo rapido e preciso. La gabbia serve per mettere in sicurezza il robot ma soprattutto il personale. </a:t>
            </a:r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Introduzione ai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it-IT" dirty="0"/>
              <a:t>Infatti tali robot sono grossi e potenti e sarebbe molto pericoloso se un operatore dovesse entrare nella gabbia mentre il robot opera. </a:t>
            </a:r>
          </a:p>
          <a:p>
            <a:pPr algn="just"/>
            <a:r>
              <a:rPr lang="it-IT" dirty="0"/>
              <a:t>Per questo motivo si accede all’area di lavoro del robot solo quando esso è fermo/spento e quindi la zona (la cella di lavoro) è ritenuta sicura.</a:t>
            </a:r>
          </a:p>
          <a:p>
            <a:r>
              <a:rPr lang="it-IT" dirty="0"/>
              <a:t>Un robot collaborativo invece è sicuro, facile da utilizzare, pensato per lavorare con la stessa forza e velocità del suo collega (un essere umano). Chiaramente un </a:t>
            </a:r>
            <a:r>
              <a:rPr lang="it-IT" dirty="0" err="1"/>
              <a:t>cobot</a:t>
            </a:r>
            <a:r>
              <a:rPr lang="it-IT" dirty="0"/>
              <a:t> è più lento e potente di un robot tradizionale.</a:t>
            </a:r>
          </a:p>
        </p:txBody>
      </p:sp>
    </p:spTree>
    <p:extLst>
      <p:ext uri="{BB962C8B-B14F-4D97-AF65-F5344CB8AC3E}">
        <p14:creationId xmlns:p14="http://schemas.microsoft.com/office/powerpoint/2010/main" val="161842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Introduzione ai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it-IT" dirty="0"/>
              <a:t>Di seguito un esempio di robot tradizionale: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F4FDB2-8B2E-43EC-AD0B-DE7428324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1822389"/>
            <a:ext cx="2374362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Introduzione ai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it-IT" dirty="0"/>
              <a:t>Di seguito un esempio di </a:t>
            </a:r>
            <a:r>
              <a:rPr lang="it-IT" dirty="0" err="1"/>
              <a:t>cobot</a:t>
            </a:r>
            <a:r>
              <a:rPr lang="it-IT" dirty="0"/>
              <a:t>: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8974" y="2902110"/>
            <a:ext cx="427481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Introduzione ai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it-IT" dirty="0"/>
              <a:t>Particolare di un giunto del robot YUMI: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9367" y="2953805"/>
            <a:ext cx="445021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5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Introduzione ai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it-IT" dirty="0"/>
              <a:t>Particolare end-</a:t>
            </a:r>
            <a:r>
              <a:rPr lang="it-IT" dirty="0" err="1"/>
              <a:t>effector</a:t>
            </a:r>
            <a:r>
              <a:rPr lang="it-IT" dirty="0"/>
              <a:t> del robot YUMI: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1543" y="1627353"/>
            <a:ext cx="6322783" cy="35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Introduzione ai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/>
            <a:r>
              <a:rPr lang="it-IT" dirty="0"/>
              <a:t>Particolare programmatore manuale robot </a:t>
            </a:r>
          </a:p>
          <a:p>
            <a:pPr marL="0" indent="0" algn="just">
              <a:buNone/>
            </a:pPr>
            <a:r>
              <a:rPr lang="it-IT" dirty="0"/>
              <a:t>    YUMI: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8468" y="1474824"/>
            <a:ext cx="5858470" cy="38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4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dirty="0"/>
              <a:t>Introduzione ai robot collaborativi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it-IT" dirty="0"/>
              <a:t>Ci sono quattro classi di requisiti di sicurezza che un robot collaborativo deve rispettare:</a:t>
            </a:r>
          </a:p>
          <a:p>
            <a:pPr marL="0" indent="0">
              <a:buNone/>
            </a:pPr>
            <a:endParaRPr lang="it-IT" dirty="0"/>
          </a:p>
          <a:p>
            <a:pPr lvl="1"/>
            <a:r>
              <a:rPr lang="it-IT" dirty="0"/>
              <a:t>Arresto di sicurezza controllato	</a:t>
            </a:r>
          </a:p>
          <a:p>
            <a:pPr lvl="1"/>
            <a:r>
              <a:rPr lang="it-IT" dirty="0"/>
              <a:t>Guida manuale</a:t>
            </a:r>
          </a:p>
          <a:p>
            <a:pPr lvl="1"/>
            <a:r>
              <a:rPr lang="it-IT" dirty="0"/>
              <a:t>Controllo di velocità</a:t>
            </a:r>
          </a:p>
          <a:p>
            <a:pPr lvl="1"/>
            <a:r>
              <a:rPr lang="it-IT" dirty="0"/>
              <a:t>Limitazione di forza e potenza</a:t>
            </a:r>
          </a:p>
          <a:p>
            <a:pPr marL="377886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020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cnologia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3237_TF02787990.potx" id="{498C47A6-4F7F-4A21-A47B-45258853BE3D}" vid="{26A642C0-B31C-44AA-8A27-2CBE4AFBB4A0}"/>
    </a:ext>
  </a:extLst>
</a:theme>
</file>

<file path=ppt/theme/theme2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linee di circuito triple (widescreen)</Template>
  <TotalTime>179</TotalTime>
  <Words>516</Words>
  <Application>Microsoft Office PowerPoint</Application>
  <PresentationFormat>Personalizzato</PresentationFormat>
  <Paragraphs>53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Tecnologia 16x9</vt:lpstr>
      <vt:lpstr>La robotica collaborativa</vt:lpstr>
      <vt:lpstr>Introduzione ai robot collaborativi</vt:lpstr>
      <vt:lpstr>Introduzione ai robot collaborativi</vt:lpstr>
      <vt:lpstr>Introduzione ai robot collaborativi</vt:lpstr>
      <vt:lpstr>Introduzione ai robot collaborativi</vt:lpstr>
      <vt:lpstr>Introduzione ai robot collaborativi</vt:lpstr>
      <vt:lpstr>Introduzione ai robot collaborativi</vt:lpstr>
      <vt:lpstr>Introduzione ai robot collaborativi</vt:lpstr>
      <vt:lpstr>Introduzione ai robot collaborativi</vt:lpstr>
      <vt:lpstr>Introduzione ai robot collaborativi</vt:lpstr>
      <vt:lpstr>Esempi robot collaborativi</vt:lpstr>
      <vt:lpstr>Grazie mille per la lettura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robotica collaborativa</dc:title>
  <dc:creator>Marco Buttolo</dc:creator>
  <cp:lastModifiedBy>Marco</cp:lastModifiedBy>
  <cp:revision>22</cp:revision>
  <dcterms:created xsi:type="dcterms:W3CDTF">2018-01-12T08:08:51Z</dcterms:created>
  <dcterms:modified xsi:type="dcterms:W3CDTF">2018-02-02T15:03:23Z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