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98"/>
  </p:notesMasterIdLst>
  <p:handoutMasterIdLst>
    <p:handoutMasterId r:id="rId99"/>
  </p:handoutMasterIdLst>
  <p:sldIdLst>
    <p:sldId id="256" r:id="rId5"/>
    <p:sldId id="265" r:id="rId6"/>
    <p:sldId id="276" r:id="rId7"/>
    <p:sldId id="267" r:id="rId8"/>
    <p:sldId id="277" r:id="rId9"/>
    <p:sldId id="279" r:id="rId10"/>
    <p:sldId id="278" r:id="rId11"/>
    <p:sldId id="280" r:id="rId12"/>
    <p:sldId id="281" r:id="rId13"/>
    <p:sldId id="282" r:id="rId14"/>
    <p:sldId id="283" r:id="rId15"/>
    <p:sldId id="284" r:id="rId16"/>
    <p:sldId id="285" r:id="rId17"/>
    <p:sldId id="286" r:id="rId18"/>
    <p:sldId id="287" r:id="rId19"/>
    <p:sldId id="288" r:id="rId20"/>
    <p:sldId id="363" r:id="rId21"/>
    <p:sldId id="295" r:id="rId22"/>
    <p:sldId id="289" r:id="rId23"/>
    <p:sldId id="290" r:id="rId24"/>
    <p:sldId id="291" r:id="rId25"/>
    <p:sldId id="318" r:id="rId26"/>
    <p:sldId id="319" r:id="rId27"/>
    <p:sldId id="292" r:id="rId28"/>
    <p:sldId id="293" r:id="rId29"/>
    <p:sldId id="296" r:id="rId30"/>
    <p:sldId id="366" r:id="rId31"/>
    <p:sldId id="329" r:id="rId32"/>
    <p:sldId id="331" r:id="rId33"/>
    <p:sldId id="330" r:id="rId34"/>
    <p:sldId id="294" r:id="rId35"/>
    <p:sldId id="297" r:id="rId36"/>
    <p:sldId id="298" r:id="rId37"/>
    <p:sldId id="299" r:id="rId38"/>
    <p:sldId id="300" r:id="rId39"/>
    <p:sldId id="301" r:id="rId40"/>
    <p:sldId id="302" r:id="rId41"/>
    <p:sldId id="303" r:id="rId42"/>
    <p:sldId id="342" r:id="rId43"/>
    <p:sldId id="307" r:id="rId44"/>
    <p:sldId id="328" r:id="rId45"/>
    <p:sldId id="308" r:id="rId46"/>
    <p:sldId id="309" r:id="rId47"/>
    <p:sldId id="320" r:id="rId48"/>
    <p:sldId id="321" r:id="rId49"/>
    <p:sldId id="322" r:id="rId50"/>
    <p:sldId id="327" r:id="rId51"/>
    <p:sldId id="323" r:id="rId52"/>
    <p:sldId id="334" r:id="rId53"/>
    <p:sldId id="335" r:id="rId54"/>
    <p:sldId id="336" r:id="rId55"/>
    <p:sldId id="343" r:id="rId56"/>
    <p:sldId id="344" r:id="rId57"/>
    <p:sldId id="345" r:id="rId58"/>
    <p:sldId id="346" r:id="rId59"/>
    <p:sldId id="324" r:id="rId60"/>
    <p:sldId id="325" r:id="rId61"/>
    <p:sldId id="337" r:id="rId62"/>
    <p:sldId id="347" r:id="rId63"/>
    <p:sldId id="348" r:id="rId64"/>
    <p:sldId id="349" r:id="rId65"/>
    <p:sldId id="350" r:id="rId66"/>
    <p:sldId id="351" r:id="rId67"/>
    <p:sldId id="352" r:id="rId68"/>
    <p:sldId id="353" r:id="rId69"/>
    <p:sldId id="326" r:id="rId70"/>
    <p:sldId id="332" r:id="rId71"/>
    <p:sldId id="333" r:id="rId72"/>
    <p:sldId id="338" r:id="rId73"/>
    <p:sldId id="339" r:id="rId74"/>
    <p:sldId id="364" r:id="rId75"/>
    <p:sldId id="365" r:id="rId76"/>
    <p:sldId id="340" r:id="rId77"/>
    <p:sldId id="341" r:id="rId78"/>
    <p:sldId id="305" r:id="rId79"/>
    <p:sldId id="306" r:id="rId80"/>
    <p:sldId id="354" r:id="rId81"/>
    <p:sldId id="355" r:id="rId82"/>
    <p:sldId id="356" r:id="rId83"/>
    <p:sldId id="357" r:id="rId84"/>
    <p:sldId id="358" r:id="rId85"/>
    <p:sldId id="359" r:id="rId86"/>
    <p:sldId id="360" r:id="rId87"/>
    <p:sldId id="361" r:id="rId88"/>
    <p:sldId id="362" r:id="rId89"/>
    <p:sldId id="310" r:id="rId90"/>
    <p:sldId id="311" r:id="rId91"/>
    <p:sldId id="312" r:id="rId92"/>
    <p:sldId id="313" r:id="rId93"/>
    <p:sldId id="314" r:id="rId94"/>
    <p:sldId id="315" r:id="rId95"/>
    <p:sldId id="316" r:id="rId96"/>
    <p:sldId id="317" r:id="rId97"/>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72" d="100"/>
          <a:sy n="72" d="100"/>
        </p:scale>
        <p:origin x="660" y="54"/>
      </p:cViewPr>
      <p:guideLst>
        <p:guide pos="3840"/>
        <p:guide orient="horz" pos="2160"/>
      </p:guideLst>
    </p:cSldViewPr>
  </p:slideViewPr>
  <p:notesTextViewPr>
    <p:cViewPr>
      <p:scale>
        <a:sx n="1" d="1"/>
        <a:sy n="1" d="1"/>
      </p:scale>
      <p:origin x="0" y="0"/>
    </p:cViewPr>
  </p:notesTextViewPr>
  <p:notesViewPr>
    <p:cSldViewPr showGuides="1">
      <p:cViewPr varScale="1">
        <p:scale>
          <a:sx n="89" d="100"/>
          <a:sy n="89" d="100"/>
        </p:scale>
        <p:origin x="375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it-IT" dirty="0"/>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D50F3B11-940E-47CE-B693-CE7D23FE028D}" type="datetime1">
              <a:rPr lang="it-IT" smtClean="0"/>
              <a:t>18/03/2017</a:t>
            </a:fld>
            <a:endParaRPr lang="it-IT" dirty="0"/>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it-IT" dirty="0"/>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45ACAF8E-318A-4EFE-8633-D9E72ABCE0ED}" type="slidenum">
              <a:rPr lang="it-IT" smtClean="0"/>
              <a:pPr algn="r" rtl="0"/>
              <a:t>‹N›</a:t>
            </a:fld>
            <a:endParaRPr lang="it-IT" dirty="0"/>
          </a:p>
        </p:txBody>
      </p:sp>
    </p:spTree>
    <p:extLst>
      <p:ext uri="{BB962C8B-B14F-4D97-AF65-F5344CB8AC3E}">
        <p14:creationId xmlns:p14="http://schemas.microsoft.com/office/powerpoint/2010/main" val="240655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A4BF746C-B2A6-4B2E-9724-880F3AE30A67}" type="datetime1">
              <a:rPr lang="it-IT" smtClean="0"/>
              <a:pPr/>
              <a:t>18/03/2017</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5EE2CF44-2B13-41B4-A334-1CDF534EEBBF}" type="slidenum">
              <a:rPr lang="it-IT" smtClean="0"/>
              <a:pPr/>
              <a:t>‹N›</a:t>
            </a:fld>
            <a:endParaRPr lang="it-IT" dirty="0"/>
          </a:p>
        </p:txBody>
      </p:sp>
    </p:spTree>
    <p:extLst>
      <p:ext uri="{BB962C8B-B14F-4D97-AF65-F5344CB8AC3E}">
        <p14:creationId xmlns:p14="http://schemas.microsoft.com/office/powerpoint/2010/main" val="445385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ttangolo 7"/>
          <p:cNvSpPr/>
          <p:nvPr userDrawn="1"/>
        </p:nvSpPr>
        <p:spPr bwMode="gray">
          <a:xfrm>
            <a:off x="0" y="2825016"/>
            <a:ext cx="12188952" cy="3180930"/>
          </a:xfrm>
          <a:prstGeom prst="rect">
            <a:avLst/>
          </a:prstGeom>
          <a:solidFill>
            <a:schemeClr val="bg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7" name="Rettangolo 6"/>
          <p:cNvSpPr/>
          <p:nvPr userDrawn="1"/>
        </p:nvSpPr>
        <p:spPr bwMode="black">
          <a:xfrm>
            <a:off x="0" y="3075709"/>
            <a:ext cx="12188952" cy="263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ctrTitle"/>
          </p:nvPr>
        </p:nvSpPr>
        <p:spPr bwMode="white">
          <a:xfrm>
            <a:off x="1066800" y="3165763"/>
            <a:ext cx="10058400" cy="1711037"/>
          </a:xfrm>
        </p:spPr>
        <p:txBody>
          <a:bodyPr rtlCol="0" anchor="b">
            <a:normAutofit/>
          </a:bodyPr>
          <a:lstStyle>
            <a:lvl1pPr algn="l" rtl="0">
              <a:lnSpc>
                <a:spcPct val="80000"/>
              </a:lnSpc>
              <a:defRPr sz="5400">
                <a:solidFill>
                  <a:schemeClr val="tx1"/>
                </a:solidFill>
              </a:defRPr>
            </a:lvl1pPr>
          </a:lstStyle>
          <a:p>
            <a:pPr rtl="0"/>
            <a:r>
              <a:rPr lang="it-IT" noProof="0"/>
              <a:t>Fare clic per modificare lo stile del titolo</a:t>
            </a:r>
            <a:endParaRPr lang="it-IT" noProof="0" dirty="0"/>
          </a:p>
        </p:txBody>
      </p:sp>
      <p:sp>
        <p:nvSpPr>
          <p:cNvPr id="3" name="Sottotitolo 2"/>
          <p:cNvSpPr>
            <a:spLocks noGrp="1"/>
          </p:cNvSpPr>
          <p:nvPr>
            <p:ph type="subTitle" idx="1"/>
          </p:nvPr>
        </p:nvSpPr>
        <p:spPr bwMode="white">
          <a:xfrm>
            <a:off x="1066800" y="4953000"/>
            <a:ext cx="10058400" cy="685800"/>
          </a:xfrm>
        </p:spPr>
        <p:txBody>
          <a:bodyPr rtlCol="0">
            <a:normAutofit/>
          </a:bodyPr>
          <a:lstStyle>
            <a:lvl1pPr marL="0" indent="0" algn="l" rtl="0">
              <a:spcBef>
                <a:spcPts val="0"/>
              </a:spcBef>
              <a:buNone/>
              <a:defRPr sz="2000">
                <a:solidFill>
                  <a:schemeClr val="accent1"/>
                </a:solidFill>
                <a:latin typeface="+mj-lt"/>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it-IT" noProof="0"/>
              <a:t>Fare clic per modificare lo stile del sottotitolo dello schema</a:t>
            </a:r>
            <a:endParaRPr lang="it-IT" noProof="0" dirty="0"/>
          </a:p>
        </p:txBody>
      </p:sp>
    </p:spTree>
    <p:extLst>
      <p:ext uri="{BB962C8B-B14F-4D97-AF65-F5344CB8AC3E}">
        <p14:creationId xmlns:p14="http://schemas.microsoft.com/office/powerpoint/2010/main" val="79886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endParaRPr lang="it-IT" noProof="0" dirty="0"/>
          </a:p>
        </p:txBody>
      </p:sp>
      <p:sp>
        <p:nvSpPr>
          <p:cNvPr id="3" name="Segnaposto testo verticale 2"/>
          <p:cNvSpPr>
            <a:spLocks noGrp="1"/>
          </p:cNvSpPr>
          <p:nvPr>
            <p:ph type="body" orient="vert" idx="1" hasCustomPrompt="1"/>
          </p:nvPr>
        </p:nvSpPr>
        <p:spPr/>
        <p:txBody>
          <a:bodyPr vert="eaVert" rtlCol="0"/>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C7734052-D933-4BCC-B6A5-48EFD76F7754}" type="datetime1">
              <a:rPr lang="it-IT" smtClean="0"/>
              <a:pPr/>
              <a:t>18/03/2017</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247715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457199"/>
            <a:ext cx="1943100" cy="5638801"/>
          </a:xfrm>
        </p:spPr>
        <p:txBody>
          <a:bodyPr vert="eaVert" rtlCol="0"/>
          <a:lstStyle/>
          <a:p>
            <a:pPr rtl="0"/>
            <a:r>
              <a:rPr lang="it-IT" noProof="0"/>
              <a:t>Fare clic per modificare lo stile del titolo</a:t>
            </a:r>
            <a:endParaRPr lang="it-IT" noProof="0" dirty="0"/>
          </a:p>
        </p:txBody>
      </p:sp>
      <p:sp>
        <p:nvSpPr>
          <p:cNvPr id="3" name="Segnaposto testo verticale 2"/>
          <p:cNvSpPr>
            <a:spLocks noGrp="1"/>
          </p:cNvSpPr>
          <p:nvPr>
            <p:ph type="body" orient="vert" idx="1" hasCustomPrompt="1"/>
          </p:nvPr>
        </p:nvSpPr>
        <p:spPr>
          <a:xfrm>
            <a:off x="1524000" y="457199"/>
            <a:ext cx="7048500" cy="5638801"/>
          </a:xfrm>
        </p:spPr>
        <p:txBody>
          <a:bodyPr vert="eaVert" rtlCol="0"/>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F6CDBF89-191F-4BB6-A0A5-AE82CFBD06FA}" type="datetime1">
              <a:rPr lang="it-IT" smtClean="0"/>
              <a:pPr/>
              <a:t>18/03/2017</a:t>
            </a:fld>
            <a:endParaRPr lang="it-IT"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252463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endParaRPr lang="it-IT" noProof="0" dirty="0"/>
          </a:p>
        </p:txBody>
      </p:sp>
      <p:sp>
        <p:nvSpPr>
          <p:cNvPr id="3" name="Segnaposto contenuto 2"/>
          <p:cNvSpPr>
            <a:spLocks noGrp="1"/>
          </p:cNvSpPr>
          <p:nvPr>
            <p:ph idx="1" hasCustomPrompt="1"/>
          </p:nvPr>
        </p:nvSpPr>
        <p:spPr/>
        <p:txBody>
          <a:bodyPr rtlCol="0"/>
          <a:lstStyle>
            <a:lvl5pPr algn="l" rtl="0">
              <a:defRPr/>
            </a:lvl5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lvl1pPr>
              <a:defRPr/>
            </a:lvl1pPr>
          </a:lstStyle>
          <a:p>
            <a:fld id="{68AB5625-64B4-460E-A6D9-369CE1012A9B}" type="datetime1">
              <a:rPr lang="it-IT" noProof="0" smtClean="0"/>
              <a:pPr/>
              <a:t>18/03/2017</a:t>
            </a:fld>
            <a:endParaRPr lang="it-IT" noProof="0"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311244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524000" y="1828800"/>
            <a:ext cx="9144000" cy="2743200"/>
          </a:xfrm>
        </p:spPr>
        <p:txBody>
          <a:bodyPr rtlCol="0" anchor="b">
            <a:normAutofit/>
          </a:bodyPr>
          <a:lstStyle>
            <a:lvl1pPr algn="l" rtl="0">
              <a:defRPr sz="5400">
                <a:solidFill>
                  <a:schemeClr val="tx1"/>
                </a:solidFill>
              </a:defRPr>
            </a:lvl1pPr>
          </a:lstStyle>
          <a:p>
            <a:pPr rtl="0"/>
            <a:r>
              <a:rPr lang="it-IT" noProof="0"/>
              <a:t>Fare clic per modificare lo stile del titolo</a:t>
            </a:r>
            <a:endParaRPr lang="it-IT" noProof="0" dirty="0"/>
          </a:p>
        </p:txBody>
      </p:sp>
      <p:sp>
        <p:nvSpPr>
          <p:cNvPr id="3" name="Segnaposto testo 2"/>
          <p:cNvSpPr>
            <a:spLocks noGrp="1"/>
          </p:cNvSpPr>
          <p:nvPr>
            <p:ph type="body" idx="1" hasCustomPrompt="1"/>
          </p:nvPr>
        </p:nvSpPr>
        <p:spPr>
          <a:xfrm>
            <a:off x="1524000" y="4589463"/>
            <a:ext cx="9144000" cy="1506537"/>
          </a:xfrm>
        </p:spPr>
        <p:txBody>
          <a:bodyPr rtlCol="0">
            <a:normAutofit/>
          </a:bodyPr>
          <a:lstStyle>
            <a:lvl1pPr marL="0" indent="0" algn="l" rtl="0">
              <a:spcBef>
                <a:spcPts val="0"/>
              </a:spcBef>
              <a:buNone/>
              <a:defRPr sz="2000">
                <a:solidFill>
                  <a:schemeClr val="accent1"/>
                </a:solidFill>
                <a:latin typeface="+mj-lt"/>
              </a:defRPr>
            </a:lvl1pPr>
            <a:lvl2pPr marL="457200" indent="0" algn="l" rtl="0">
              <a:buNone/>
              <a:defRPr sz="2000"/>
            </a:lvl2pPr>
            <a:lvl3pPr marL="914400" indent="0" algn="l" rtl="0">
              <a:buNone/>
              <a:defRPr sz="1800"/>
            </a:lvl3pPr>
            <a:lvl4pPr marL="1371600" indent="0" algn="l" rtl="0">
              <a:buNone/>
              <a:defRPr sz="1600"/>
            </a:lvl4pPr>
            <a:lvl5pPr marL="1828800" indent="0" algn="l" rtl="0">
              <a:buNone/>
              <a:defRPr sz="1600"/>
            </a:lvl5pPr>
            <a:lvl6pPr marL="2286000" indent="0" algn="l" rtl="0">
              <a:buNone/>
              <a:defRPr sz="1600"/>
            </a:lvl6pPr>
            <a:lvl7pPr marL="2743200" indent="0" algn="l" rtl="0">
              <a:buNone/>
              <a:defRPr sz="1600"/>
            </a:lvl7pPr>
            <a:lvl8pPr marL="3200400" indent="0" algn="l" rtl="0">
              <a:buNone/>
              <a:defRPr sz="1600"/>
            </a:lvl8pPr>
            <a:lvl9pPr marL="3657600" indent="0" algn="l" rtl="0">
              <a:buNone/>
              <a:defRPr sz="1600"/>
            </a:lvl9pPr>
          </a:lstStyle>
          <a:p>
            <a:pPr lvl="0"/>
            <a:r>
              <a:rPr lang="it-IT" dirty="0"/>
              <a:t>Fare clic per modificare stili del testo dello schema</a:t>
            </a:r>
          </a:p>
        </p:txBody>
      </p:sp>
    </p:spTree>
    <p:extLst>
      <p:ext uri="{BB962C8B-B14F-4D97-AF65-F5344CB8AC3E}">
        <p14:creationId xmlns:p14="http://schemas.microsoft.com/office/powerpoint/2010/main" val="3506778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endParaRPr lang="it-IT" noProof="0" dirty="0"/>
          </a:p>
        </p:txBody>
      </p:sp>
      <p:sp>
        <p:nvSpPr>
          <p:cNvPr id="3" name="Segnaposto contenuto 2"/>
          <p:cNvSpPr>
            <a:spLocks noGrp="1"/>
          </p:cNvSpPr>
          <p:nvPr>
            <p:ph sz="half" idx="1" hasCustomPrompt="1"/>
          </p:nvPr>
        </p:nvSpPr>
        <p:spPr>
          <a:xfrm>
            <a:off x="1524000" y="1825625"/>
            <a:ext cx="4343400" cy="4270375"/>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contenuto 3"/>
          <p:cNvSpPr>
            <a:spLocks noGrp="1"/>
          </p:cNvSpPr>
          <p:nvPr>
            <p:ph sz="half" idx="2" hasCustomPrompt="1"/>
          </p:nvPr>
        </p:nvSpPr>
        <p:spPr>
          <a:xfrm>
            <a:off x="6324600" y="1825625"/>
            <a:ext cx="4343400" cy="4270375"/>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data 4"/>
          <p:cNvSpPr>
            <a:spLocks noGrp="1"/>
          </p:cNvSpPr>
          <p:nvPr>
            <p:ph type="dt" sz="half" idx="10"/>
          </p:nvPr>
        </p:nvSpPr>
        <p:spPr/>
        <p:txBody>
          <a:bodyPr rtlCol="0"/>
          <a:lstStyle>
            <a:lvl1pPr>
              <a:defRPr/>
            </a:lvl1pPr>
          </a:lstStyle>
          <a:p>
            <a:fld id="{AE3FD152-3CF4-4A12-82AF-D5B89DAE18A5}" type="datetime1">
              <a:rPr lang="it-IT" smtClean="0"/>
              <a:pPr/>
              <a:t>18/03/2017</a:t>
            </a:fld>
            <a:endParaRPr lang="it-IT"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404456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endParaRPr lang="it-IT" noProof="0" dirty="0"/>
          </a:p>
        </p:txBody>
      </p:sp>
      <p:sp>
        <p:nvSpPr>
          <p:cNvPr id="3" name="Segnaposto testo 2"/>
          <p:cNvSpPr>
            <a:spLocks noGrp="1"/>
          </p:cNvSpPr>
          <p:nvPr>
            <p:ph type="body" idx="1" hasCustomPrompt="1"/>
          </p:nvPr>
        </p:nvSpPr>
        <p:spPr>
          <a:xfrm>
            <a:off x="1527048" y="1828800"/>
            <a:ext cx="4343400" cy="685800"/>
          </a:xfrm>
        </p:spPr>
        <p:txBody>
          <a:bodyPr rtlCol="0" anchor="ctr">
            <a:normAutofit/>
          </a:bodyPr>
          <a:lstStyle>
            <a:lvl1pPr marL="0" indent="0" algn="l" rtl="0">
              <a:spcBef>
                <a:spcPts val="0"/>
              </a:spcBef>
              <a:buNone/>
              <a:defRPr sz="2200" b="0">
                <a:solidFill>
                  <a:schemeClr val="tx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it-IT" dirty="0"/>
              <a:t>Fare clic per modificare stili del testo dello schema</a:t>
            </a:r>
          </a:p>
        </p:txBody>
      </p:sp>
      <p:sp>
        <p:nvSpPr>
          <p:cNvPr id="4" name="Segnaposto contenuto 3"/>
          <p:cNvSpPr>
            <a:spLocks noGrp="1"/>
          </p:cNvSpPr>
          <p:nvPr>
            <p:ph sz="half" idx="2" hasCustomPrompt="1"/>
          </p:nvPr>
        </p:nvSpPr>
        <p:spPr>
          <a:xfrm>
            <a:off x="1527048" y="2514600"/>
            <a:ext cx="4343400" cy="3581401"/>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testo 4"/>
          <p:cNvSpPr>
            <a:spLocks noGrp="1"/>
          </p:cNvSpPr>
          <p:nvPr>
            <p:ph type="body" sz="quarter" idx="3" hasCustomPrompt="1"/>
          </p:nvPr>
        </p:nvSpPr>
        <p:spPr>
          <a:xfrm>
            <a:off x="6327648" y="1828800"/>
            <a:ext cx="4343400" cy="685800"/>
          </a:xfrm>
        </p:spPr>
        <p:txBody>
          <a:bodyPr rtlCol="0" anchor="ctr">
            <a:normAutofit/>
          </a:bodyPr>
          <a:lstStyle>
            <a:lvl1pPr marL="0" indent="0" algn="l" rtl="0">
              <a:spcBef>
                <a:spcPts val="0"/>
              </a:spcBef>
              <a:buNone/>
              <a:defRPr sz="2200" b="0">
                <a:solidFill>
                  <a:schemeClr val="tx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it-IT" dirty="0"/>
              <a:t>Fare clic per modificare stili del testo dello schema</a:t>
            </a:r>
          </a:p>
        </p:txBody>
      </p:sp>
      <p:sp>
        <p:nvSpPr>
          <p:cNvPr id="6" name="Segnaposto contenuto 5"/>
          <p:cNvSpPr>
            <a:spLocks noGrp="1"/>
          </p:cNvSpPr>
          <p:nvPr>
            <p:ph sz="quarter" idx="4" hasCustomPrompt="1"/>
          </p:nvPr>
        </p:nvSpPr>
        <p:spPr>
          <a:xfrm>
            <a:off x="6327648" y="2514600"/>
            <a:ext cx="4343400" cy="3581401"/>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7" name="Segnaposto data 6"/>
          <p:cNvSpPr>
            <a:spLocks noGrp="1"/>
          </p:cNvSpPr>
          <p:nvPr>
            <p:ph type="dt" sz="half" idx="10"/>
          </p:nvPr>
        </p:nvSpPr>
        <p:spPr/>
        <p:txBody>
          <a:bodyPr rtlCol="0"/>
          <a:lstStyle/>
          <a:p>
            <a:r>
              <a:rPr lang="it-IT" dirty="0"/>
              <a:t>​</a:t>
            </a:r>
            <a:fld id="{B973B550-EAE9-42BF-A7DE-AB698B003719}" type="datetime1">
              <a:rPr lang="it-IT" smtClean="0"/>
              <a:pPr/>
              <a:t>18/03/2017</a:t>
            </a:fld>
            <a:r>
              <a:rPr lang="it-IT" dirty="0"/>
              <a:t>​</a:t>
            </a:r>
          </a:p>
        </p:txBody>
      </p:sp>
      <p:sp>
        <p:nvSpPr>
          <p:cNvPr id="8" name="Segnaposto piè di pagina 7"/>
          <p:cNvSpPr>
            <a:spLocks noGrp="1"/>
          </p:cNvSpPr>
          <p:nvPr>
            <p:ph type="ftr" sz="quarter" idx="11"/>
          </p:nvPr>
        </p:nvSpPr>
        <p:spPr/>
        <p:txBody>
          <a:bodyPr rtlCol="0"/>
          <a:lstStyle/>
          <a:p>
            <a:pPr rtl="0"/>
            <a:endParaRPr lang="it-IT" noProof="0" dirty="0"/>
          </a:p>
        </p:txBody>
      </p:sp>
      <p:sp>
        <p:nvSpPr>
          <p:cNvPr id="9" name="Segnaposto numero diapositiva 8"/>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339790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endParaRPr lang="it-IT" noProof="0" dirty="0"/>
          </a:p>
        </p:txBody>
      </p:sp>
      <p:sp>
        <p:nvSpPr>
          <p:cNvPr id="3" name="Segnaposto data 2"/>
          <p:cNvSpPr>
            <a:spLocks noGrp="1"/>
          </p:cNvSpPr>
          <p:nvPr>
            <p:ph type="dt" sz="half" idx="10"/>
          </p:nvPr>
        </p:nvSpPr>
        <p:spPr/>
        <p:txBody>
          <a:bodyPr rtlCol="0"/>
          <a:lstStyle>
            <a:lvl1pPr>
              <a:defRPr/>
            </a:lvl1pPr>
          </a:lstStyle>
          <a:p>
            <a:fld id="{45DBFB90-286B-4CDB-A537-E7766944BBAA}" type="datetime1">
              <a:rPr lang="it-IT" smtClean="0"/>
              <a:pPr/>
              <a:t>18/03/2017</a:t>
            </a:fld>
            <a:endParaRPr lang="it-IT" dirty="0"/>
          </a:p>
        </p:txBody>
      </p:sp>
      <p:sp>
        <p:nvSpPr>
          <p:cNvPr id="4" name="Segnaposto piè di pagina 3"/>
          <p:cNvSpPr>
            <a:spLocks noGrp="1"/>
          </p:cNvSpPr>
          <p:nvPr>
            <p:ph type="ftr" sz="quarter" idx="11"/>
          </p:nvPr>
        </p:nvSpPr>
        <p:spPr/>
        <p:txBody>
          <a:bodyPr rtlCol="0"/>
          <a:lstStyle/>
          <a:p>
            <a:pPr rtl="0"/>
            <a:endParaRPr lang="it-IT" noProof="0" dirty="0"/>
          </a:p>
        </p:txBody>
      </p:sp>
      <p:sp>
        <p:nvSpPr>
          <p:cNvPr id="5" name="Segnaposto numero diapositiva 4"/>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323897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lvl1pPr>
              <a:defRPr/>
            </a:lvl1pPr>
          </a:lstStyle>
          <a:p>
            <a:fld id="{757A6CF1-12FE-4BE3-BB63-C2344989F7C5}" type="datetime1">
              <a:rPr lang="it-IT" smtClean="0"/>
              <a:pPr/>
              <a:t>18/03/2017</a:t>
            </a:fld>
            <a:endParaRPr lang="it-IT" dirty="0"/>
          </a:p>
        </p:txBody>
      </p:sp>
      <p:sp>
        <p:nvSpPr>
          <p:cNvPr id="3" name="Segnaposto piè di pagina 2"/>
          <p:cNvSpPr>
            <a:spLocks noGrp="1"/>
          </p:cNvSpPr>
          <p:nvPr>
            <p:ph type="ftr" sz="quarter" idx="11"/>
          </p:nvPr>
        </p:nvSpPr>
        <p:spPr/>
        <p:txBody>
          <a:bodyPr rtlCol="0"/>
          <a:lstStyle/>
          <a:p>
            <a:pPr rtl="0"/>
            <a:endParaRPr lang="it-IT" noProof="0" dirty="0"/>
          </a:p>
        </p:txBody>
      </p:sp>
      <p:sp>
        <p:nvSpPr>
          <p:cNvPr id="4" name="Segnaposto numero diapositiva 3"/>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214681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002587" y="1600200"/>
            <a:ext cx="3122613" cy="1828800"/>
          </a:xfrm>
        </p:spPr>
        <p:txBody>
          <a:bodyPr rtlCol="0" anchor="b">
            <a:noAutofit/>
          </a:bodyPr>
          <a:lstStyle>
            <a:lvl1pPr algn="l" rtl="0">
              <a:defRPr sz="3200"/>
            </a:lvl1pPr>
          </a:lstStyle>
          <a:p>
            <a:pPr rtl="0"/>
            <a:r>
              <a:rPr lang="it-IT" noProof="0"/>
              <a:t>Fare clic per modificare lo stile del titolo</a:t>
            </a:r>
            <a:endParaRPr lang="it-IT" noProof="0" dirty="0"/>
          </a:p>
        </p:txBody>
      </p:sp>
      <p:sp>
        <p:nvSpPr>
          <p:cNvPr id="3" name="Segnaposto contenuto 2"/>
          <p:cNvSpPr>
            <a:spLocks noGrp="1"/>
          </p:cNvSpPr>
          <p:nvPr>
            <p:ph idx="1" hasCustomPrompt="1"/>
          </p:nvPr>
        </p:nvSpPr>
        <p:spPr>
          <a:xfrm>
            <a:off x="760412" y="762000"/>
            <a:ext cx="6400800" cy="5334000"/>
          </a:xfrm>
        </p:spPr>
        <p:txBody>
          <a:bodyPr rtlCol="0">
            <a:normAutofit/>
          </a:bodyPr>
          <a:lstStyle>
            <a:lvl1pPr algn="l" rtl="0">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testo 3"/>
          <p:cNvSpPr>
            <a:spLocks noGrp="1"/>
          </p:cNvSpPr>
          <p:nvPr>
            <p:ph type="body" sz="half" idx="2" hasCustomPrompt="1"/>
          </p:nvPr>
        </p:nvSpPr>
        <p:spPr>
          <a:xfrm>
            <a:off x="8001039" y="3429000"/>
            <a:ext cx="3124161" cy="1828800"/>
          </a:xfrm>
        </p:spPr>
        <p:txBody>
          <a:bodyPr rtlCol="0"/>
          <a:lstStyle>
            <a:lvl1pPr marL="0" indent="0" algn="l" rtl="0">
              <a:spcBef>
                <a:spcPts val="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it-IT" dirty="0"/>
              <a:t>Fare clic per modificare stili del testo dello schema</a:t>
            </a:r>
          </a:p>
        </p:txBody>
      </p:sp>
      <p:sp>
        <p:nvSpPr>
          <p:cNvPr id="5" name="Segnaposto data 4"/>
          <p:cNvSpPr>
            <a:spLocks noGrp="1"/>
          </p:cNvSpPr>
          <p:nvPr>
            <p:ph type="dt" sz="half" idx="10"/>
          </p:nvPr>
        </p:nvSpPr>
        <p:spPr/>
        <p:txBody>
          <a:bodyPr rtlCol="0"/>
          <a:lstStyle>
            <a:lvl1pPr>
              <a:defRPr/>
            </a:lvl1pPr>
          </a:lstStyle>
          <a:p>
            <a:fld id="{552CC9C2-6E71-4474-A4C0-C6B34CDA8882}" type="datetime1">
              <a:rPr lang="it-IT" smtClean="0"/>
              <a:pPr/>
              <a:t>18/03/2017</a:t>
            </a:fld>
            <a:endParaRPr lang="it-IT"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1667374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ttangolo 7"/>
          <p:cNvSpPr/>
          <p:nvPr userDrawn="1"/>
        </p:nvSpPr>
        <p:spPr bwMode="blackWhite">
          <a:xfrm>
            <a:off x="644091" y="640080"/>
            <a:ext cx="6675120" cy="5577840"/>
          </a:xfrm>
          <a:prstGeom prst="rect">
            <a:avLst/>
          </a:prstGeom>
          <a:solidFill>
            <a:srgbClr val="000000"/>
          </a:solidFill>
          <a:ln w="1016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00" noProof="0" dirty="0"/>
          </a:p>
        </p:txBody>
      </p:sp>
      <p:sp>
        <p:nvSpPr>
          <p:cNvPr id="2" name="Titolo 1"/>
          <p:cNvSpPr>
            <a:spLocks noGrp="1"/>
          </p:cNvSpPr>
          <p:nvPr>
            <p:ph type="title"/>
          </p:nvPr>
        </p:nvSpPr>
        <p:spPr>
          <a:xfrm>
            <a:off x="7997952" y="1600200"/>
            <a:ext cx="3127248" cy="1828800"/>
          </a:xfrm>
        </p:spPr>
        <p:txBody>
          <a:bodyPr rtlCol="0" anchor="b">
            <a:noAutofit/>
          </a:bodyPr>
          <a:lstStyle>
            <a:lvl1pPr algn="l" rtl="0">
              <a:defRPr sz="3200"/>
            </a:lvl1pPr>
          </a:lstStyle>
          <a:p>
            <a:pPr rtl="0"/>
            <a:r>
              <a:rPr lang="it-IT" noProof="0"/>
              <a:t>Fare clic per modificare lo stile del titolo</a:t>
            </a:r>
            <a:endParaRPr lang="it-IT" noProof="0" dirty="0"/>
          </a:p>
        </p:txBody>
      </p:sp>
      <p:sp>
        <p:nvSpPr>
          <p:cNvPr id="3" name="Segnaposto immagine 2"/>
          <p:cNvSpPr>
            <a:spLocks noGrp="1"/>
          </p:cNvSpPr>
          <p:nvPr>
            <p:ph type="pic" idx="1"/>
          </p:nvPr>
        </p:nvSpPr>
        <p:spPr>
          <a:xfrm>
            <a:off x="781251" y="777240"/>
            <a:ext cx="6400800" cy="5303520"/>
          </a:xfrm>
        </p:spPr>
        <p:txBody>
          <a:bodyPr tIns="457200" rtlCol="0">
            <a:normAutofit/>
          </a:bodyPr>
          <a:lstStyle>
            <a:lvl1pPr marL="0" indent="0" algn="ctr" rtl="0">
              <a:buNone/>
              <a:defRPr sz="20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it-IT" noProof="0"/>
              <a:t>Fare clic sull'icona per inserire un'immagine</a:t>
            </a:r>
            <a:endParaRPr lang="it-IT" noProof="0" dirty="0"/>
          </a:p>
        </p:txBody>
      </p:sp>
      <p:sp>
        <p:nvSpPr>
          <p:cNvPr id="4" name="Segnaposto testo 3"/>
          <p:cNvSpPr>
            <a:spLocks noGrp="1"/>
          </p:cNvSpPr>
          <p:nvPr>
            <p:ph type="body" sz="half" idx="2" hasCustomPrompt="1"/>
          </p:nvPr>
        </p:nvSpPr>
        <p:spPr>
          <a:xfrm>
            <a:off x="7997952" y="3429000"/>
            <a:ext cx="3127248" cy="1828800"/>
          </a:xfrm>
        </p:spPr>
        <p:txBody>
          <a:bodyPr rtlCol="0"/>
          <a:lstStyle>
            <a:lvl1pPr marL="0" indent="0" algn="l" rtl="0">
              <a:spcBef>
                <a:spcPts val="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it-IT" dirty="0"/>
              <a:t>Fare clic per modificare stili del testo dello schema</a:t>
            </a:r>
          </a:p>
        </p:txBody>
      </p:sp>
      <p:sp>
        <p:nvSpPr>
          <p:cNvPr id="5" name="Segnaposto data 4"/>
          <p:cNvSpPr>
            <a:spLocks noGrp="1"/>
          </p:cNvSpPr>
          <p:nvPr>
            <p:ph type="dt" sz="half" idx="10"/>
          </p:nvPr>
        </p:nvSpPr>
        <p:spPr/>
        <p:txBody>
          <a:bodyPr rtlCol="0"/>
          <a:lstStyle>
            <a:lvl1pPr>
              <a:defRPr/>
            </a:lvl1pPr>
          </a:lstStyle>
          <a:p>
            <a:fld id="{7B83B478-ACB0-4EE2-AD22-6C44567486AE}" type="datetime1">
              <a:rPr lang="it-IT" smtClean="0"/>
              <a:pPr/>
              <a:t>18/03/2017</a:t>
            </a:fld>
            <a:endParaRPr lang="it-IT"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E31375A4-56A4-47D6-9801-1991572033F7}" type="slidenum">
              <a:rPr lang="it-IT" noProof="0" smtClean="0"/>
              <a:t>‹N›</a:t>
            </a:fld>
            <a:endParaRPr lang="it-IT" noProof="0" dirty="0"/>
          </a:p>
        </p:txBody>
      </p:sp>
    </p:spTree>
    <p:extLst>
      <p:ext uri="{BB962C8B-B14F-4D97-AF65-F5344CB8AC3E}">
        <p14:creationId xmlns:p14="http://schemas.microsoft.com/office/powerpoint/2010/main" val="2977249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pPr rtl="0"/>
            <a:r>
              <a:rPr lang="it-IT" noProof="0" dirty="0"/>
              <a:t>Fare clic per modificare lo stile del titolo</a:t>
            </a:r>
          </a:p>
        </p:txBody>
      </p:sp>
      <p:sp>
        <p:nvSpPr>
          <p:cNvPr id="3" name="Segnaposto testo 2"/>
          <p:cNvSpPr>
            <a:spLocks noGrp="1"/>
          </p:cNvSpPr>
          <p:nvPr>
            <p:ph type="body" idx="1"/>
          </p:nvPr>
        </p:nvSpPr>
        <p:spPr>
          <a:xfrm>
            <a:off x="1524000" y="1828800"/>
            <a:ext cx="9144000" cy="4267200"/>
          </a:xfrm>
          <a:prstGeom prst="rect">
            <a:avLst/>
          </a:prstGeom>
        </p:spPr>
        <p:txBody>
          <a:bodyPr vert="horz" lIns="91440" tIns="45720" rIns="91440" bIns="45720" rtlCol="0">
            <a:normAutofit/>
          </a:bodyPr>
          <a:lstStyle/>
          <a:p>
            <a:pPr lvl="0"/>
            <a:r>
              <a:rPr lang="it-IT" dirty="0"/>
              <a:t>Fare clic per modificare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8610600" y="6362700"/>
            <a:ext cx="990600" cy="257176"/>
          </a:xfrm>
          <a:prstGeom prst="rect">
            <a:avLst/>
          </a:prstGeom>
        </p:spPr>
        <p:txBody>
          <a:bodyPr vert="horz" lIns="91440" tIns="45720" rIns="91440" bIns="45720" rtlCol="0" anchor="ctr"/>
          <a:lstStyle>
            <a:lvl1pPr algn="r" rtl="0">
              <a:defRPr sz="800">
                <a:solidFill>
                  <a:schemeClr val="tx1">
                    <a:lumMod val="85000"/>
                  </a:schemeClr>
                </a:solidFill>
              </a:defRPr>
            </a:lvl1pPr>
          </a:lstStyle>
          <a:p>
            <a:fld id="{856CDCEB-3746-40FA-A774-AE430F8D6A09}" type="datetime1">
              <a:rPr lang="it-IT" smtClean="0"/>
              <a:pPr/>
              <a:t>18/03/2017</a:t>
            </a:fld>
            <a:endParaRPr lang="it-IT" dirty="0"/>
          </a:p>
        </p:txBody>
      </p:sp>
      <p:sp>
        <p:nvSpPr>
          <p:cNvPr id="5" name="Segnaposto piè di pagina 4"/>
          <p:cNvSpPr>
            <a:spLocks noGrp="1"/>
          </p:cNvSpPr>
          <p:nvPr>
            <p:ph type="ftr" sz="quarter" idx="3"/>
          </p:nvPr>
        </p:nvSpPr>
        <p:spPr>
          <a:xfrm>
            <a:off x="1524000" y="6362700"/>
            <a:ext cx="6881553" cy="257176"/>
          </a:xfrm>
          <a:prstGeom prst="rect">
            <a:avLst/>
          </a:prstGeom>
        </p:spPr>
        <p:txBody>
          <a:bodyPr vert="horz" lIns="91440" tIns="45720" rIns="91440" bIns="45720" rtlCol="0" anchor="ctr"/>
          <a:lstStyle>
            <a:lvl1pPr algn="l" rtl="0">
              <a:defRPr sz="800">
                <a:solidFill>
                  <a:schemeClr val="tx1">
                    <a:lumMod val="85000"/>
                  </a:schemeClr>
                </a:solidFill>
              </a:defRPr>
            </a:lvl1pPr>
          </a:lstStyle>
          <a:p>
            <a:pPr rtl="0"/>
            <a:endParaRPr lang="it-IT" noProof="0" dirty="0"/>
          </a:p>
        </p:txBody>
      </p:sp>
      <p:sp>
        <p:nvSpPr>
          <p:cNvPr id="6" name="Segnaposto numero diapositiva 5"/>
          <p:cNvSpPr>
            <a:spLocks noGrp="1"/>
          </p:cNvSpPr>
          <p:nvPr>
            <p:ph type="sldNum" sz="quarter" idx="4"/>
          </p:nvPr>
        </p:nvSpPr>
        <p:spPr>
          <a:xfrm>
            <a:off x="9829800" y="6362700"/>
            <a:ext cx="838200" cy="257176"/>
          </a:xfrm>
          <a:prstGeom prst="rect">
            <a:avLst/>
          </a:prstGeom>
        </p:spPr>
        <p:txBody>
          <a:bodyPr vert="horz" lIns="91440" tIns="45720" rIns="91440" bIns="45720" rtlCol="0" anchor="ctr"/>
          <a:lstStyle>
            <a:lvl1pPr algn="r" rtl="0">
              <a:defRPr sz="800">
                <a:solidFill>
                  <a:schemeClr val="tx1">
                    <a:lumMod val="85000"/>
                  </a:schemeClr>
                </a:solidFill>
              </a:defRPr>
            </a:lvl1pPr>
          </a:lstStyle>
          <a:p>
            <a:fld id="{E31375A4-56A4-47D6-9801-1991572033F7}" type="slidenum">
              <a:rPr lang="it-IT" smtClean="0"/>
              <a:pPr/>
              <a:t>‹N›</a:t>
            </a:fld>
            <a:endParaRPr lang="it-IT" dirty="0"/>
          </a:p>
        </p:txBody>
      </p:sp>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s://eap.jpl.nasa.gov/"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hyperlink" Target="https://arduino.cc/"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hyperlink" Target="https://it.wikipedia.org/wiki/Campionamento_(teoria_dei_segnali)" TargetMode="Externa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hyperlink" Target="https://www.nuget.org/packages/Dsp/" TargetMode="Externa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8.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50.png"/></Relationships>
</file>

<file path=ppt/slides/_rels/slide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rtlCol="0"/>
          <a:lstStyle/>
          <a:p>
            <a:pPr rtl="0"/>
            <a:r>
              <a:rPr lang="it-IT" dirty="0"/>
              <a:t>Presentazione di robotica ed I.A</a:t>
            </a:r>
          </a:p>
        </p:txBody>
      </p:sp>
      <p:sp>
        <p:nvSpPr>
          <p:cNvPr id="3" name="Sottotitolo 2"/>
          <p:cNvSpPr>
            <a:spLocks noGrp="1"/>
          </p:cNvSpPr>
          <p:nvPr>
            <p:ph type="subTitle" idx="1"/>
          </p:nvPr>
        </p:nvSpPr>
        <p:spPr/>
        <p:txBody>
          <a:bodyPr rtlCol="0"/>
          <a:lstStyle/>
          <a:p>
            <a:pPr rtl="0"/>
            <a:r>
              <a:rPr lang="it-IT" dirty="0"/>
              <a:t>A cura dell’Ing. </a:t>
            </a:r>
            <a:r>
              <a:rPr lang="it-IT" dirty="0" err="1"/>
              <a:t>Buttolo</a:t>
            </a:r>
            <a:r>
              <a:rPr lang="it-IT" dirty="0"/>
              <a:t> Marco.</a:t>
            </a:r>
          </a:p>
        </p:txBody>
      </p:sp>
    </p:spTree>
    <p:extLst>
      <p:ext uri="{BB962C8B-B14F-4D97-AF65-F5344CB8AC3E}">
        <p14:creationId xmlns:p14="http://schemas.microsoft.com/office/powerpoint/2010/main" val="24245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3472" y="0"/>
            <a:ext cx="9144000" cy="764704"/>
          </a:xfrm>
        </p:spPr>
        <p:txBody>
          <a:bodyPr rtlCol="0"/>
          <a:lstStyle/>
          <a:p>
            <a:pPr rtl="0"/>
            <a:r>
              <a:rPr lang="it-IT" dirty="0"/>
              <a:t>Braccio in alluminio</a:t>
            </a:r>
          </a:p>
        </p:txBody>
      </p:sp>
      <p:pic>
        <p:nvPicPr>
          <p:cNvPr id="4" name="Immagine 3"/>
          <p:cNvPicPr>
            <a:picLocks noChangeAspect="1"/>
          </p:cNvPicPr>
          <p:nvPr/>
        </p:nvPicPr>
        <p:blipFill>
          <a:blip r:embed="rId2"/>
          <a:stretch>
            <a:fillRect/>
          </a:stretch>
        </p:blipFill>
        <p:spPr>
          <a:xfrm>
            <a:off x="2567608" y="1052736"/>
            <a:ext cx="7380907" cy="5534959"/>
          </a:xfrm>
          <a:prstGeom prst="rect">
            <a:avLst/>
          </a:prstGeom>
        </p:spPr>
      </p:pic>
    </p:spTree>
    <p:extLst>
      <p:ext uri="{BB962C8B-B14F-4D97-AF65-F5344CB8AC3E}">
        <p14:creationId xmlns:p14="http://schemas.microsoft.com/office/powerpoint/2010/main" val="153409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3472" y="0"/>
            <a:ext cx="9144000" cy="764704"/>
          </a:xfrm>
        </p:spPr>
        <p:txBody>
          <a:bodyPr rtlCol="0"/>
          <a:lstStyle/>
          <a:p>
            <a:pPr rtl="0"/>
            <a:r>
              <a:rPr lang="it-IT" dirty="0"/>
              <a:t>Braccio in alluminio (descrizione)</a:t>
            </a:r>
          </a:p>
        </p:txBody>
      </p:sp>
      <p:sp>
        <p:nvSpPr>
          <p:cNvPr id="3" name="CasellaDiTesto 2"/>
          <p:cNvSpPr txBox="1"/>
          <p:nvPr/>
        </p:nvSpPr>
        <p:spPr>
          <a:xfrm>
            <a:off x="551384" y="1268760"/>
            <a:ext cx="11449272" cy="4524315"/>
          </a:xfrm>
          <a:prstGeom prst="rect">
            <a:avLst/>
          </a:prstGeom>
          <a:noFill/>
        </p:spPr>
        <p:txBody>
          <a:bodyPr wrap="square" rtlCol="0">
            <a:spAutoFit/>
          </a:bodyPr>
          <a:lstStyle/>
          <a:p>
            <a:r>
              <a:rPr lang="it-IT" dirty="0"/>
              <a:t>Come si può facilmente notare, il braccio è composto da un lungo link e da due giunti (in realtà ci sono tre giunti. Il terzo giunto è inserito all’interno del basamento). </a:t>
            </a:r>
          </a:p>
          <a:p>
            <a:endParaRPr lang="it-IT" dirty="0"/>
          </a:p>
          <a:p>
            <a:r>
              <a:rPr lang="it-IT" dirty="0"/>
              <a:t>Ogni giunto è attivo nel senso che è presente un motore elettrico che permette il movimento del giunto medesimo.</a:t>
            </a:r>
          </a:p>
          <a:p>
            <a:r>
              <a:rPr lang="it-IT" dirty="0"/>
              <a:t>A grandi linee ci possono essere due tipi di giunti:</a:t>
            </a:r>
          </a:p>
          <a:p>
            <a:endParaRPr lang="it-IT" dirty="0"/>
          </a:p>
          <a:p>
            <a:pPr marL="285750" indent="-285750">
              <a:buFont typeface="Arial" panose="020B0604020202020204" pitchFamily="34" charset="0"/>
              <a:buChar char="•"/>
            </a:pPr>
            <a:r>
              <a:rPr lang="it-IT" b="1" u="sng" dirty="0"/>
              <a:t>Giunto traslazionale</a:t>
            </a:r>
          </a:p>
          <a:p>
            <a:pPr marL="285750" indent="-285750">
              <a:buFont typeface="Arial" panose="020B0604020202020204" pitchFamily="34" charset="0"/>
              <a:buChar char="•"/>
            </a:pPr>
            <a:r>
              <a:rPr lang="it-IT" b="1" u="sng" dirty="0"/>
              <a:t>Giunto rotazionale</a:t>
            </a:r>
          </a:p>
          <a:p>
            <a:pPr marL="285750" indent="-285750">
              <a:buFont typeface="Arial" panose="020B0604020202020204" pitchFamily="34" charset="0"/>
              <a:buChar char="•"/>
            </a:pPr>
            <a:endParaRPr lang="it-IT" dirty="0"/>
          </a:p>
          <a:p>
            <a:r>
              <a:rPr lang="it-IT" dirty="0"/>
              <a:t>Il primo tipo di giunto viene utilizzato quando si desidera far effettuare alla struttura un movimento lineare (una traslazione per l’appunto). Invece un giunto di tipo rotazionale viene utilizzato quando si desidera applicare un movimento rotatorio (una rotazione).</a:t>
            </a:r>
          </a:p>
          <a:p>
            <a:endParaRPr lang="it-IT" dirty="0"/>
          </a:p>
          <a:p>
            <a:r>
              <a:rPr lang="it-IT" dirty="0"/>
              <a:t>La figura che viene mostrata di seguito illustra in maniera più «accademica» la struttura di un braccio manipolatore:</a:t>
            </a:r>
          </a:p>
          <a:p>
            <a:endParaRPr lang="it-IT" dirty="0"/>
          </a:p>
          <a:p>
            <a:endParaRPr lang="it-IT" dirty="0"/>
          </a:p>
        </p:txBody>
      </p:sp>
    </p:spTree>
    <p:extLst>
      <p:ext uri="{BB962C8B-B14F-4D97-AF65-F5344CB8AC3E}">
        <p14:creationId xmlns:p14="http://schemas.microsoft.com/office/powerpoint/2010/main" val="986812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3472" y="0"/>
            <a:ext cx="9144000" cy="764704"/>
          </a:xfrm>
        </p:spPr>
        <p:txBody>
          <a:bodyPr rtlCol="0"/>
          <a:lstStyle/>
          <a:p>
            <a:pPr rtl="0"/>
            <a:r>
              <a:rPr lang="it-IT" dirty="0"/>
              <a:t>Braccio in alluminio (descrizione)</a:t>
            </a:r>
          </a:p>
        </p:txBody>
      </p:sp>
      <p:sp>
        <p:nvSpPr>
          <p:cNvPr id="3" name="CasellaDiTesto 2"/>
          <p:cNvSpPr txBox="1"/>
          <p:nvPr/>
        </p:nvSpPr>
        <p:spPr>
          <a:xfrm>
            <a:off x="551384" y="1268760"/>
            <a:ext cx="11449272" cy="369332"/>
          </a:xfrm>
          <a:prstGeom prst="rect">
            <a:avLst/>
          </a:prstGeom>
          <a:noFill/>
        </p:spPr>
        <p:txBody>
          <a:bodyPr wrap="square" rtlCol="0">
            <a:spAutoFit/>
          </a:bodyPr>
          <a:lstStyle/>
          <a:p>
            <a:endParaRPr lang="it-IT" dirty="0"/>
          </a:p>
        </p:txBody>
      </p:sp>
      <p:pic>
        <p:nvPicPr>
          <p:cNvPr id="4" name="Immagine 3"/>
          <p:cNvPicPr>
            <a:picLocks noChangeAspect="1"/>
          </p:cNvPicPr>
          <p:nvPr/>
        </p:nvPicPr>
        <p:blipFill>
          <a:blip r:embed="rId2"/>
          <a:stretch>
            <a:fillRect/>
          </a:stretch>
        </p:blipFill>
        <p:spPr>
          <a:xfrm>
            <a:off x="1991544" y="1453426"/>
            <a:ext cx="8136904" cy="3512849"/>
          </a:xfrm>
          <a:prstGeom prst="rect">
            <a:avLst/>
          </a:prstGeom>
        </p:spPr>
      </p:pic>
      <p:sp>
        <p:nvSpPr>
          <p:cNvPr id="5" name="CasellaDiTesto 4"/>
          <p:cNvSpPr txBox="1"/>
          <p:nvPr/>
        </p:nvSpPr>
        <p:spPr>
          <a:xfrm>
            <a:off x="1103986" y="5301208"/>
            <a:ext cx="10873208" cy="1477328"/>
          </a:xfrm>
          <a:prstGeom prst="rect">
            <a:avLst/>
          </a:prstGeom>
          <a:noFill/>
        </p:spPr>
        <p:txBody>
          <a:bodyPr wrap="square" rtlCol="0">
            <a:spAutoFit/>
          </a:bodyPr>
          <a:lstStyle/>
          <a:p>
            <a:r>
              <a:rPr lang="it-IT" dirty="0"/>
              <a:t>Un link è un collegamento fisico tra un giunto e l’altro. L’end-</a:t>
            </a:r>
            <a:r>
              <a:rPr lang="it-IT" dirty="0" err="1"/>
              <a:t>effector</a:t>
            </a:r>
            <a:r>
              <a:rPr lang="it-IT" dirty="0"/>
              <a:t> può essere un qualsiasi strumento. </a:t>
            </a:r>
          </a:p>
          <a:p>
            <a:r>
              <a:rPr lang="it-IT" dirty="0"/>
              <a:t>Per esempio, se il braccio robotico deve tagliare qualcosa esso sarà una lama, invece se deve maneggiare oggetti sarà una pinza o ancora un saldatore se deve saldare componenti. Di seguito viene mostrato un esempio di end-</a:t>
            </a:r>
            <a:r>
              <a:rPr lang="it-IT" dirty="0" err="1"/>
              <a:t>effector</a:t>
            </a:r>
            <a:r>
              <a:rPr lang="it-IT" dirty="0"/>
              <a:t> in acciaio:</a:t>
            </a:r>
          </a:p>
          <a:p>
            <a:endParaRPr lang="it-IT" dirty="0"/>
          </a:p>
        </p:txBody>
      </p:sp>
    </p:spTree>
    <p:extLst>
      <p:ext uri="{BB962C8B-B14F-4D97-AF65-F5344CB8AC3E}">
        <p14:creationId xmlns:p14="http://schemas.microsoft.com/office/powerpoint/2010/main" val="1167875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3472" y="0"/>
            <a:ext cx="9144000" cy="764704"/>
          </a:xfrm>
        </p:spPr>
        <p:txBody>
          <a:bodyPr rtlCol="0"/>
          <a:lstStyle/>
          <a:p>
            <a:pPr rtl="0"/>
            <a:r>
              <a:rPr lang="it-IT" dirty="0"/>
              <a:t>End-</a:t>
            </a:r>
            <a:r>
              <a:rPr lang="it-IT" dirty="0" err="1"/>
              <a:t>effector</a:t>
            </a:r>
            <a:r>
              <a:rPr lang="it-IT" dirty="0"/>
              <a:t> in acciaio</a:t>
            </a:r>
          </a:p>
        </p:txBody>
      </p:sp>
      <p:sp>
        <p:nvSpPr>
          <p:cNvPr id="3" name="CasellaDiTesto 2"/>
          <p:cNvSpPr txBox="1"/>
          <p:nvPr/>
        </p:nvSpPr>
        <p:spPr>
          <a:xfrm>
            <a:off x="551384" y="1268760"/>
            <a:ext cx="11449272" cy="369332"/>
          </a:xfrm>
          <a:prstGeom prst="rect">
            <a:avLst/>
          </a:prstGeom>
          <a:noFill/>
        </p:spPr>
        <p:txBody>
          <a:bodyPr wrap="square" rtlCol="0">
            <a:spAutoFit/>
          </a:bodyPr>
          <a:lstStyle/>
          <a:p>
            <a:endParaRPr lang="it-IT" dirty="0"/>
          </a:p>
        </p:txBody>
      </p:sp>
      <p:sp>
        <p:nvSpPr>
          <p:cNvPr id="5" name="CasellaDiTesto 4"/>
          <p:cNvSpPr txBox="1"/>
          <p:nvPr/>
        </p:nvSpPr>
        <p:spPr>
          <a:xfrm>
            <a:off x="1103986" y="5301208"/>
            <a:ext cx="10873208" cy="646331"/>
          </a:xfrm>
          <a:prstGeom prst="rect">
            <a:avLst/>
          </a:prstGeom>
          <a:noFill/>
        </p:spPr>
        <p:txBody>
          <a:bodyPr wrap="square" rtlCol="0">
            <a:spAutoFit/>
          </a:bodyPr>
          <a:lstStyle/>
          <a:p>
            <a:r>
              <a:rPr lang="it-IT" dirty="0"/>
              <a:t>La figura che segue invece mostra un end-</a:t>
            </a:r>
            <a:r>
              <a:rPr lang="it-IT" dirty="0" err="1"/>
              <a:t>effector</a:t>
            </a:r>
            <a:r>
              <a:rPr lang="it-IT" dirty="0"/>
              <a:t> (sempre una pinza a due dita) in plastica «scorrevole»:</a:t>
            </a:r>
          </a:p>
          <a:p>
            <a:endParaRPr lang="it-IT" dirty="0"/>
          </a:p>
        </p:txBody>
      </p:sp>
      <p:pic>
        <p:nvPicPr>
          <p:cNvPr id="6" name="Immagine 5"/>
          <p:cNvPicPr>
            <a:picLocks noChangeAspect="1"/>
          </p:cNvPicPr>
          <p:nvPr/>
        </p:nvPicPr>
        <p:blipFill>
          <a:blip r:embed="rId2"/>
          <a:stretch>
            <a:fillRect/>
          </a:stretch>
        </p:blipFill>
        <p:spPr>
          <a:xfrm>
            <a:off x="2207568" y="980728"/>
            <a:ext cx="7098883" cy="4194928"/>
          </a:xfrm>
          <a:prstGeom prst="rect">
            <a:avLst/>
          </a:prstGeom>
        </p:spPr>
      </p:pic>
    </p:spTree>
    <p:extLst>
      <p:ext uri="{BB962C8B-B14F-4D97-AF65-F5344CB8AC3E}">
        <p14:creationId xmlns:p14="http://schemas.microsoft.com/office/powerpoint/2010/main" val="646852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7488" y="260648"/>
            <a:ext cx="9144000" cy="764704"/>
          </a:xfrm>
        </p:spPr>
        <p:txBody>
          <a:bodyPr rtlCol="0">
            <a:normAutofit fontScale="90000"/>
          </a:bodyPr>
          <a:lstStyle/>
          <a:p>
            <a:pPr rtl="0"/>
            <a:r>
              <a:rPr lang="it-IT" dirty="0"/>
              <a:t>End-</a:t>
            </a:r>
            <a:r>
              <a:rPr lang="it-IT" dirty="0" err="1"/>
              <a:t>effector</a:t>
            </a:r>
            <a:r>
              <a:rPr lang="it-IT" dirty="0"/>
              <a:t> con dita scorrevoli in plastica</a:t>
            </a:r>
          </a:p>
        </p:txBody>
      </p:sp>
      <p:sp>
        <p:nvSpPr>
          <p:cNvPr id="3" name="CasellaDiTesto 2"/>
          <p:cNvSpPr txBox="1"/>
          <p:nvPr/>
        </p:nvSpPr>
        <p:spPr>
          <a:xfrm>
            <a:off x="551384" y="1268760"/>
            <a:ext cx="11449272" cy="369332"/>
          </a:xfrm>
          <a:prstGeom prst="rect">
            <a:avLst/>
          </a:prstGeom>
          <a:noFill/>
        </p:spPr>
        <p:txBody>
          <a:bodyPr wrap="square" rtlCol="0">
            <a:spAutoFit/>
          </a:bodyPr>
          <a:lstStyle/>
          <a:p>
            <a:endParaRPr lang="it-IT" dirty="0"/>
          </a:p>
        </p:txBody>
      </p:sp>
      <p:pic>
        <p:nvPicPr>
          <p:cNvPr id="4" name="Immagine 3"/>
          <p:cNvPicPr>
            <a:picLocks noChangeAspect="1"/>
          </p:cNvPicPr>
          <p:nvPr/>
        </p:nvPicPr>
        <p:blipFill>
          <a:blip r:embed="rId2"/>
          <a:stretch>
            <a:fillRect/>
          </a:stretch>
        </p:blipFill>
        <p:spPr>
          <a:xfrm>
            <a:off x="2711624" y="1030355"/>
            <a:ext cx="7514202" cy="5648161"/>
          </a:xfrm>
          <a:prstGeom prst="rect">
            <a:avLst/>
          </a:prstGeom>
        </p:spPr>
      </p:pic>
    </p:spTree>
    <p:extLst>
      <p:ext uri="{BB962C8B-B14F-4D97-AF65-F5344CB8AC3E}">
        <p14:creationId xmlns:p14="http://schemas.microsoft.com/office/powerpoint/2010/main" val="315160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fontScale="90000"/>
          </a:bodyPr>
          <a:lstStyle/>
          <a:p>
            <a:pPr rtl="0"/>
            <a:r>
              <a:rPr lang="it-IT" dirty="0"/>
              <a:t>Descrizione struttura braccio manipolatore</a:t>
            </a:r>
          </a:p>
        </p:txBody>
      </p:sp>
      <p:sp>
        <p:nvSpPr>
          <p:cNvPr id="3" name="CasellaDiTesto 2"/>
          <p:cNvSpPr txBox="1"/>
          <p:nvPr/>
        </p:nvSpPr>
        <p:spPr>
          <a:xfrm>
            <a:off x="551384" y="1268760"/>
            <a:ext cx="11449272" cy="1477328"/>
          </a:xfrm>
          <a:prstGeom prst="rect">
            <a:avLst/>
          </a:prstGeom>
          <a:noFill/>
        </p:spPr>
        <p:txBody>
          <a:bodyPr wrap="square" rtlCol="0">
            <a:spAutoFit/>
          </a:bodyPr>
          <a:lstStyle/>
          <a:p>
            <a:r>
              <a:rPr lang="it-IT" dirty="0"/>
              <a:t>Ogni giunto fornisce un grado di libertà all’intera struttura. Nell’esempio mostrato in precedenza (braccio robotico in alluminio) ci sono tre giunti di rotazione e pertanto il robot ha 3 gradi di libertà.  Di seguito viene mostrata la struttura di un braccio manipolatore con 2 link e tre giunti di rotazione.</a:t>
            </a:r>
          </a:p>
          <a:p>
            <a:endParaRPr lang="it-IT" dirty="0"/>
          </a:p>
          <a:p>
            <a:endParaRPr lang="it-IT" dirty="0"/>
          </a:p>
        </p:txBody>
      </p:sp>
      <p:pic>
        <p:nvPicPr>
          <p:cNvPr id="5" name="Immagine 4"/>
          <p:cNvPicPr>
            <a:picLocks noChangeAspect="1"/>
          </p:cNvPicPr>
          <p:nvPr/>
        </p:nvPicPr>
        <p:blipFill>
          <a:blip r:embed="rId2"/>
          <a:stretch>
            <a:fillRect/>
          </a:stretch>
        </p:blipFill>
        <p:spPr>
          <a:xfrm>
            <a:off x="2423592" y="2722491"/>
            <a:ext cx="7062606" cy="3356637"/>
          </a:xfrm>
          <a:prstGeom prst="rect">
            <a:avLst/>
          </a:prstGeom>
        </p:spPr>
      </p:pic>
    </p:spTree>
    <p:extLst>
      <p:ext uri="{BB962C8B-B14F-4D97-AF65-F5344CB8AC3E}">
        <p14:creationId xmlns:p14="http://schemas.microsoft.com/office/powerpoint/2010/main" val="3532719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fontScale="90000"/>
          </a:bodyPr>
          <a:lstStyle/>
          <a:p>
            <a:pPr rtl="0"/>
            <a:r>
              <a:rPr lang="it-IT" dirty="0"/>
              <a:t>Descrizione struttura braccio manipolatore</a:t>
            </a:r>
          </a:p>
        </p:txBody>
      </p:sp>
      <p:sp>
        <p:nvSpPr>
          <p:cNvPr id="3" name="CasellaDiTesto 2"/>
          <p:cNvSpPr txBox="1"/>
          <p:nvPr/>
        </p:nvSpPr>
        <p:spPr>
          <a:xfrm>
            <a:off x="551384" y="1268760"/>
            <a:ext cx="11449272" cy="1200329"/>
          </a:xfrm>
          <a:prstGeom prst="rect">
            <a:avLst/>
          </a:prstGeom>
          <a:noFill/>
        </p:spPr>
        <p:txBody>
          <a:bodyPr wrap="square" rtlCol="0">
            <a:spAutoFit/>
          </a:bodyPr>
          <a:lstStyle/>
          <a:p>
            <a:r>
              <a:rPr lang="it-IT" dirty="0"/>
              <a:t>La figura seguente mostra un braccio robotico realizzato dal sottoscritto in compensato. Tale braccio segue proprio la struttura mostrata nella slide precedente (2 link e 3 giunti di rotazione).</a:t>
            </a:r>
          </a:p>
          <a:p>
            <a:endParaRPr lang="it-IT" dirty="0"/>
          </a:p>
          <a:p>
            <a:endParaRPr lang="it-IT" dirty="0"/>
          </a:p>
        </p:txBody>
      </p:sp>
      <p:pic>
        <p:nvPicPr>
          <p:cNvPr id="4" name="Immagine 3"/>
          <p:cNvPicPr>
            <a:picLocks noChangeAspect="1"/>
          </p:cNvPicPr>
          <p:nvPr/>
        </p:nvPicPr>
        <p:blipFill>
          <a:blip r:embed="rId2"/>
          <a:stretch>
            <a:fillRect/>
          </a:stretch>
        </p:blipFill>
        <p:spPr>
          <a:xfrm>
            <a:off x="2783632" y="2204864"/>
            <a:ext cx="5853287" cy="4373145"/>
          </a:xfrm>
          <a:prstGeom prst="rect">
            <a:avLst/>
          </a:prstGeom>
        </p:spPr>
      </p:pic>
    </p:spTree>
    <p:extLst>
      <p:ext uri="{BB962C8B-B14F-4D97-AF65-F5344CB8AC3E}">
        <p14:creationId xmlns:p14="http://schemas.microsoft.com/office/powerpoint/2010/main" val="814537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fontScale="90000"/>
          </a:bodyPr>
          <a:lstStyle/>
          <a:p>
            <a:pPr rtl="0"/>
            <a:r>
              <a:rPr lang="it-IT" dirty="0"/>
              <a:t>Descrizione struttura braccio manipolatore</a:t>
            </a:r>
          </a:p>
        </p:txBody>
      </p:sp>
      <p:sp>
        <p:nvSpPr>
          <p:cNvPr id="3" name="CasellaDiTesto 2"/>
          <p:cNvSpPr txBox="1"/>
          <p:nvPr/>
        </p:nvSpPr>
        <p:spPr>
          <a:xfrm>
            <a:off x="551384" y="1268760"/>
            <a:ext cx="11449272" cy="923330"/>
          </a:xfrm>
          <a:prstGeom prst="rect">
            <a:avLst/>
          </a:prstGeom>
          <a:noFill/>
        </p:spPr>
        <p:txBody>
          <a:bodyPr wrap="square" rtlCol="0">
            <a:spAutoFit/>
          </a:bodyPr>
          <a:lstStyle/>
          <a:p>
            <a:r>
              <a:rPr lang="it-IT" dirty="0"/>
              <a:t>Di seguito viene mostrato un ulteriore esempio di braccio manipolatore industriale:</a:t>
            </a:r>
          </a:p>
          <a:p>
            <a:endParaRPr lang="it-IT" dirty="0"/>
          </a:p>
          <a:p>
            <a:endParaRPr lang="it-IT" dirty="0"/>
          </a:p>
        </p:txBody>
      </p:sp>
      <p:pic>
        <p:nvPicPr>
          <p:cNvPr id="5" name="Immagine 4"/>
          <p:cNvPicPr>
            <a:picLocks noChangeAspect="1"/>
          </p:cNvPicPr>
          <p:nvPr/>
        </p:nvPicPr>
        <p:blipFill>
          <a:blip r:embed="rId2"/>
          <a:stretch>
            <a:fillRect/>
          </a:stretch>
        </p:blipFill>
        <p:spPr>
          <a:xfrm>
            <a:off x="3287688" y="1700808"/>
            <a:ext cx="5548932" cy="4964833"/>
          </a:xfrm>
          <a:prstGeom prst="rect">
            <a:avLst/>
          </a:prstGeom>
        </p:spPr>
      </p:pic>
    </p:spTree>
    <p:extLst>
      <p:ext uri="{BB962C8B-B14F-4D97-AF65-F5344CB8AC3E}">
        <p14:creationId xmlns:p14="http://schemas.microsoft.com/office/powerpoint/2010/main" val="316568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fontScale="90000"/>
          </a:bodyPr>
          <a:lstStyle/>
          <a:p>
            <a:pPr rtl="0"/>
            <a:r>
              <a:rPr lang="it-IT" dirty="0"/>
              <a:t>Descrizione struttura braccio manipolatore</a:t>
            </a:r>
          </a:p>
        </p:txBody>
      </p:sp>
      <p:sp>
        <p:nvSpPr>
          <p:cNvPr id="3" name="CasellaDiTesto 2"/>
          <p:cNvSpPr txBox="1"/>
          <p:nvPr/>
        </p:nvSpPr>
        <p:spPr>
          <a:xfrm>
            <a:off x="551384" y="1268760"/>
            <a:ext cx="11449272" cy="4524315"/>
          </a:xfrm>
          <a:prstGeom prst="rect">
            <a:avLst/>
          </a:prstGeom>
          <a:noFill/>
        </p:spPr>
        <p:txBody>
          <a:bodyPr wrap="square" rtlCol="0">
            <a:spAutoFit/>
          </a:bodyPr>
          <a:lstStyle/>
          <a:p>
            <a:r>
              <a:rPr lang="it-IT" dirty="0"/>
              <a:t>La </a:t>
            </a:r>
            <a:r>
              <a:rPr lang="it-IT" b="1" u="sng" dirty="0"/>
              <a:t>cinematica</a:t>
            </a:r>
            <a:r>
              <a:rPr lang="it-IT" dirty="0"/>
              <a:t> di un robot  si occupa di studiare tutti gli aspetti geometrici relativi al moto delle strutture robotiche. E’ importante però specificare che in tale studio non vengono prese in considerazione le cause che generano tali moti.</a:t>
            </a:r>
          </a:p>
          <a:p>
            <a:r>
              <a:rPr lang="it-IT" dirty="0"/>
              <a:t>In questo contesto un robot viene visto come una </a:t>
            </a:r>
            <a:r>
              <a:rPr lang="it-IT" b="1" u="sng" dirty="0"/>
              <a:t>catena cinematica aperta </a:t>
            </a:r>
            <a:r>
              <a:rPr lang="it-IT" dirty="0"/>
              <a:t>composto da link (corpi rigidi) connessi tra di loro da giunti rotanti e/o prismatici. Il braccio robotico mostrato nella slide precedente è una catena cinematica aperta che inizia dal basamento e finisce all’organo terminale. </a:t>
            </a:r>
          </a:p>
          <a:p>
            <a:endParaRPr lang="it-IT" dirty="0"/>
          </a:p>
          <a:p>
            <a:endParaRPr lang="it-IT" dirty="0"/>
          </a:p>
          <a:p>
            <a:pPr algn="just"/>
            <a:r>
              <a:rPr lang="it-IT" dirty="0"/>
              <a:t>Un tipico problema che si affronta, quando si programmano robot di questo tipo, è quello inerente al come muovere i giunti per fare in modo che l’organo terminale raggiunga la posizione desiderata. In poche parole, conoscendo la posizione dei giunti si vuole conoscere la posizione dell’organo terminale nello spazio (quindi le tre coordinate cartesiane).  Questo problema viene affrontato e risolto proprio dalla </a:t>
            </a:r>
            <a:r>
              <a:rPr lang="it-IT" b="1" u="sng" dirty="0"/>
              <a:t>cinematica diretta</a:t>
            </a:r>
            <a:r>
              <a:rPr lang="it-IT" dirty="0"/>
              <a:t>. Invece, se si conosce a priori la posizione dell’organo terminale nello spazio e si desidera conoscere la configurazione (la posizione) dei giunti che ha permesso all’organo stesso di raggiungere quella posizione, allora questo problema viene affrontato e risolto dalla </a:t>
            </a:r>
            <a:r>
              <a:rPr lang="it-IT" b="1" u="sng" dirty="0"/>
              <a:t>cinematica inversa</a:t>
            </a:r>
            <a:r>
              <a:rPr lang="it-IT" dirty="0"/>
              <a:t>.</a:t>
            </a:r>
          </a:p>
          <a:p>
            <a:endParaRPr lang="it-IT" dirty="0"/>
          </a:p>
          <a:p>
            <a:endParaRPr lang="it-IT" dirty="0"/>
          </a:p>
        </p:txBody>
      </p:sp>
    </p:spTree>
    <p:extLst>
      <p:ext uri="{BB962C8B-B14F-4D97-AF65-F5344CB8AC3E}">
        <p14:creationId xmlns:p14="http://schemas.microsoft.com/office/powerpoint/2010/main" val="3508127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Introduzione al concetto di agente</a:t>
            </a:r>
          </a:p>
        </p:txBody>
      </p:sp>
      <p:sp>
        <p:nvSpPr>
          <p:cNvPr id="3" name="CasellaDiTesto 2"/>
          <p:cNvSpPr txBox="1"/>
          <p:nvPr/>
        </p:nvSpPr>
        <p:spPr>
          <a:xfrm>
            <a:off x="551384" y="1268760"/>
            <a:ext cx="11449272" cy="4801314"/>
          </a:xfrm>
          <a:prstGeom prst="rect">
            <a:avLst/>
          </a:prstGeom>
          <a:noFill/>
        </p:spPr>
        <p:txBody>
          <a:bodyPr wrap="square" rtlCol="0">
            <a:spAutoFit/>
          </a:bodyPr>
          <a:lstStyle/>
          <a:p>
            <a:pPr algn="just"/>
            <a:r>
              <a:rPr lang="it-IT" dirty="0"/>
              <a:t>Nelle slides precedenti è stato introdotto il concetto di braccio manipolatore ed è stata mostrata una tipica struttura di un braccio manipolatore industriale. In questa e nelle successive slides verrà introdotto un concetto molto importante sia nella robotica ma soprattutto nell’I.A. Il concetto di agente. Un agente è, in prima approssimazione, un sistema che interagisce con il mondo circostante. La seguente figura illustra un semplice agente:</a:t>
            </a:r>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endParaRPr lang="it-IT" dirty="0"/>
          </a:p>
          <a:p>
            <a:r>
              <a:rPr lang="it-IT" dirty="0"/>
              <a:t>Un agente interagisce con il mondo esterno tramite percezioni ed azioni. In poche parole, percepisce ciò che avviene all’esterno ed agisce sull’ambiente in funzione di determinate scelte da lui effettuate. </a:t>
            </a:r>
          </a:p>
        </p:txBody>
      </p:sp>
      <p:pic>
        <p:nvPicPr>
          <p:cNvPr id="6" name="Immagine 5"/>
          <p:cNvPicPr>
            <a:picLocks noChangeAspect="1"/>
          </p:cNvPicPr>
          <p:nvPr/>
        </p:nvPicPr>
        <p:blipFill>
          <a:blip r:embed="rId2"/>
          <a:stretch>
            <a:fillRect/>
          </a:stretch>
        </p:blipFill>
        <p:spPr>
          <a:xfrm>
            <a:off x="1847528" y="2924944"/>
            <a:ext cx="7671486" cy="2016224"/>
          </a:xfrm>
          <a:prstGeom prst="rect">
            <a:avLst/>
          </a:prstGeom>
        </p:spPr>
      </p:pic>
    </p:spTree>
    <p:extLst>
      <p:ext uri="{BB962C8B-B14F-4D97-AF65-F5344CB8AC3E}">
        <p14:creationId xmlns:p14="http://schemas.microsoft.com/office/powerpoint/2010/main" val="2461504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rtlCol="0"/>
          <a:lstStyle/>
          <a:p>
            <a:pPr rtl="0"/>
            <a:r>
              <a:rPr lang="it-IT" dirty="0"/>
              <a:t>Definizione di robotica</a:t>
            </a:r>
          </a:p>
        </p:txBody>
      </p:sp>
      <p:sp>
        <p:nvSpPr>
          <p:cNvPr id="14" name="Segnaposto contenuto 13"/>
          <p:cNvSpPr>
            <a:spLocks noGrp="1"/>
          </p:cNvSpPr>
          <p:nvPr>
            <p:ph idx="1"/>
          </p:nvPr>
        </p:nvSpPr>
        <p:spPr/>
        <p:txBody>
          <a:bodyPr rtlCol="0">
            <a:normAutofit lnSpcReduction="10000"/>
          </a:bodyPr>
          <a:lstStyle/>
          <a:p>
            <a:pPr rtl="0"/>
            <a:r>
              <a:rPr lang="it-IT" dirty="0"/>
              <a:t>La robotica è una disciplina tecnico-ingegneristica che si occupa di progettare e realizzare robot.</a:t>
            </a:r>
          </a:p>
          <a:p>
            <a:r>
              <a:rPr lang="it-IT" dirty="0"/>
              <a:t>Un </a:t>
            </a:r>
            <a:r>
              <a:rPr lang="it-IT" b="1" u="sng" dirty="0"/>
              <a:t>robot</a:t>
            </a:r>
            <a:r>
              <a:rPr lang="it-IT" dirty="0"/>
              <a:t> è un automa, ossia un congegno elettro-meccanico controllato da una o più schede elettroniche (cervello) e programmato per svolgere determinate funzioni. Si pensi, per esempio, ai  recenti robot che puliscono i pavimenti delle case.</a:t>
            </a:r>
          </a:p>
          <a:p>
            <a:r>
              <a:rPr lang="it-IT" dirty="0"/>
              <a:t>La robotica è una disciplina trasversale che tocca a 360 gradi molte altre discipline tra cui la matematica, la fisica, la meccanica, l’elettronica, l’informatica, e di recente anche l’ingegneria dei materiali.</a:t>
            </a:r>
          </a:p>
          <a:p>
            <a:pPr rtl="0"/>
            <a:r>
              <a:rPr lang="it-IT" dirty="0"/>
              <a:t>La robotica nasce nel secondo dopo guerra quando le aziende iniziano ad usare in modo sempre più massiccio macchine che inizialmente affiancano, poi sostituiscono del tutto, l’uomo in molti compiti ripetitivi in ambito industriale manifatturiero.</a:t>
            </a:r>
          </a:p>
        </p:txBody>
      </p:sp>
    </p:spTree>
    <p:extLst>
      <p:ext uri="{BB962C8B-B14F-4D97-AF65-F5344CB8AC3E}">
        <p14:creationId xmlns:p14="http://schemas.microsoft.com/office/powerpoint/2010/main" val="3042826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Introduzione al concetto di agente</a:t>
            </a:r>
          </a:p>
        </p:txBody>
      </p:sp>
      <p:sp>
        <p:nvSpPr>
          <p:cNvPr id="3" name="CasellaDiTesto 2"/>
          <p:cNvSpPr txBox="1"/>
          <p:nvPr/>
        </p:nvSpPr>
        <p:spPr>
          <a:xfrm>
            <a:off x="551384" y="1268760"/>
            <a:ext cx="11449272" cy="3693319"/>
          </a:xfrm>
          <a:prstGeom prst="rect">
            <a:avLst/>
          </a:prstGeom>
          <a:noFill/>
        </p:spPr>
        <p:txBody>
          <a:bodyPr wrap="square" rtlCol="0">
            <a:spAutoFit/>
          </a:bodyPr>
          <a:lstStyle/>
          <a:p>
            <a:pPr algn="just"/>
            <a:r>
              <a:rPr lang="it-IT" dirty="0"/>
              <a:t>Le percezioni vengono catturate da appositi </a:t>
            </a:r>
            <a:r>
              <a:rPr lang="it-IT" b="1" u="sng" dirty="0"/>
              <a:t>sensori</a:t>
            </a:r>
            <a:r>
              <a:rPr lang="it-IT" dirty="0"/>
              <a:t> mentre le azioni vengono svolte tramite l’ausilio di </a:t>
            </a:r>
            <a:r>
              <a:rPr lang="it-IT" b="1" u="sng" dirty="0"/>
              <a:t>attuatori</a:t>
            </a:r>
            <a:r>
              <a:rPr lang="it-IT" dirty="0"/>
              <a:t>. L’esempio più lampante di agente è l’essere umano. Noi agiamo sull’ambiente che ci circonda in funzione di ciò che percepiamo da esso e su scelte che più o meno saggiamente effettuiamo.  In robotica, ci sono vari tipi di sensori (di movimento, di temperatura, di luce, di tatto, eccetera). Per quanto riguarda gli attuatori anche per essi ce ne sono di vari tipi. Nel campo della robotica industriale è possibile raggruppare gli attuatori in tre differenti tipologie:</a:t>
            </a:r>
          </a:p>
          <a:p>
            <a:pPr algn="just"/>
            <a:endParaRPr lang="it-IT" dirty="0"/>
          </a:p>
          <a:p>
            <a:pPr marL="285750" indent="-285750" algn="just">
              <a:buFont typeface="Arial" panose="020B0604020202020204" pitchFamily="34" charset="0"/>
              <a:buChar char="•"/>
            </a:pPr>
            <a:r>
              <a:rPr lang="it-IT" b="1" u="sng" dirty="0"/>
              <a:t>Attuatori elettrici</a:t>
            </a:r>
          </a:p>
          <a:p>
            <a:pPr marL="285750" indent="-285750" algn="just">
              <a:buFont typeface="Arial" panose="020B0604020202020204" pitchFamily="34" charset="0"/>
              <a:buChar char="•"/>
            </a:pPr>
            <a:r>
              <a:rPr lang="it-IT" b="1" u="sng" dirty="0"/>
              <a:t>Attuatori pneumatici</a:t>
            </a:r>
          </a:p>
          <a:p>
            <a:pPr marL="285750" indent="-285750" algn="just">
              <a:buFont typeface="Arial" panose="020B0604020202020204" pitchFamily="34" charset="0"/>
              <a:buChar char="•"/>
            </a:pPr>
            <a:r>
              <a:rPr lang="it-IT" b="1" u="sng" dirty="0"/>
              <a:t>Attuatori idraulici</a:t>
            </a:r>
          </a:p>
          <a:p>
            <a:pPr marL="285750" indent="-285750" algn="just">
              <a:buFont typeface="Arial" panose="020B0604020202020204" pitchFamily="34" charset="0"/>
              <a:buChar char="•"/>
            </a:pPr>
            <a:endParaRPr lang="it-IT" dirty="0"/>
          </a:p>
          <a:p>
            <a:pPr algn="just"/>
            <a:r>
              <a:rPr lang="it-IT" dirty="0"/>
              <a:t>Gli attuatori elettrici sfruttano l’energia elettrica come vettore di alimentazione per generare moto (lineare o rotazionale). Gli attuatori pneumatici sfruttano l’aria compressa come vettore di alimentazione, mentre gli attuatori idraulici sfruttano l’acqua o particolari oli (attuatore oleodinamico). </a:t>
            </a:r>
          </a:p>
        </p:txBody>
      </p:sp>
    </p:spTree>
    <p:extLst>
      <p:ext uri="{BB962C8B-B14F-4D97-AF65-F5344CB8AC3E}">
        <p14:creationId xmlns:p14="http://schemas.microsoft.com/office/powerpoint/2010/main" val="1564450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Attuatore elettrico</a:t>
            </a:r>
          </a:p>
        </p:txBody>
      </p:sp>
      <p:sp>
        <p:nvSpPr>
          <p:cNvPr id="3" name="CasellaDiTesto 2"/>
          <p:cNvSpPr txBox="1"/>
          <p:nvPr/>
        </p:nvSpPr>
        <p:spPr>
          <a:xfrm>
            <a:off x="551384" y="1268760"/>
            <a:ext cx="11449272" cy="5632311"/>
          </a:xfrm>
          <a:prstGeom prst="rect">
            <a:avLst/>
          </a:prstGeom>
          <a:noFill/>
        </p:spPr>
        <p:txBody>
          <a:bodyPr wrap="square" rtlCol="0">
            <a:spAutoFit/>
          </a:bodyPr>
          <a:lstStyle/>
          <a:p>
            <a:pPr algn="just"/>
            <a:r>
              <a:rPr lang="it-IT" dirty="0"/>
              <a:t>La seguente figura mostra un esempio di attuatore elettrico (un servo motore elettrico):</a:t>
            </a:r>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r>
              <a:rPr lang="it-IT" dirty="0"/>
              <a:t>Un servo motore è un tipo particolare di motore elettrico di piccola potenza. Il servomotore si deve adattare alle variazioni di velocità e di coppia motrice con la massima rapidità e precisione. </a:t>
            </a:r>
          </a:p>
        </p:txBody>
      </p:sp>
      <p:pic>
        <p:nvPicPr>
          <p:cNvPr id="4" name="Immagine 3"/>
          <p:cNvPicPr>
            <a:picLocks noChangeAspect="1"/>
          </p:cNvPicPr>
          <p:nvPr/>
        </p:nvPicPr>
        <p:blipFill>
          <a:blip r:embed="rId2"/>
          <a:stretch>
            <a:fillRect/>
          </a:stretch>
        </p:blipFill>
        <p:spPr>
          <a:xfrm>
            <a:off x="2446304" y="1628800"/>
            <a:ext cx="7659431" cy="4233307"/>
          </a:xfrm>
          <a:prstGeom prst="rect">
            <a:avLst/>
          </a:prstGeom>
        </p:spPr>
      </p:pic>
    </p:spTree>
    <p:extLst>
      <p:ext uri="{BB962C8B-B14F-4D97-AF65-F5344CB8AC3E}">
        <p14:creationId xmlns:p14="http://schemas.microsoft.com/office/powerpoint/2010/main" val="1680940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Attuatore elettrico</a:t>
            </a:r>
          </a:p>
        </p:txBody>
      </p:sp>
      <p:sp>
        <p:nvSpPr>
          <p:cNvPr id="3" name="CasellaDiTesto 2"/>
          <p:cNvSpPr txBox="1"/>
          <p:nvPr/>
        </p:nvSpPr>
        <p:spPr>
          <a:xfrm>
            <a:off x="551384" y="1268760"/>
            <a:ext cx="11449272" cy="7294305"/>
          </a:xfrm>
          <a:prstGeom prst="rect">
            <a:avLst/>
          </a:prstGeom>
          <a:noFill/>
        </p:spPr>
        <p:txBody>
          <a:bodyPr wrap="square" rtlCol="0">
            <a:spAutoFit/>
          </a:bodyPr>
          <a:lstStyle/>
          <a:p>
            <a:r>
              <a:rPr lang="it-IT" dirty="0"/>
              <a:t>I motori elettrici sono macchine che trasformano l’energia elettrica in energia meccanica (di movimento). Si classificano in motori a corrente continua (C.C) e motori a corrente alternata (C.A). </a:t>
            </a:r>
          </a:p>
          <a:p>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r>
              <a:rPr lang="it-IT" dirty="0"/>
              <a:t>Quando un filo è percorso da una corrente elettrica ed è immerso in un campo magnetico genera una forza detta </a:t>
            </a:r>
            <a:r>
              <a:rPr lang="it-IT" b="1" u="sng" dirty="0"/>
              <a:t>FORZA DI LORENTZ</a:t>
            </a:r>
            <a:r>
              <a:rPr lang="it-IT" dirty="0"/>
              <a:t>.</a:t>
            </a:r>
          </a:p>
          <a:p>
            <a:r>
              <a:rPr lang="it-IT" dirty="0"/>
              <a:t>Tale forza è perpendicolare al movimento delle cariche. In un motore elettrico lo statore è sede dei magneti, mentre il rotore possiede gli avvolgimenti in rame. Quando si fa passare la corrente negli avvolgimenti il motore ruota.</a:t>
            </a:r>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r>
              <a:rPr lang="it-IT" dirty="0"/>
              <a:t>Un servo motore è un tipo particolare di motore elettrico di piccola potenza. Il servomotore si deve adattare alle variazioni di velocità e di coppia motrice con la massima rapidità e precisione. </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800" y="2348880"/>
            <a:ext cx="3240360" cy="2371298"/>
          </a:xfrm>
          <a:prstGeom prst="rect">
            <a:avLst/>
          </a:prstGeom>
        </p:spPr>
      </p:pic>
    </p:spTree>
    <p:extLst>
      <p:ext uri="{BB962C8B-B14F-4D97-AF65-F5344CB8AC3E}">
        <p14:creationId xmlns:p14="http://schemas.microsoft.com/office/powerpoint/2010/main" val="3278265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Attuatore elettrico</a:t>
            </a:r>
          </a:p>
        </p:txBody>
      </p:sp>
      <p:sp>
        <p:nvSpPr>
          <p:cNvPr id="3" name="CasellaDiTesto 2"/>
          <p:cNvSpPr txBox="1"/>
          <p:nvPr/>
        </p:nvSpPr>
        <p:spPr>
          <a:xfrm>
            <a:off x="407368" y="980728"/>
            <a:ext cx="11449272" cy="7017306"/>
          </a:xfrm>
          <a:prstGeom prst="rect">
            <a:avLst/>
          </a:prstGeom>
          <a:noFill/>
        </p:spPr>
        <p:txBody>
          <a:bodyPr wrap="square" rtlCol="0">
            <a:spAutoFit/>
          </a:bodyPr>
          <a:lstStyle/>
          <a:p>
            <a:r>
              <a:rPr lang="it-IT" dirty="0"/>
              <a:t>I motori in corrente continua sono utili quando occorre:</a:t>
            </a:r>
          </a:p>
          <a:p>
            <a:endParaRPr lang="it-IT" dirty="0"/>
          </a:p>
          <a:p>
            <a:pPr marL="457200" indent="-457200">
              <a:buFont typeface="Arial" panose="020B0604020202020204" pitchFamily="34" charset="0"/>
              <a:buChar char="•"/>
            </a:pPr>
            <a:r>
              <a:rPr lang="it-IT" dirty="0"/>
              <a:t>Una rotazione continua</a:t>
            </a:r>
          </a:p>
          <a:p>
            <a:pPr marL="457200" indent="-457200">
              <a:buFont typeface="Arial" panose="020B0604020202020204" pitchFamily="34" charset="0"/>
              <a:buChar char="•"/>
            </a:pPr>
            <a:r>
              <a:rPr lang="it-IT" dirty="0"/>
              <a:t>Elevata velocità e coppia</a:t>
            </a:r>
          </a:p>
          <a:p>
            <a:pPr marL="457200" indent="-457200">
              <a:buFont typeface="Arial" panose="020B0604020202020204" pitchFamily="34" charset="0"/>
              <a:buChar char="•"/>
            </a:pPr>
            <a:r>
              <a:rPr lang="it-IT" dirty="0"/>
              <a:t>Controllare la velocità di rotazione</a:t>
            </a:r>
          </a:p>
          <a:p>
            <a:endParaRPr lang="it-IT" dirty="0"/>
          </a:p>
          <a:p>
            <a:r>
              <a:rPr lang="it-IT" dirty="0"/>
              <a:t>Un servo motore è un tipo particolare di motore elettrico di piccola potenza. I motori </a:t>
            </a:r>
            <a:r>
              <a:rPr lang="it-IT" dirty="0" err="1"/>
              <a:t>stepper</a:t>
            </a:r>
            <a:r>
              <a:rPr lang="it-IT" dirty="0"/>
              <a:t> sono motori in corrente continua. Esistono 2 grandi famiglie di </a:t>
            </a:r>
            <a:r>
              <a:rPr lang="it-IT" b="1" dirty="0"/>
              <a:t>step </a:t>
            </a:r>
            <a:r>
              <a:rPr lang="it-IT" b="1" dirty="0" err="1"/>
              <a:t>motors</a:t>
            </a:r>
            <a:r>
              <a:rPr lang="it-IT" dirty="0"/>
              <a:t>: unipolari e bipolari. I primi sono più facili da governare ma hanno più pin, i secondi richiedono l'utilizzo di correnti inverse riducendo i pin. </a:t>
            </a:r>
          </a:p>
          <a:p>
            <a:endParaRPr lang="it-IT" dirty="0"/>
          </a:p>
          <a:p>
            <a:r>
              <a:rPr lang="it-IT" dirty="0"/>
              <a:t>Il </a:t>
            </a:r>
            <a:r>
              <a:rPr lang="it-IT" b="1" dirty="0"/>
              <a:t>motorino passo-passo unipolare</a:t>
            </a:r>
            <a:r>
              <a:rPr lang="it-IT" dirty="0"/>
              <a:t> si presenta con 5 o 6 fili: 4 collegati alle fasi singolarmente e i restanti collegati a tutte le fasi. </a:t>
            </a:r>
          </a:p>
          <a:p>
            <a:r>
              <a:rPr lang="it-IT" dirty="0"/>
              <a:t>Di norma, ai fili in comune va data la massa (0V) e agli altri verrà data l'alimentazione tramite un transistor di potenza per ogni fase, ognuno attivato da un </a:t>
            </a:r>
            <a:r>
              <a:rPr lang="it-IT" b="1" dirty="0"/>
              <a:t>sistema di controllo</a:t>
            </a:r>
            <a:r>
              <a:rPr lang="it-IT" dirty="0"/>
              <a:t>, nel caso in questione, </a:t>
            </a:r>
            <a:r>
              <a:rPr lang="it-IT" b="1" dirty="0"/>
              <a:t>Arduino</a:t>
            </a:r>
            <a:r>
              <a:rPr lang="it-IT" dirty="0"/>
              <a:t>. </a:t>
            </a:r>
          </a:p>
          <a:p>
            <a:endParaRPr lang="it-IT" dirty="0"/>
          </a:p>
          <a:p>
            <a:pPr algn="just"/>
            <a:r>
              <a:rPr lang="it-IT" dirty="0">
                <a:latin typeface="Arial" panose="020B0604020202020204" pitchFamily="34" charset="0"/>
              </a:rPr>
              <a:t>I motori passo-passo hanno una coppia elevata a basse velocità angolari.   Questo permette di accelerare un carico utile alla massima velocità.</a:t>
            </a:r>
          </a:p>
          <a:p>
            <a:pPr algn="just"/>
            <a:endParaRPr lang="it-IT" dirty="0">
              <a:latin typeface="Arial" panose="020B0604020202020204" pitchFamily="34" charset="0"/>
            </a:endParaRPr>
          </a:p>
          <a:p>
            <a:pPr algn="just"/>
            <a:r>
              <a:rPr lang="it-IT" dirty="0">
                <a:latin typeface="Arial" panose="020B0604020202020204" pitchFamily="34" charset="0"/>
              </a:rPr>
              <a:t>I motori passo-passo sono direttamente compatibili con le tecniche di controllo digitale. Nei motori in corrente continua, la precisione di posizionamento dei motori è eccellente. La costruzione è semplice e robusta. Poca manutenzione sul motore.</a:t>
            </a:r>
            <a:endParaRPr lang="it-IT" dirty="0"/>
          </a:p>
          <a:p>
            <a:pPr algn="just"/>
            <a:endParaRPr lang="it-IT" dirty="0"/>
          </a:p>
          <a:p>
            <a:pPr algn="just"/>
            <a:endParaRPr lang="it-IT" dirty="0"/>
          </a:p>
          <a:p>
            <a:pPr algn="just"/>
            <a:endParaRPr lang="it-IT" dirty="0"/>
          </a:p>
          <a:p>
            <a:pPr algn="just"/>
            <a:endParaRPr lang="it-IT" dirty="0"/>
          </a:p>
        </p:txBody>
      </p:sp>
    </p:spTree>
    <p:extLst>
      <p:ext uri="{BB962C8B-B14F-4D97-AF65-F5344CB8AC3E}">
        <p14:creationId xmlns:p14="http://schemas.microsoft.com/office/powerpoint/2010/main" val="4071341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Attuatore pneumatico</a:t>
            </a:r>
          </a:p>
        </p:txBody>
      </p:sp>
      <p:sp>
        <p:nvSpPr>
          <p:cNvPr id="3" name="CasellaDiTesto 2"/>
          <p:cNvSpPr txBox="1"/>
          <p:nvPr/>
        </p:nvSpPr>
        <p:spPr>
          <a:xfrm>
            <a:off x="551384" y="1268760"/>
            <a:ext cx="11449272" cy="4524315"/>
          </a:xfrm>
          <a:prstGeom prst="rect">
            <a:avLst/>
          </a:prstGeom>
          <a:noFill/>
        </p:spPr>
        <p:txBody>
          <a:bodyPr wrap="square" rtlCol="0">
            <a:spAutoFit/>
          </a:bodyPr>
          <a:lstStyle/>
          <a:p>
            <a:pPr algn="just"/>
            <a:r>
              <a:rPr lang="it-IT" dirty="0"/>
              <a:t>Un attuatore pneumatico è un attuatore che sfrutta l’aria compressa come sorgente di alimentazione con indubbi vantaggi sia dal punto di vista della pulizia sia dal punto di vista dell’innocuità.  Se si considera un attuatore pneumatico lineare esso è composto da un semplice cilindro-pistone, come viene mostrato in figura:</a:t>
            </a:r>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a:p>
            <a:pPr algn="just"/>
            <a:endParaRPr lang="it-IT" dirty="0"/>
          </a:p>
        </p:txBody>
      </p:sp>
      <p:pic>
        <p:nvPicPr>
          <p:cNvPr id="5" name="Immagine 4"/>
          <p:cNvPicPr>
            <a:picLocks noChangeAspect="1"/>
          </p:cNvPicPr>
          <p:nvPr/>
        </p:nvPicPr>
        <p:blipFill>
          <a:blip r:embed="rId2"/>
          <a:stretch>
            <a:fillRect/>
          </a:stretch>
        </p:blipFill>
        <p:spPr>
          <a:xfrm>
            <a:off x="4655840" y="2454549"/>
            <a:ext cx="2490245" cy="3814726"/>
          </a:xfrm>
          <a:prstGeom prst="rect">
            <a:avLst/>
          </a:prstGeom>
        </p:spPr>
      </p:pic>
    </p:spTree>
    <p:extLst>
      <p:ext uri="{BB962C8B-B14F-4D97-AF65-F5344CB8AC3E}">
        <p14:creationId xmlns:p14="http://schemas.microsoft.com/office/powerpoint/2010/main" val="817636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Attuatore pneumatico</a:t>
            </a:r>
          </a:p>
        </p:txBody>
      </p:sp>
      <p:sp>
        <p:nvSpPr>
          <p:cNvPr id="3" name="CasellaDiTesto 2"/>
          <p:cNvSpPr txBox="1"/>
          <p:nvPr/>
        </p:nvSpPr>
        <p:spPr>
          <a:xfrm>
            <a:off x="551384" y="1268760"/>
            <a:ext cx="11449272" cy="3970318"/>
          </a:xfrm>
          <a:prstGeom prst="rect">
            <a:avLst/>
          </a:prstGeom>
          <a:noFill/>
        </p:spPr>
        <p:txBody>
          <a:bodyPr wrap="square" rtlCol="0">
            <a:spAutoFit/>
          </a:bodyPr>
          <a:lstStyle/>
          <a:p>
            <a:pPr algn="just"/>
            <a:r>
              <a:rPr lang="it-IT" dirty="0"/>
              <a:t>L’aria compressa entra nel cilindro e permette al pistone di muoversi dall’alto verso il basso. Quando l’aria esce dal cilindro il pistone risale.</a:t>
            </a:r>
          </a:p>
          <a:p>
            <a:pPr algn="just"/>
            <a:endParaRPr lang="it-IT" dirty="0"/>
          </a:p>
          <a:p>
            <a:pPr algn="just"/>
            <a:r>
              <a:rPr lang="it-IT" dirty="0"/>
              <a:t>L’attuatore pneumatico presenta alcuni importanti vantaggi:</a:t>
            </a:r>
          </a:p>
          <a:p>
            <a:pPr algn="just"/>
            <a:endParaRPr lang="it-IT" dirty="0"/>
          </a:p>
          <a:p>
            <a:pPr marL="285750" indent="-285750" algn="just">
              <a:buFont typeface="Arial" panose="020B0604020202020204" pitchFamily="34" charset="0"/>
              <a:buChar char="•"/>
            </a:pPr>
            <a:r>
              <a:rPr lang="it-IT" dirty="0"/>
              <a:t>E’ economico</a:t>
            </a:r>
          </a:p>
          <a:p>
            <a:pPr marL="285750" indent="-285750" algn="just">
              <a:buFont typeface="Arial" panose="020B0604020202020204" pitchFamily="34" charset="0"/>
              <a:buChar char="•"/>
            </a:pPr>
            <a:r>
              <a:rPr lang="it-IT" dirty="0"/>
              <a:t>E’ di costruzione assai semplice</a:t>
            </a:r>
          </a:p>
          <a:p>
            <a:pPr marL="285750" indent="-285750" algn="just">
              <a:buFont typeface="Arial" panose="020B0604020202020204" pitchFamily="34" charset="0"/>
              <a:buChar char="•"/>
            </a:pPr>
            <a:r>
              <a:rPr lang="it-IT" dirty="0"/>
              <a:t>E’ resistente</a:t>
            </a:r>
          </a:p>
          <a:p>
            <a:pPr marL="285750" indent="-285750" algn="just">
              <a:buFont typeface="Arial" panose="020B0604020202020204" pitchFamily="34" charset="0"/>
              <a:buChar char="•"/>
            </a:pPr>
            <a:r>
              <a:rPr lang="it-IT" dirty="0"/>
              <a:t>E’ sicuro</a:t>
            </a:r>
          </a:p>
          <a:p>
            <a:pPr marL="285750" indent="-285750" algn="just">
              <a:buFont typeface="Arial" panose="020B0604020202020204" pitchFamily="34" charset="0"/>
              <a:buChar char="•"/>
            </a:pPr>
            <a:endParaRPr lang="it-IT" dirty="0"/>
          </a:p>
          <a:p>
            <a:pPr algn="just"/>
            <a:r>
              <a:rPr lang="it-IT" dirty="0"/>
              <a:t>Esso presenta però anche alcuni svantaggi tra cui:</a:t>
            </a:r>
          </a:p>
          <a:p>
            <a:pPr algn="just"/>
            <a:endParaRPr lang="it-IT" dirty="0"/>
          </a:p>
          <a:p>
            <a:pPr marL="285750" indent="-285750" algn="just">
              <a:buFont typeface="Arial" panose="020B0604020202020204" pitchFamily="34" charset="0"/>
              <a:buChar char="•"/>
            </a:pPr>
            <a:r>
              <a:rPr lang="it-IT" dirty="0"/>
              <a:t>Poco preciso nel controllo della velocità</a:t>
            </a:r>
          </a:p>
          <a:p>
            <a:pPr marL="285750" indent="-285750" algn="just">
              <a:buFont typeface="Arial" panose="020B0604020202020204" pitchFamily="34" charset="0"/>
              <a:buChar char="•"/>
            </a:pPr>
            <a:r>
              <a:rPr lang="it-IT" dirty="0"/>
              <a:t>No si possono raggiungere pressioni elevate come nel caso degli attuatori oleodinamici (</a:t>
            </a:r>
            <a:r>
              <a:rPr lang="it-IT" dirty="0" err="1"/>
              <a:t>max</a:t>
            </a:r>
            <a:r>
              <a:rPr lang="it-IT" dirty="0"/>
              <a:t> 10 bar).</a:t>
            </a:r>
          </a:p>
        </p:txBody>
      </p:sp>
    </p:spTree>
    <p:extLst>
      <p:ext uri="{BB962C8B-B14F-4D97-AF65-F5344CB8AC3E}">
        <p14:creationId xmlns:p14="http://schemas.microsoft.com/office/powerpoint/2010/main" val="4097494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Attuatore idraulico</a:t>
            </a:r>
          </a:p>
        </p:txBody>
      </p:sp>
      <p:sp>
        <p:nvSpPr>
          <p:cNvPr id="3" name="CasellaDiTesto 2"/>
          <p:cNvSpPr txBox="1"/>
          <p:nvPr/>
        </p:nvSpPr>
        <p:spPr>
          <a:xfrm>
            <a:off x="551384" y="1268760"/>
            <a:ext cx="11449272" cy="3693319"/>
          </a:xfrm>
          <a:prstGeom prst="rect">
            <a:avLst/>
          </a:prstGeom>
          <a:noFill/>
        </p:spPr>
        <p:txBody>
          <a:bodyPr wrap="square" rtlCol="0">
            <a:spAutoFit/>
          </a:bodyPr>
          <a:lstStyle/>
          <a:p>
            <a:r>
              <a:rPr lang="it-IT" dirty="0"/>
              <a:t>Un attuatore idraulico è un tipo di attuatore simile concettualmente ad un attuatore pneumatico. In particolare, un attuatore oleodinamico usa olio minerale, o sintetico, che in prima approssimazione può essere considerato incomprimibile.</a:t>
            </a:r>
          </a:p>
          <a:p>
            <a:endParaRPr lang="it-IT" dirty="0"/>
          </a:p>
          <a:p>
            <a:pPr algn="just"/>
            <a:r>
              <a:rPr lang="it-IT" dirty="0"/>
              <a:t>I vantaggi sono:</a:t>
            </a:r>
          </a:p>
          <a:p>
            <a:pPr algn="just"/>
            <a:endParaRPr lang="it-IT" dirty="0"/>
          </a:p>
          <a:p>
            <a:pPr marL="285750" indent="-285750" algn="just">
              <a:buFont typeface="Arial" panose="020B0604020202020204" pitchFamily="34" charset="0"/>
              <a:buChar char="•"/>
            </a:pPr>
            <a:r>
              <a:rPr lang="it-IT" dirty="0"/>
              <a:t>Produce grandi forze</a:t>
            </a:r>
          </a:p>
          <a:p>
            <a:pPr marL="285750" indent="-285750" algn="just">
              <a:buFont typeface="Arial" panose="020B0604020202020204" pitchFamily="34" charset="0"/>
              <a:buChar char="•"/>
            </a:pPr>
            <a:r>
              <a:rPr lang="it-IT" dirty="0"/>
              <a:t>Sono precisi</a:t>
            </a:r>
          </a:p>
          <a:p>
            <a:pPr algn="just"/>
            <a:endParaRPr lang="it-IT" dirty="0"/>
          </a:p>
          <a:p>
            <a:pPr algn="just"/>
            <a:r>
              <a:rPr lang="it-IT" dirty="0"/>
              <a:t>Gli svantaggi sono:</a:t>
            </a:r>
          </a:p>
          <a:p>
            <a:pPr algn="just"/>
            <a:endParaRPr lang="it-IT" dirty="0"/>
          </a:p>
          <a:p>
            <a:pPr marL="285750" indent="-285750" algn="just">
              <a:buFont typeface="Arial" panose="020B0604020202020204" pitchFamily="34" charset="0"/>
              <a:buChar char="•"/>
            </a:pPr>
            <a:r>
              <a:rPr lang="it-IT" dirty="0"/>
              <a:t>Necessita di una buona lubrificazione degli ingranaggi.</a:t>
            </a:r>
          </a:p>
          <a:p>
            <a:pPr marL="285750" indent="-285750" algn="just">
              <a:buFont typeface="Arial" panose="020B0604020202020204" pitchFamily="34" charset="0"/>
              <a:buChar char="•"/>
            </a:pPr>
            <a:r>
              <a:rPr lang="it-IT" dirty="0"/>
              <a:t>E’ più costoso di un attuatore pneumatico.</a:t>
            </a:r>
          </a:p>
        </p:txBody>
      </p:sp>
    </p:spTree>
    <p:extLst>
      <p:ext uri="{BB962C8B-B14F-4D97-AF65-F5344CB8AC3E}">
        <p14:creationId xmlns:p14="http://schemas.microsoft.com/office/powerpoint/2010/main" val="51776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Altre tecnologie di attuazione</a:t>
            </a:r>
          </a:p>
        </p:txBody>
      </p:sp>
      <p:sp>
        <p:nvSpPr>
          <p:cNvPr id="3" name="CasellaDiTesto 2"/>
          <p:cNvSpPr txBox="1"/>
          <p:nvPr/>
        </p:nvSpPr>
        <p:spPr>
          <a:xfrm>
            <a:off x="551384" y="1268760"/>
            <a:ext cx="11449272" cy="5632311"/>
          </a:xfrm>
          <a:prstGeom prst="rect">
            <a:avLst/>
          </a:prstGeom>
          <a:noFill/>
        </p:spPr>
        <p:txBody>
          <a:bodyPr wrap="square" rtlCol="0">
            <a:spAutoFit/>
          </a:bodyPr>
          <a:lstStyle/>
          <a:p>
            <a:r>
              <a:rPr lang="it-IT" dirty="0"/>
              <a:t>Recentemente, nel campo dell’ingegneria dei materiali, sono state sviluppate tecnologie promettenti che potrebbero sostituire i tradizionali attuatori visti in precedenza con dei muscoli artificiali più simili a quelli umani. Giusto per citarne alcuni:</a:t>
            </a:r>
          </a:p>
          <a:p>
            <a:endParaRPr lang="it-IT" dirty="0"/>
          </a:p>
          <a:p>
            <a:pPr marL="285750" indent="-285750">
              <a:buFont typeface="Arial" panose="020B0604020202020204" pitchFamily="34" charset="0"/>
              <a:buChar char="•"/>
            </a:pPr>
            <a:r>
              <a:rPr lang="it-IT" b="1" u="sng" dirty="0"/>
              <a:t>Leghe a memoria di forma </a:t>
            </a:r>
            <a:r>
              <a:rPr lang="it-IT" dirty="0"/>
              <a:t>-&gt; sono dei materiali metallici che si contraggono e si espandono in risposta a trattamenti termici su di essi. In poche parole si contraggono quando vengono riscaldati. </a:t>
            </a:r>
          </a:p>
          <a:p>
            <a:pPr marL="285750" indent="-285750">
              <a:buFont typeface="Arial" panose="020B0604020202020204" pitchFamily="34" charset="0"/>
              <a:buChar char="•"/>
            </a:pPr>
            <a:r>
              <a:rPr lang="it-IT" b="1" u="sng" dirty="0"/>
              <a:t>Polimeri </a:t>
            </a:r>
            <a:r>
              <a:rPr lang="it-IT" b="1" u="sng" dirty="0" err="1"/>
              <a:t>elettroattivi</a:t>
            </a:r>
            <a:r>
              <a:rPr lang="it-IT" b="1" u="sng" dirty="0"/>
              <a:t> </a:t>
            </a:r>
            <a:r>
              <a:rPr lang="it-IT" dirty="0"/>
              <a:t>-&gt; sono gel polimerici che stimolati con basse tensioni si contraggono e si espandono (per chi è curioso è possibile visitare il sito: </a:t>
            </a:r>
            <a:r>
              <a:rPr lang="it-IT" dirty="0">
                <a:hlinkClick r:id="rId2"/>
              </a:rPr>
              <a:t>https://eap.jpl.nasa.gov/</a:t>
            </a:r>
            <a:r>
              <a:rPr lang="it-IT" dirty="0"/>
              <a:t>)</a:t>
            </a:r>
          </a:p>
          <a:p>
            <a:endParaRPr lang="it-IT" dirty="0"/>
          </a:p>
          <a:p>
            <a:r>
              <a:rPr lang="it-IT" dirty="0"/>
              <a:t>L’uso dei polimeri con reazione </a:t>
            </a:r>
            <a:r>
              <a:rPr lang="it-IT" dirty="0" err="1"/>
              <a:t>elettroattiva</a:t>
            </a:r>
            <a:r>
              <a:rPr lang="it-IT" dirty="0"/>
              <a:t> è emersa solo negli ultimi decenni con l’</a:t>
            </a:r>
            <a:r>
              <a:rPr lang="it-IT" dirty="0" err="1"/>
              <a:t>introduzionedi</a:t>
            </a:r>
            <a:r>
              <a:rPr lang="it-IT" dirty="0"/>
              <a:t> materiali EAP aventi significativi livelli di spostamento (in termini di contrazione </a:t>
            </a:r>
            <a:r>
              <a:rPr lang="it-IT" dirty="0" err="1"/>
              <a:t>edespansione</a:t>
            </a:r>
            <a:r>
              <a:rPr lang="it-IT" dirty="0"/>
              <a:t>). Questi materiali sono altamente attrattivi per la loro bassa densità, come è già stato detto, con un’alta capacità di sollecitazione che è molto più alta delle rigide e fragili ceramiche </a:t>
            </a:r>
            <a:r>
              <a:rPr lang="it-IT" dirty="0" err="1"/>
              <a:t>elettroattive</a:t>
            </a:r>
            <a:r>
              <a:rPr lang="it-IT" dirty="0"/>
              <a:t>.</a:t>
            </a:r>
          </a:p>
          <a:p>
            <a:r>
              <a:rPr lang="it-IT" dirty="0"/>
              <a:t>Come è già stato detto la caratteristica forse più interessante dei polimeri </a:t>
            </a:r>
            <a:r>
              <a:rPr lang="it-IT" dirty="0" err="1"/>
              <a:t>elettroattivi</a:t>
            </a:r>
            <a:r>
              <a:rPr lang="it-IT" dirty="0"/>
              <a:t> è la loro abilità nell’emulare muscoli naturali. Si può dire che questo sia il lato più positivo di questa tecnologia. Anche nel campo biomedico i polimeri </a:t>
            </a:r>
            <a:r>
              <a:rPr lang="it-IT" dirty="0" err="1"/>
              <a:t>elettroattivi</a:t>
            </a:r>
            <a:r>
              <a:rPr lang="it-IT" dirty="0"/>
              <a:t> vengono molto utilizzati. Infatti i sistemi bionici fanno un largo uso di queste tecnologie. Quindi riassumendo il campo dei polimeri </a:t>
            </a:r>
            <a:r>
              <a:rPr lang="it-IT" dirty="0" err="1"/>
              <a:t>elettroattivi</a:t>
            </a:r>
            <a:r>
              <a:rPr lang="it-IT" dirty="0"/>
              <a:t> è relativamente nuovo, e sono utilissimi grazie alla capacità di questi materiali di produrre forti spostamenti ed emulare un muscolo naturale.  I moderni </a:t>
            </a:r>
            <a:r>
              <a:rPr lang="it-IT" b="1" u="sng" dirty="0"/>
              <a:t>soft-robot</a:t>
            </a:r>
            <a:r>
              <a:rPr lang="it-IT" dirty="0"/>
              <a:t> sfruttano proprio muscoli di questo tipo.</a:t>
            </a:r>
          </a:p>
          <a:p>
            <a:endParaRPr lang="it-IT" dirty="0"/>
          </a:p>
        </p:txBody>
      </p:sp>
    </p:spTree>
    <p:extLst>
      <p:ext uri="{BB962C8B-B14F-4D97-AF65-F5344CB8AC3E}">
        <p14:creationId xmlns:p14="http://schemas.microsoft.com/office/powerpoint/2010/main" val="3408756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Organi di trasmissione</a:t>
            </a:r>
          </a:p>
        </p:txBody>
      </p:sp>
      <p:sp>
        <p:nvSpPr>
          <p:cNvPr id="3" name="CasellaDiTesto 2"/>
          <p:cNvSpPr txBox="1"/>
          <p:nvPr/>
        </p:nvSpPr>
        <p:spPr>
          <a:xfrm>
            <a:off x="911424" y="1325142"/>
            <a:ext cx="11449272" cy="4801314"/>
          </a:xfrm>
          <a:prstGeom prst="rect">
            <a:avLst/>
          </a:prstGeom>
          <a:noFill/>
        </p:spPr>
        <p:txBody>
          <a:bodyPr wrap="square" rtlCol="0">
            <a:spAutoFit/>
          </a:bodyPr>
          <a:lstStyle/>
          <a:p>
            <a:r>
              <a:rPr lang="it-IT" dirty="0"/>
              <a:t>Ci sono svariati tipo di organi di trasmissione ossia dispositivi meccanici in grado di trasmettere il moto dal motore </a:t>
            </a:r>
            <a:r>
              <a:rPr lang="it-IT" dirty="0" err="1"/>
              <a:t>eletrico</a:t>
            </a:r>
            <a:r>
              <a:rPr lang="it-IT" dirty="0"/>
              <a:t>/idraulico/pneumatico verso le utenze (pinze, mani, pezzi di robot). Tipici organi di trasmissione sono:</a:t>
            </a:r>
          </a:p>
          <a:p>
            <a:endParaRPr lang="it-IT" dirty="0"/>
          </a:p>
          <a:p>
            <a:pPr marL="285750" indent="-285750">
              <a:buFont typeface="Arial" panose="020B0604020202020204" pitchFamily="34" charset="0"/>
              <a:buChar char="•"/>
            </a:pPr>
            <a:r>
              <a:rPr lang="it-IT" dirty="0"/>
              <a:t>Le ruote dentate</a:t>
            </a:r>
          </a:p>
          <a:p>
            <a:pPr marL="285750" indent="-285750">
              <a:buFont typeface="Arial" panose="020B0604020202020204" pitchFamily="34" charset="0"/>
              <a:buChar char="•"/>
            </a:pPr>
            <a:r>
              <a:rPr lang="it-IT" dirty="0"/>
              <a:t>Le cinghie di trasmissione</a:t>
            </a:r>
          </a:p>
          <a:p>
            <a:pPr marL="285750" indent="-285750">
              <a:buFont typeface="Arial" panose="020B0604020202020204" pitchFamily="34" charset="0"/>
              <a:buChar char="•"/>
            </a:pPr>
            <a:r>
              <a:rPr lang="it-IT" dirty="0"/>
              <a:t>Le catene</a:t>
            </a:r>
          </a:p>
          <a:p>
            <a:pPr marL="285750" indent="-285750">
              <a:buFont typeface="Arial" panose="020B0604020202020204" pitchFamily="34" charset="0"/>
              <a:buChar char="•"/>
            </a:pPr>
            <a:r>
              <a:rPr lang="it-IT" dirty="0" err="1"/>
              <a:t>Harmonic</a:t>
            </a:r>
            <a:r>
              <a:rPr lang="it-IT" dirty="0"/>
              <a:t> drive</a:t>
            </a:r>
          </a:p>
          <a:p>
            <a:pPr marL="285750" indent="-285750">
              <a:buFont typeface="Arial" panose="020B0604020202020204" pitchFamily="34" charset="0"/>
              <a:buChar char="•"/>
            </a:pPr>
            <a:endParaRPr lang="it-IT" dirty="0"/>
          </a:p>
          <a:p>
            <a:r>
              <a:rPr lang="it-IT" dirty="0"/>
              <a:t>Le ruote dentate sono ruote fatte all’incirca nel seguente modo:</a:t>
            </a:r>
          </a:p>
          <a:p>
            <a:endParaRPr lang="it-IT" dirty="0"/>
          </a:p>
          <a:p>
            <a:endParaRPr lang="it-IT" dirty="0"/>
          </a:p>
          <a:p>
            <a:endParaRPr lang="it-IT" dirty="0"/>
          </a:p>
          <a:p>
            <a:endParaRPr lang="it-IT" dirty="0"/>
          </a:p>
          <a:p>
            <a:endParaRPr lang="it-IT" dirty="0"/>
          </a:p>
          <a:p>
            <a:endParaRPr lang="it-IT" dirty="0"/>
          </a:p>
          <a:p>
            <a:endParaRPr lang="it-IT" dirty="0"/>
          </a:p>
          <a:p>
            <a:endParaRPr lang="it-IT" dirty="0"/>
          </a:p>
        </p:txBody>
      </p:sp>
      <p:pic>
        <p:nvPicPr>
          <p:cNvPr id="22"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680" y="4009614"/>
            <a:ext cx="4698372" cy="2848386"/>
          </a:xfrm>
          <a:prstGeom prst="rect">
            <a:avLst/>
          </a:prstGeom>
        </p:spPr>
      </p:pic>
    </p:spTree>
    <p:extLst>
      <p:ext uri="{BB962C8B-B14F-4D97-AF65-F5344CB8AC3E}">
        <p14:creationId xmlns:p14="http://schemas.microsoft.com/office/powerpoint/2010/main" val="93252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Organi di trasmissione</a:t>
            </a:r>
          </a:p>
        </p:txBody>
      </p:sp>
      <p:sp>
        <p:nvSpPr>
          <p:cNvPr id="3" name="CasellaDiTesto 2"/>
          <p:cNvSpPr txBox="1"/>
          <p:nvPr/>
        </p:nvSpPr>
        <p:spPr>
          <a:xfrm>
            <a:off x="911424" y="1325142"/>
            <a:ext cx="11449272" cy="2862322"/>
          </a:xfrm>
          <a:prstGeom prst="rect">
            <a:avLst/>
          </a:prstGeom>
          <a:noFill/>
        </p:spPr>
        <p:txBody>
          <a:bodyPr wrap="square" rtlCol="0">
            <a:spAutoFit/>
          </a:bodyPr>
          <a:lstStyle/>
          <a:p>
            <a:r>
              <a:rPr lang="it-IT" dirty="0"/>
              <a:t>La seguente figura mostra lo scopo di un organo di trasmissione:</a:t>
            </a:r>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p:txBody>
      </p:sp>
      <p:pic>
        <p:nvPicPr>
          <p:cNvPr id="4" name="Immagine 3"/>
          <p:cNvPicPr>
            <a:picLocks noChangeAspect="1"/>
          </p:cNvPicPr>
          <p:nvPr/>
        </p:nvPicPr>
        <p:blipFill>
          <a:blip r:embed="rId2"/>
          <a:stretch>
            <a:fillRect/>
          </a:stretch>
        </p:blipFill>
        <p:spPr>
          <a:xfrm>
            <a:off x="1559496" y="2348880"/>
            <a:ext cx="8625906" cy="3270343"/>
          </a:xfrm>
          <a:prstGeom prst="rect">
            <a:avLst/>
          </a:prstGeom>
        </p:spPr>
      </p:pic>
    </p:spTree>
    <p:extLst>
      <p:ext uri="{BB962C8B-B14F-4D97-AF65-F5344CB8AC3E}">
        <p14:creationId xmlns:p14="http://schemas.microsoft.com/office/powerpoint/2010/main" val="1744654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rtlCol="0"/>
          <a:lstStyle/>
          <a:p>
            <a:pPr rtl="0"/>
            <a:r>
              <a:rPr lang="it-IT" dirty="0"/>
              <a:t>Definizione di robotica</a:t>
            </a:r>
          </a:p>
        </p:txBody>
      </p:sp>
      <p:sp>
        <p:nvSpPr>
          <p:cNvPr id="14" name="Segnaposto contenuto 13"/>
          <p:cNvSpPr>
            <a:spLocks noGrp="1"/>
          </p:cNvSpPr>
          <p:nvPr>
            <p:ph idx="1"/>
          </p:nvPr>
        </p:nvSpPr>
        <p:spPr/>
        <p:txBody>
          <a:bodyPr rtlCol="0">
            <a:normAutofit/>
          </a:bodyPr>
          <a:lstStyle/>
          <a:p>
            <a:pPr rtl="0"/>
            <a:r>
              <a:rPr lang="it-IT" dirty="0"/>
              <a:t>Successivamente, negli anni, sono nate nuove discipline «robotiche» che si sono staccate dall’ambito prettamente produttivo, per dedicarsi alla progettazione di robot in ambito differenti da quello manifatturiero.</a:t>
            </a:r>
          </a:p>
          <a:p>
            <a:r>
              <a:rPr lang="it-IT" dirty="0"/>
              <a:t>Si pensi, a titolo esemplificativo, ai robot creati nell’ambito dell’intrattenimento, per scopi esplorativi, eccetera.</a:t>
            </a:r>
          </a:p>
          <a:p>
            <a:r>
              <a:rPr lang="it-IT" dirty="0"/>
              <a:t>La robotica non segue la sua strada in maniera isolata. Fin dall’inizio essa è stata affiancata dall’informatica. Ecco perché il grande e rapido sviluppo della robotica è avvenuto dagli anni 60 in poi…..proprio perché in quei anni anche l’informatica ha iniziato il lungo, affascinante e tortuoso percorso dell’evoluzione.</a:t>
            </a:r>
          </a:p>
          <a:p>
            <a:pPr rtl="0"/>
            <a:r>
              <a:rPr lang="it-IT" dirty="0"/>
              <a:t>Oggi la robotica sfrutta potenze di calcolo fino a pochi anni fa inimmaginabili…si pensi alle potenzialità di calcolo offerte dal cloud.</a:t>
            </a:r>
          </a:p>
        </p:txBody>
      </p:sp>
    </p:spTree>
    <p:extLst>
      <p:ext uri="{BB962C8B-B14F-4D97-AF65-F5344CB8AC3E}">
        <p14:creationId xmlns:p14="http://schemas.microsoft.com/office/powerpoint/2010/main" val="57974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Organi di trasmissione</a:t>
            </a:r>
          </a:p>
        </p:txBody>
      </p:sp>
      <p:sp>
        <p:nvSpPr>
          <p:cNvPr id="3" name="CasellaDiTesto 2"/>
          <p:cNvSpPr txBox="1"/>
          <p:nvPr/>
        </p:nvSpPr>
        <p:spPr>
          <a:xfrm>
            <a:off x="551384" y="1268760"/>
            <a:ext cx="11449272" cy="369332"/>
          </a:xfrm>
          <a:prstGeom prst="rect">
            <a:avLst/>
          </a:prstGeom>
          <a:noFill/>
        </p:spPr>
        <p:txBody>
          <a:bodyPr wrap="square" rtlCol="0">
            <a:spAutoFit/>
          </a:bodyPr>
          <a:lstStyle/>
          <a:p>
            <a:endParaRPr lang="it-IT" dirty="0"/>
          </a:p>
        </p:txBody>
      </p:sp>
      <p:sp>
        <p:nvSpPr>
          <p:cNvPr id="4" name="Text Placeholder 12"/>
          <p:cNvSpPr txBox="1">
            <a:spLocks/>
          </p:cNvSpPr>
          <p:nvPr/>
        </p:nvSpPr>
        <p:spPr>
          <a:xfrm>
            <a:off x="4648200" y="1318008"/>
            <a:ext cx="4648200" cy="838200"/>
          </a:xfrm>
          <a:prstGeom prst="rect">
            <a:avLst/>
          </a:prstGeom>
        </p:spPr>
        <p:txBody>
          <a:bodyPr>
            <a:normAutofit/>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pPr marL="0"/>
            <a:r>
              <a:rPr lang="en-US" dirty="0" err="1">
                <a:solidFill>
                  <a:schemeClr val="tx1"/>
                </a:solidFill>
              </a:rPr>
              <a:t>Svantaggi</a:t>
            </a:r>
            <a:r>
              <a:rPr lang="en-US" dirty="0">
                <a:solidFill>
                  <a:schemeClr val="tx1"/>
                </a:solidFill>
              </a:rPr>
              <a:t>: </a:t>
            </a:r>
            <a:r>
              <a:rPr lang="en-US" dirty="0" err="1">
                <a:solidFill>
                  <a:schemeClr val="tx1"/>
                </a:solidFill>
              </a:rPr>
              <a:t>giochi</a:t>
            </a:r>
            <a:r>
              <a:rPr lang="en-US" dirty="0">
                <a:solidFill>
                  <a:schemeClr val="tx1"/>
                </a:solidFill>
              </a:rPr>
              <a:t> e </a:t>
            </a:r>
            <a:r>
              <a:rPr lang="en-US" dirty="0" err="1">
                <a:solidFill>
                  <a:schemeClr val="tx1"/>
                </a:solidFill>
              </a:rPr>
              <a:t>deformazioni</a:t>
            </a:r>
            <a:endParaRPr lang="en-US" dirty="0">
              <a:solidFill>
                <a:schemeClr val="tx1"/>
              </a:solidFill>
            </a:endParaRPr>
          </a:p>
          <a:p>
            <a:pPr marL="285750" indent="-285750"/>
            <a:endParaRPr lang="en-US" dirty="0">
              <a:solidFill>
                <a:schemeClr val="tx1">
                  <a:lumMod val="10000"/>
                </a:schemeClr>
              </a:solidFill>
            </a:endParaRPr>
          </a:p>
        </p:txBody>
      </p:sp>
      <p:sp>
        <p:nvSpPr>
          <p:cNvPr id="5" name="Text Placeholder 13"/>
          <p:cNvSpPr txBox="1">
            <a:spLocks/>
          </p:cNvSpPr>
          <p:nvPr/>
        </p:nvSpPr>
        <p:spPr>
          <a:xfrm>
            <a:off x="4648200" y="2156208"/>
            <a:ext cx="4648200" cy="838200"/>
          </a:xfrm>
          <a:prstGeom prst="rect">
            <a:avLst/>
          </a:prstGeom>
        </p:spPr>
        <p:txBody>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r>
              <a:rPr lang="en-US"/>
              <a:t>Svantaggi: attriti e giochi</a:t>
            </a:r>
            <a:endParaRPr lang="en-US" dirty="0"/>
          </a:p>
        </p:txBody>
      </p:sp>
      <p:sp>
        <p:nvSpPr>
          <p:cNvPr id="6" name="Text Placeholder 14"/>
          <p:cNvSpPr txBox="1">
            <a:spLocks/>
          </p:cNvSpPr>
          <p:nvPr/>
        </p:nvSpPr>
        <p:spPr>
          <a:xfrm>
            <a:off x="4648200" y="2994408"/>
            <a:ext cx="4648200" cy="838200"/>
          </a:xfrm>
          <a:prstGeom prst="rect">
            <a:avLst/>
          </a:prstGeom>
        </p:spPr>
        <p:txBody>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r>
              <a:rPr lang="en-US"/>
              <a:t>Svantaggi: deformazioni e vibrazioni</a:t>
            </a:r>
            <a:endParaRPr lang="en-US" dirty="0"/>
          </a:p>
        </p:txBody>
      </p:sp>
      <p:grpSp>
        <p:nvGrpSpPr>
          <p:cNvPr id="7" name="Group 16"/>
          <p:cNvGrpSpPr/>
          <p:nvPr/>
        </p:nvGrpSpPr>
        <p:grpSpPr>
          <a:xfrm>
            <a:off x="2634416" y="1370744"/>
            <a:ext cx="1938188" cy="785463"/>
            <a:chOff x="2209800" y="1730829"/>
            <a:chExt cx="1700617" cy="609600"/>
          </a:xfrm>
        </p:grpSpPr>
        <p:sp>
          <p:nvSpPr>
            <p:cNvPr id="8" name="Rectangle 17"/>
            <p:cNvSpPr/>
            <p:nvPr/>
          </p:nvSpPr>
          <p:spPr>
            <a:xfrm>
              <a:off x="2209800" y="1807029"/>
              <a:ext cx="1371600" cy="457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RUOTE DENTATE</a:t>
              </a:r>
            </a:p>
          </p:txBody>
        </p:sp>
        <p:sp>
          <p:nvSpPr>
            <p:cNvPr id="9" name="Down Arrow 18"/>
            <p:cNvSpPr/>
            <p:nvPr/>
          </p:nvSpPr>
          <p:spPr>
            <a:xfrm rot="16200000">
              <a:off x="3491317" y="1921329"/>
              <a:ext cx="609600" cy="228600"/>
            </a:xfrm>
            <a:prstGeom prst="down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10" name="Group 19"/>
          <p:cNvGrpSpPr/>
          <p:nvPr/>
        </p:nvGrpSpPr>
        <p:grpSpPr>
          <a:xfrm>
            <a:off x="2634415" y="2208945"/>
            <a:ext cx="1937584" cy="837652"/>
            <a:chOff x="2200482" y="2355801"/>
            <a:chExt cx="1702440" cy="609600"/>
          </a:xfrm>
        </p:grpSpPr>
        <p:sp>
          <p:nvSpPr>
            <p:cNvPr id="11" name="Rectangle 20"/>
            <p:cNvSpPr/>
            <p:nvPr/>
          </p:nvSpPr>
          <p:spPr>
            <a:xfrm>
              <a:off x="2200482" y="2432001"/>
              <a:ext cx="1354024" cy="457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COPPIE VITE-MADREVITE</a:t>
              </a:r>
            </a:p>
          </p:txBody>
        </p:sp>
        <p:sp>
          <p:nvSpPr>
            <p:cNvPr id="12" name="Down Arrow 21"/>
            <p:cNvSpPr/>
            <p:nvPr/>
          </p:nvSpPr>
          <p:spPr>
            <a:xfrm rot="16200000">
              <a:off x="3483822" y="2546301"/>
              <a:ext cx="609600" cy="228600"/>
            </a:xfrm>
            <a:prstGeom prst="down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13" name="Group 22"/>
          <p:cNvGrpSpPr/>
          <p:nvPr/>
        </p:nvGrpSpPr>
        <p:grpSpPr>
          <a:xfrm>
            <a:off x="2634416" y="3124200"/>
            <a:ext cx="1937585" cy="785463"/>
            <a:chOff x="2209800" y="3174147"/>
            <a:chExt cx="1700617" cy="609600"/>
          </a:xfrm>
        </p:grpSpPr>
        <p:sp>
          <p:nvSpPr>
            <p:cNvPr id="14" name="Rectangle 23"/>
            <p:cNvSpPr/>
            <p:nvPr/>
          </p:nvSpPr>
          <p:spPr>
            <a:xfrm>
              <a:off x="2209800" y="3254829"/>
              <a:ext cx="1371600" cy="457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CINGHIE DENTATE</a:t>
              </a:r>
            </a:p>
          </p:txBody>
        </p:sp>
        <p:sp>
          <p:nvSpPr>
            <p:cNvPr id="15" name="Down Arrow 24"/>
            <p:cNvSpPr/>
            <p:nvPr/>
          </p:nvSpPr>
          <p:spPr>
            <a:xfrm rot="16200000">
              <a:off x="3491317" y="3364647"/>
              <a:ext cx="609600" cy="228600"/>
            </a:xfrm>
            <a:prstGeom prst="down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nvGrpSpPr>
          <p:cNvPr id="16" name="Group 27"/>
          <p:cNvGrpSpPr/>
          <p:nvPr/>
        </p:nvGrpSpPr>
        <p:grpSpPr>
          <a:xfrm>
            <a:off x="2634417" y="3991508"/>
            <a:ext cx="1937584" cy="809092"/>
            <a:chOff x="2209800" y="3174147"/>
            <a:chExt cx="1700617" cy="609600"/>
          </a:xfrm>
        </p:grpSpPr>
        <p:sp>
          <p:nvSpPr>
            <p:cNvPr id="17" name="Rectangle 28"/>
            <p:cNvSpPr/>
            <p:nvPr/>
          </p:nvSpPr>
          <p:spPr>
            <a:xfrm>
              <a:off x="2209800" y="3254829"/>
              <a:ext cx="1371600" cy="457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HARMONIC DRIVE</a:t>
              </a:r>
            </a:p>
          </p:txBody>
        </p:sp>
        <p:sp>
          <p:nvSpPr>
            <p:cNvPr id="18" name="Down Arrow 29"/>
            <p:cNvSpPr/>
            <p:nvPr/>
          </p:nvSpPr>
          <p:spPr>
            <a:xfrm rot="16200000">
              <a:off x="3491317" y="3364647"/>
              <a:ext cx="609600" cy="228600"/>
            </a:xfrm>
            <a:prstGeom prst="down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
        <p:nvSpPr>
          <p:cNvPr id="19" name="Text Placeholder 14"/>
          <p:cNvSpPr txBox="1">
            <a:spLocks/>
          </p:cNvSpPr>
          <p:nvPr/>
        </p:nvSpPr>
        <p:spPr>
          <a:xfrm>
            <a:off x="4686410" y="3896322"/>
            <a:ext cx="4648200" cy="838200"/>
          </a:xfrm>
          <a:prstGeom prst="rect">
            <a:avLst/>
          </a:prstGeom>
        </p:spPr>
        <p:txBody>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r>
              <a:rPr lang="en-US"/>
              <a:t>Svantaggi: Elevato costo</a:t>
            </a:r>
            <a:endParaRPr lang="en-US" dirty="0"/>
          </a:p>
        </p:txBody>
      </p:sp>
    </p:spTree>
    <p:extLst>
      <p:ext uri="{BB962C8B-B14F-4D97-AF65-F5344CB8AC3E}">
        <p14:creationId xmlns:p14="http://schemas.microsoft.com/office/powerpoint/2010/main" val="128010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fade">
                                      <p:cBhvr>
                                        <p:cTn id="3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1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I sensori</a:t>
            </a:r>
          </a:p>
        </p:txBody>
      </p:sp>
      <p:sp>
        <p:nvSpPr>
          <p:cNvPr id="3" name="CasellaDiTesto 2"/>
          <p:cNvSpPr txBox="1"/>
          <p:nvPr/>
        </p:nvSpPr>
        <p:spPr>
          <a:xfrm>
            <a:off x="551384" y="1268760"/>
            <a:ext cx="11449272" cy="4524315"/>
          </a:xfrm>
          <a:prstGeom prst="rect">
            <a:avLst/>
          </a:prstGeom>
          <a:noFill/>
        </p:spPr>
        <p:txBody>
          <a:bodyPr wrap="square" rtlCol="0">
            <a:spAutoFit/>
          </a:bodyPr>
          <a:lstStyle/>
          <a:p>
            <a:pPr algn="just"/>
            <a:r>
              <a:rPr lang="it-IT" dirty="0"/>
              <a:t>I sensori permettono al robot di monitorare cosa accade nel mondo esterno. Si pensi, a titolo esemplificativo, ad un robot che si muove in una stanza. Esso dovrà evitare ostacoli e muoversi con una certa autonomia. Pertanto esso dovrà essere dotato di un certo numero di sensori come per esempio i sensori di distanza, sensori che misurano la velocità di navigazione, eccetera.</a:t>
            </a:r>
          </a:p>
          <a:p>
            <a:pPr algn="just"/>
            <a:endParaRPr lang="it-IT" dirty="0"/>
          </a:p>
          <a:p>
            <a:pPr algn="just"/>
            <a:r>
              <a:rPr lang="it-IT" dirty="0"/>
              <a:t>Esistono svariati tipi di sensori che grossolanamente si possono classificare in:</a:t>
            </a:r>
          </a:p>
          <a:p>
            <a:pPr algn="just"/>
            <a:endParaRPr lang="it-IT" dirty="0"/>
          </a:p>
          <a:p>
            <a:pPr marL="285750" indent="-285750" algn="just">
              <a:buFont typeface="Arial" panose="020B0604020202020204" pitchFamily="34" charset="0"/>
              <a:buChar char="•"/>
            </a:pPr>
            <a:r>
              <a:rPr lang="it-IT" dirty="0"/>
              <a:t>Sensori di distanza -&gt; per misurare la distanza del robot da eventuali oggetti</a:t>
            </a:r>
          </a:p>
          <a:p>
            <a:pPr marL="285750" indent="-285750" algn="just">
              <a:buFont typeface="Arial" panose="020B0604020202020204" pitchFamily="34" charset="0"/>
              <a:buChar char="•"/>
            </a:pPr>
            <a:r>
              <a:rPr lang="it-IT" dirty="0"/>
              <a:t>Sensori di pressione -&gt; per misurare la pressione esercitata sul robot o dal robot</a:t>
            </a:r>
          </a:p>
          <a:p>
            <a:pPr marL="285750" indent="-285750" algn="just">
              <a:buFont typeface="Arial" panose="020B0604020202020204" pitchFamily="34" charset="0"/>
              <a:buChar char="•"/>
            </a:pPr>
            <a:r>
              <a:rPr lang="it-IT" dirty="0"/>
              <a:t>Sensori di temperatura -&gt; sensori per misurare la temperatura sia interna nel robot sia esterna</a:t>
            </a:r>
          </a:p>
          <a:p>
            <a:pPr marL="285750" indent="-285750" algn="just">
              <a:buFont typeface="Arial" panose="020B0604020202020204" pitchFamily="34" charset="0"/>
              <a:buChar char="•"/>
            </a:pPr>
            <a:r>
              <a:rPr lang="it-IT" dirty="0"/>
              <a:t>Sensori di accelerazione e di velocità -&gt; per misurare velocità ed accelerazioni del robot</a:t>
            </a:r>
          </a:p>
          <a:p>
            <a:pPr marL="285750" indent="-285750" algn="just">
              <a:buFont typeface="Arial" panose="020B0604020202020204" pitchFamily="34" charset="0"/>
              <a:buChar char="•"/>
            </a:pPr>
            <a:r>
              <a:rPr lang="it-IT" dirty="0"/>
              <a:t>Sensori di tatto</a:t>
            </a:r>
          </a:p>
          <a:p>
            <a:pPr marL="285750" indent="-285750" algn="just">
              <a:buFont typeface="Arial" panose="020B0604020202020204" pitchFamily="34" charset="0"/>
              <a:buChar char="•"/>
            </a:pPr>
            <a:r>
              <a:rPr lang="it-IT" dirty="0"/>
              <a:t>……</a:t>
            </a:r>
          </a:p>
          <a:p>
            <a:pPr algn="just"/>
            <a:endParaRPr lang="it-IT" dirty="0"/>
          </a:p>
          <a:p>
            <a:pPr algn="just"/>
            <a:r>
              <a:rPr lang="it-IT" dirty="0"/>
              <a:t>Nella successiva slide viene descritto il funzionamento di un sensore di distanza.</a:t>
            </a:r>
          </a:p>
          <a:p>
            <a:pPr algn="just"/>
            <a:endParaRPr lang="it-IT" dirty="0"/>
          </a:p>
        </p:txBody>
      </p:sp>
    </p:spTree>
    <p:extLst>
      <p:ext uri="{BB962C8B-B14F-4D97-AF65-F5344CB8AC3E}">
        <p14:creationId xmlns:p14="http://schemas.microsoft.com/office/powerpoint/2010/main" val="3842508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Sensore di distanza</a:t>
            </a:r>
          </a:p>
        </p:txBody>
      </p:sp>
      <mc:AlternateContent xmlns:mc="http://schemas.openxmlformats.org/markup-compatibility/2006" xmlns:a14="http://schemas.microsoft.com/office/drawing/2010/main">
        <mc:Choice Requires="a14">
          <p:sp>
            <p:nvSpPr>
              <p:cNvPr id="3" name="CasellaDiTesto 2"/>
              <p:cNvSpPr txBox="1"/>
              <p:nvPr/>
            </p:nvSpPr>
            <p:spPr>
              <a:xfrm>
                <a:off x="551384" y="1268760"/>
                <a:ext cx="11449272" cy="4579459"/>
              </a:xfrm>
              <a:prstGeom prst="rect">
                <a:avLst/>
              </a:prstGeom>
              <a:noFill/>
            </p:spPr>
            <p:txBody>
              <a:bodyPr wrap="square" rtlCol="0">
                <a:spAutoFit/>
              </a:bodyPr>
              <a:lstStyle/>
              <a:p>
                <a:pPr algn="just"/>
                <a:r>
                  <a:rPr lang="it-IT" dirty="0"/>
                  <a:t>Un sensore di distanza viene utilizzato per misurare la distanza del robot da un determinato oggetto.  Il sensore di distanza sfrutta il principio di TOF (Time Of Flight) ossia il principio del tempo di volo. Un poche parole, il sensore trasmette un segnale ad una certa frequenza. Conoscendo la velocità del segnale ed il tempo che lo stesso impiega per rimbalzare sull’oggetto e tornare indietro (effetto ECO) è possibile calcolare la distanza percorsa.</a:t>
                </a:r>
              </a:p>
              <a:p>
                <a:pPr algn="just"/>
                <a:endParaRPr lang="it-IT" dirty="0"/>
              </a:p>
              <a:p>
                <a:pPr algn="just"/>
                <a:r>
                  <a:rPr lang="it-IT" dirty="0"/>
                  <a:t>Ci sono svariati tipi di sensori di distanza: per esempio, il sensore ad ultrasuoni genera un segnale con una frequenza ultrasonica. Il sensore ad infrarossi invece usa la frequenza degli infrarossi.</a:t>
                </a:r>
              </a:p>
              <a:p>
                <a:pPr algn="just"/>
                <a:endParaRPr lang="it-IT" dirty="0"/>
              </a:p>
              <a:p>
                <a:pPr algn="just"/>
                <a:r>
                  <a:rPr lang="it-IT" dirty="0"/>
                  <a:t>Si ricordi infatti che:</a:t>
                </a:r>
              </a:p>
              <a:p>
                <a:pPr algn="just"/>
                <a:endParaRPr lang="it-IT" dirty="0"/>
              </a:p>
              <a:p>
                <a:pPr algn="just"/>
                <a:r>
                  <a:rPr lang="it-IT" dirty="0"/>
                  <a:t>	</a:t>
                </a:r>
                <a14:m>
                  <m:oMath xmlns:m="http://schemas.openxmlformats.org/officeDocument/2006/math">
                    <m:r>
                      <a:rPr lang="it-IT" b="0" i="1" smtClean="0">
                        <a:latin typeface="Cambria Math" panose="02040503050406030204" pitchFamily="18" charset="0"/>
                      </a:rPr>
                      <m:t>𝑣𝑒𝑙𝑜𝑐𝑖𝑡</m:t>
                    </m:r>
                    <m:r>
                      <a:rPr lang="it-IT" b="0" i="1" smtClean="0">
                        <a:latin typeface="Cambria Math" panose="02040503050406030204" pitchFamily="18" charset="0"/>
                      </a:rPr>
                      <m:t>à= </m:t>
                    </m:r>
                    <m:f>
                      <m:fPr>
                        <m:type m:val="skw"/>
                        <m:ctrlPr>
                          <a:rPr lang="it-IT" b="0" i="1" smtClean="0">
                            <a:latin typeface="Cambria Math" panose="02040503050406030204" pitchFamily="18" charset="0"/>
                          </a:rPr>
                        </m:ctrlPr>
                      </m:fPr>
                      <m:num>
                        <m:r>
                          <a:rPr lang="it-IT" b="0" i="1" smtClean="0">
                            <a:latin typeface="Cambria Math" panose="02040503050406030204" pitchFamily="18" charset="0"/>
                          </a:rPr>
                          <m:t>𝑠𝑝𝑎𝑧𝑖𝑜</m:t>
                        </m:r>
                      </m:num>
                      <m:den>
                        <m:r>
                          <a:rPr lang="it-IT" b="0" i="1" smtClean="0">
                            <a:latin typeface="Cambria Math" panose="02040503050406030204" pitchFamily="18" charset="0"/>
                          </a:rPr>
                          <m:t>𝑡𝑒𝑚𝑝𝑜</m:t>
                        </m:r>
                      </m:den>
                    </m:f>
                  </m:oMath>
                </a14:m>
                <a:endParaRPr lang="it-IT" dirty="0"/>
              </a:p>
              <a:p>
                <a:pPr algn="just"/>
                <a:r>
                  <a:rPr lang="it-IT" dirty="0"/>
                  <a:t>Quindi:</a:t>
                </a:r>
              </a:p>
              <a:p>
                <a:pPr algn="just"/>
                <a:endParaRPr lang="it-IT" dirty="0"/>
              </a:p>
              <a:p>
                <a:pPr algn="just"/>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𝑠𝑝𝑎𝑧𝑖𝑜</m:t>
                      </m:r>
                      <m:r>
                        <a:rPr lang="it-IT" b="0" i="1" smtClean="0">
                          <a:latin typeface="Cambria Math" panose="02040503050406030204" pitchFamily="18" charset="0"/>
                        </a:rPr>
                        <m:t>=(</m:t>
                      </m:r>
                      <m:r>
                        <a:rPr lang="it-IT" b="0" i="1" smtClean="0">
                          <a:latin typeface="Cambria Math" panose="02040503050406030204" pitchFamily="18" charset="0"/>
                        </a:rPr>
                        <m:t>𝑣𝑒𝑙𝑜𝑐𝑖𝑡</m:t>
                      </m:r>
                      <m:r>
                        <a:rPr lang="it-IT" b="0" i="1" smtClean="0">
                          <a:latin typeface="Cambria Math" panose="02040503050406030204" pitchFamily="18" charset="0"/>
                        </a:rPr>
                        <m:t>à∗</m:t>
                      </m:r>
                      <m:r>
                        <a:rPr lang="it-IT" b="0" i="1" smtClean="0">
                          <a:latin typeface="Cambria Math" panose="02040503050406030204" pitchFamily="18" charset="0"/>
                        </a:rPr>
                        <m:t>𝑡𝑒𝑚𝑝𝑜</m:t>
                      </m:r>
                      <m:r>
                        <a:rPr lang="it-IT" b="0" i="1" smtClean="0">
                          <a:latin typeface="Cambria Math" panose="02040503050406030204" pitchFamily="18" charset="0"/>
                        </a:rPr>
                        <m:t>)/2</m:t>
                      </m:r>
                    </m:oMath>
                  </m:oMathPara>
                </a14:m>
                <a:endParaRPr lang="it-IT" dirty="0"/>
              </a:p>
              <a:p>
                <a:pPr algn="just"/>
                <a:endParaRPr lang="it-IT" dirty="0"/>
              </a:p>
              <a:p>
                <a:pPr algn="just"/>
                <a:r>
                  <a:rPr lang="it-IT" dirty="0"/>
                  <a:t>Il diviso ‘2’  sta a significare che in realtà il tempo è relativo all’andata ed al ritorno del segnale.</a:t>
                </a:r>
              </a:p>
            </p:txBody>
          </p:sp>
        </mc:Choice>
        <mc:Fallback xmlns="">
          <p:sp>
            <p:nvSpPr>
              <p:cNvPr id="3" name="CasellaDiTesto 2"/>
              <p:cNvSpPr txBox="1">
                <a:spLocks noRot="1" noChangeAspect="1" noMove="1" noResize="1" noEditPoints="1" noAdjustHandles="1" noChangeArrowheads="1" noChangeShapeType="1" noTextEdit="1"/>
              </p:cNvSpPr>
              <p:nvPr/>
            </p:nvSpPr>
            <p:spPr>
              <a:xfrm>
                <a:off x="551384" y="1268760"/>
                <a:ext cx="11449272" cy="4579459"/>
              </a:xfrm>
              <a:prstGeom prst="rect">
                <a:avLst/>
              </a:prstGeom>
              <a:blipFill>
                <a:blip r:embed="rId2"/>
                <a:stretch>
                  <a:fillRect l="-426" t="-666" r="-426" b="-1198"/>
                </a:stretch>
              </a:blipFill>
            </p:spPr>
            <p:txBody>
              <a:bodyPr/>
              <a:lstStyle/>
              <a:p>
                <a:r>
                  <a:rPr lang="it-IT">
                    <a:noFill/>
                  </a:rPr>
                  <a:t> </a:t>
                </a:r>
              </a:p>
            </p:txBody>
          </p:sp>
        </mc:Fallback>
      </mc:AlternateContent>
    </p:spTree>
    <p:extLst>
      <p:ext uri="{BB962C8B-B14F-4D97-AF65-F5344CB8AC3E}">
        <p14:creationId xmlns:p14="http://schemas.microsoft.com/office/powerpoint/2010/main" val="2977802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Sensore di distanza ad ultrasuoni</a:t>
            </a:r>
          </a:p>
        </p:txBody>
      </p:sp>
      <p:sp>
        <p:nvSpPr>
          <p:cNvPr id="3" name="CasellaDiTesto 2"/>
          <p:cNvSpPr txBox="1"/>
          <p:nvPr/>
        </p:nvSpPr>
        <p:spPr>
          <a:xfrm>
            <a:off x="551384" y="1268760"/>
            <a:ext cx="11449272" cy="923330"/>
          </a:xfrm>
          <a:prstGeom prst="rect">
            <a:avLst/>
          </a:prstGeom>
          <a:noFill/>
        </p:spPr>
        <p:txBody>
          <a:bodyPr wrap="square" rtlCol="0">
            <a:spAutoFit/>
          </a:bodyPr>
          <a:lstStyle/>
          <a:p>
            <a:pPr algn="just"/>
            <a:r>
              <a:rPr lang="it-IT" dirty="0"/>
              <a:t>La seguente figura mostra un sensore di distanza ad ultrasuoni chiamato SRF05:</a:t>
            </a:r>
          </a:p>
          <a:p>
            <a:pPr algn="just"/>
            <a:endParaRPr lang="it-IT" dirty="0"/>
          </a:p>
          <a:p>
            <a:pPr algn="just"/>
            <a:endParaRPr lang="it-IT"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92657" y="1014122"/>
            <a:ext cx="3198573" cy="4859978"/>
          </a:xfrm>
          <a:prstGeom prst="rect">
            <a:avLst/>
          </a:prstGeom>
        </p:spPr>
      </p:pic>
      <p:sp>
        <p:nvSpPr>
          <p:cNvPr id="4" name="Rettangolo 3"/>
          <p:cNvSpPr/>
          <p:nvPr/>
        </p:nvSpPr>
        <p:spPr>
          <a:xfrm>
            <a:off x="767408" y="5373218"/>
            <a:ext cx="9649072" cy="1200329"/>
          </a:xfrm>
          <a:prstGeom prst="rect">
            <a:avLst/>
          </a:prstGeom>
        </p:spPr>
        <p:txBody>
          <a:bodyPr wrap="square">
            <a:spAutoFit/>
          </a:bodyPr>
          <a:lstStyle/>
          <a:p>
            <a:r>
              <a:rPr lang="en-US" dirty="0" err="1"/>
              <a:t>Altri</a:t>
            </a:r>
            <a:r>
              <a:rPr lang="en-US" dirty="0"/>
              <a:t> </a:t>
            </a:r>
            <a:r>
              <a:rPr lang="en-US" dirty="0" err="1"/>
              <a:t>sensori</a:t>
            </a:r>
            <a:r>
              <a:rPr lang="en-US" dirty="0"/>
              <a:t> di </a:t>
            </a:r>
            <a:r>
              <a:rPr lang="en-US" dirty="0" err="1"/>
              <a:t>prossimità</a:t>
            </a:r>
            <a:r>
              <a:rPr lang="en-US" dirty="0"/>
              <a:t> </a:t>
            </a:r>
            <a:r>
              <a:rPr lang="en-US" dirty="0" err="1"/>
              <a:t>sono</a:t>
            </a:r>
            <a:r>
              <a:rPr lang="en-US" dirty="0"/>
              <a:t> le </a:t>
            </a:r>
            <a:r>
              <a:rPr lang="en-US" dirty="0" err="1"/>
              <a:t>telecamere</a:t>
            </a:r>
            <a:r>
              <a:rPr lang="en-US" dirty="0"/>
              <a:t> con </a:t>
            </a:r>
            <a:r>
              <a:rPr lang="en-US" dirty="0" err="1"/>
              <a:t>sensori</a:t>
            </a:r>
            <a:r>
              <a:rPr lang="en-US" dirty="0"/>
              <a:t> CCD. </a:t>
            </a:r>
            <a:r>
              <a:rPr lang="en-US" dirty="0" err="1"/>
              <a:t>Emettono</a:t>
            </a:r>
            <a:r>
              <a:rPr lang="en-US" dirty="0"/>
              <a:t> un </a:t>
            </a:r>
            <a:r>
              <a:rPr lang="en-US" dirty="0" err="1"/>
              <a:t>raggio</a:t>
            </a:r>
            <a:r>
              <a:rPr lang="en-US" dirty="0"/>
              <a:t> laser.</a:t>
            </a:r>
          </a:p>
          <a:p>
            <a:r>
              <a:rPr lang="en-US" dirty="0"/>
              <a:t>Il </a:t>
            </a:r>
            <a:r>
              <a:rPr lang="en-US" dirty="0" err="1"/>
              <a:t>sensore</a:t>
            </a:r>
            <a:r>
              <a:rPr lang="en-US" dirty="0"/>
              <a:t> di </a:t>
            </a:r>
            <a:r>
              <a:rPr lang="en-US" dirty="0" err="1"/>
              <a:t>prossimità</a:t>
            </a:r>
            <a:r>
              <a:rPr lang="en-US" dirty="0"/>
              <a:t> ad </a:t>
            </a:r>
            <a:r>
              <a:rPr lang="en-US" dirty="0" err="1"/>
              <a:t>ultrasuoni</a:t>
            </a:r>
            <a:r>
              <a:rPr lang="en-US" dirty="0"/>
              <a:t> </a:t>
            </a:r>
            <a:r>
              <a:rPr lang="en-US" dirty="0" err="1"/>
              <a:t>invece</a:t>
            </a:r>
            <a:r>
              <a:rPr lang="en-US" dirty="0"/>
              <a:t> </a:t>
            </a:r>
            <a:r>
              <a:rPr lang="en-US" dirty="0" err="1"/>
              <a:t>sfrutta</a:t>
            </a:r>
            <a:r>
              <a:rPr lang="en-US" dirty="0"/>
              <a:t> la </a:t>
            </a:r>
            <a:r>
              <a:rPr lang="en-US" dirty="0" err="1"/>
              <a:t>riflessione</a:t>
            </a:r>
            <a:r>
              <a:rPr lang="en-US" dirty="0"/>
              <a:t> di </a:t>
            </a:r>
            <a:r>
              <a:rPr lang="en-US" dirty="0" err="1"/>
              <a:t>onde</a:t>
            </a:r>
            <a:r>
              <a:rPr lang="en-US" dirty="0"/>
              <a:t> ad </a:t>
            </a:r>
            <a:r>
              <a:rPr lang="en-US" dirty="0" err="1"/>
              <a:t>ultrasuoni</a:t>
            </a:r>
            <a:r>
              <a:rPr lang="en-US" dirty="0"/>
              <a:t> (</a:t>
            </a:r>
            <a:r>
              <a:rPr lang="en-US" dirty="0" err="1"/>
              <a:t>frequenze</a:t>
            </a:r>
            <a:r>
              <a:rPr lang="en-US" dirty="0"/>
              <a:t> </a:t>
            </a:r>
            <a:r>
              <a:rPr lang="en-US" dirty="0" err="1"/>
              <a:t>attorno</a:t>
            </a:r>
            <a:r>
              <a:rPr lang="en-US" dirty="0"/>
              <a:t> </a:t>
            </a:r>
            <a:r>
              <a:rPr lang="en-US" dirty="0" err="1"/>
              <a:t>ai</a:t>
            </a:r>
            <a:r>
              <a:rPr lang="en-US" dirty="0"/>
              <a:t> 50 kHz). </a:t>
            </a:r>
          </a:p>
          <a:p>
            <a:pPr algn="just"/>
            <a:endParaRPr lang="it-IT" dirty="0"/>
          </a:p>
        </p:txBody>
      </p:sp>
    </p:spTree>
    <p:extLst>
      <p:ext uri="{BB962C8B-B14F-4D97-AF65-F5344CB8AC3E}">
        <p14:creationId xmlns:p14="http://schemas.microsoft.com/office/powerpoint/2010/main" val="588174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Sensori di tatto</a:t>
            </a:r>
          </a:p>
        </p:txBody>
      </p:sp>
      <p:sp>
        <p:nvSpPr>
          <p:cNvPr id="3" name="CasellaDiTesto 2"/>
          <p:cNvSpPr txBox="1"/>
          <p:nvPr/>
        </p:nvSpPr>
        <p:spPr>
          <a:xfrm>
            <a:off x="335360" y="1124744"/>
            <a:ext cx="11449272" cy="2031325"/>
          </a:xfrm>
          <a:prstGeom prst="rect">
            <a:avLst/>
          </a:prstGeom>
          <a:noFill/>
        </p:spPr>
        <p:txBody>
          <a:bodyPr wrap="square" rtlCol="0">
            <a:spAutoFit/>
          </a:bodyPr>
          <a:lstStyle/>
          <a:p>
            <a:pPr algn="just"/>
            <a:r>
              <a:rPr lang="it-IT" dirty="0"/>
              <a:t>Un sensore di tatto è un particolare sensore di pressione utilizzato per ottenere dati associati al contatto tra la mano di un robot ed un determinato oggetto. La «percezione tattile» può, per esempio, essere utilizzata per controllare</a:t>
            </a:r>
          </a:p>
          <a:p>
            <a:pPr algn="just"/>
            <a:r>
              <a:rPr lang="it-IT" dirty="0"/>
              <a:t>La forza esercitata da un robot su un oggetto. </a:t>
            </a:r>
            <a:r>
              <a:rPr lang="it-IT" altLang="it-IT" dirty="0">
                <a:latin typeface="Arial" panose="020B0604020202020204" pitchFamily="34" charset="0"/>
              </a:rPr>
              <a:t>I sensori tattili possono essere suddivisi in due categorie principali:</a:t>
            </a:r>
          </a:p>
          <a:p>
            <a:pPr algn="just"/>
            <a:endParaRPr lang="it-IT" dirty="0">
              <a:latin typeface="Arial" panose="020B0604020202020204" pitchFamily="34" charset="0"/>
            </a:endParaRPr>
          </a:p>
          <a:p>
            <a:pPr marL="285750" indent="-285750" algn="just">
              <a:buFont typeface="Arial" panose="020B0604020202020204" pitchFamily="34" charset="0"/>
              <a:buChar char="•"/>
            </a:pPr>
            <a:r>
              <a:rPr lang="it-IT" b="1" u="sng" dirty="0">
                <a:latin typeface="Arial" panose="020B0604020202020204" pitchFamily="34" charset="0"/>
              </a:rPr>
              <a:t>Sensori binari </a:t>
            </a:r>
            <a:r>
              <a:rPr lang="it-IT" dirty="0">
                <a:latin typeface="Arial" panose="020B0604020202020204" pitchFamily="34" charset="0"/>
              </a:rPr>
              <a:t>-&gt; interruttori che rispondono alla presenza o all’assenza di un oggetto</a:t>
            </a:r>
          </a:p>
          <a:p>
            <a:pPr marL="285750" indent="-285750" algn="just">
              <a:buFont typeface="Arial" panose="020B0604020202020204" pitchFamily="34" charset="0"/>
              <a:buChar char="•"/>
            </a:pPr>
            <a:r>
              <a:rPr lang="it-IT" b="1" u="sng" dirty="0">
                <a:latin typeface="Arial" panose="020B0604020202020204" pitchFamily="34" charset="0"/>
              </a:rPr>
              <a:t>Sensori analogici</a:t>
            </a:r>
            <a:r>
              <a:rPr lang="it-IT" dirty="0">
                <a:latin typeface="Arial" panose="020B0604020202020204" pitchFamily="34" charset="0"/>
              </a:rPr>
              <a:t> -&gt; emettono segnali analogico proporzionale alla forza applicata.</a:t>
            </a:r>
            <a:endParaRPr lang="it-IT" dirty="0"/>
          </a:p>
          <a:p>
            <a:pPr algn="just"/>
            <a:endParaRPr lang="it-IT"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1664" y="3068960"/>
            <a:ext cx="4572000" cy="3429000"/>
          </a:xfrm>
          <a:prstGeom prst="rect">
            <a:avLst/>
          </a:prstGeom>
        </p:spPr>
      </p:pic>
    </p:spTree>
    <p:extLst>
      <p:ext uri="{BB962C8B-B14F-4D97-AF65-F5344CB8AC3E}">
        <p14:creationId xmlns:p14="http://schemas.microsoft.com/office/powerpoint/2010/main" val="604427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Sensori di pressione</a:t>
            </a:r>
          </a:p>
        </p:txBody>
      </p:sp>
      <mc:AlternateContent xmlns:mc="http://schemas.openxmlformats.org/markup-compatibility/2006" xmlns:a14="http://schemas.microsoft.com/office/drawing/2010/main">
        <mc:Choice Requires="a14">
          <p:sp>
            <p:nvSpPr>
              <p:cNvPr id="3" name="CasellaDiTesto 2"/>
              <p:cNvSpPr txBox="1"/>
              <p:nvPr/>
            </p:nvSpPr>
            <p:spPr>
              <a:xfrm>
                <a:off x="335360" y="1124744"/>
                <a:ext cx="11449272" cy="2673937"/>
              </a:xfrm>
              <a:prstGeom prst="rect">
                <a:avLst/>
              </a:prstGeom>
              <a:noFill/>
            </p:spPr>
            <p:txBody>
              <a:bodyPr wrap="square" rtlCol="0">
                <a:spAutoFit/>
              </a:bodyPr>
              <a:lstStyle/>
              <a:p>
                <a:pPr algn="just"/>
                <a:r>
                  <a:rPr lang="it-IT" dirty="0"/>
                  <a:t>Un sensore di pressione misurala pressione applicata proprio sulla parte sensibile del sensore. Per definizione:</a:t>
                </a:r>
              </a:p>
              <a:p>
                <a:pPr algn="just"/>
                <a:endParaRPr lang="it-IT" dirty="0">
                  <a:latin typeface="Arial" panose="020B0604020202020204" pitchFamily="34" charset="0"/>
                </a:endParaRPr>
              </a:p>
              <a:p>
                <a:pPr algn="just"/>
                <a:r>
                  <a:rPr lang="it-IT" dirty="0">
                    <a:latin typeface="Arial" panose="020B0604020202020204" pitchFamily="34" charset="0"/>
                  </a:rPr>
                  <a:t>		</a:t>
                </a:r>
                <a14:m>
                  <m:oMath xmlns:m="http://schemas.openxmlformats.org/officeDocument/2006/math">
                    <m:r>
                      <a:rPr lang="it-IT" b="0" i="1" smtClean="0">
                        <a:latin typeface="Cambria Math" panose="02040503050406030204" pitchFamily="18" charset="0"/>
                      </a:rPr>
                      <m:t>𝑝𝑟𝑒𝑠𝑠𝑖𝑜𝑛𝑒</m:t>
                    </m:r>
                    <m:r>
                      <a:rPr lang="it-IT" b="0" i="1" smtClean="0">
                        <a:latin typeface="Cambria Math" panose="02040503050406030204" pitchFamily="18" charset="0"/>
                      </a:rPr>
                      <m:t>= </m:t>
                    </m:r>
                    <m:f>
                      <m:fPr>
                        <m:type m:val="skw"/>
                        <m:ctrlPr>
                          <a:rPr lang="it-IT" b="0" i="1" smtClean="0">
                            <a:latin typeface="Cambria Math" panose="02040503050406030204" pitchFamily="18" charset="0"/>
                          </a:rPr>
                        </m:ctrlPr>
                      </m:fPr>
                      <m:num>
                        <m:r>
                          <a:rPr lang="it-IT" b="0" i="1" smtClean="0">
                            <a:latin typeface="Cambria Math" panose="02040503050406030204" pitchFamily="18" charset="0"/>
                          </a:rPr>
                          <m:t>𝑓𝑜𝑟𝑧𝑎</m:t>
                        </m:r>
                      </m:num>
                      <m:den>
                        <m:r>
                          <a:rPr lang="it-IT" b="0" i="1" smtClean="0">
                            <a:latin typeface="Cambria Math" panose="02040503050406030204" pitchFamily="18" charset="0"/>
                          </a:rPr>
                          <m:t>𝑎𝑟𝑒𝑎</m:t>
                        </m:r>
                        <m:r>
                          <a:rPr lang="it-IT" b="0" i="1" smtClean="0">
                            <a:latin typeface="Cambria Math" panose="02040503050406030204" pitchFamily="18" charset="0"/>
                          </a:rPr>
                          <m:t> </m:t>
                        </m:r>
                        <m:r>
                          <a:rPr lang="it-IT" b="0" i="1" smtClean="0">
                            <a:latin typeface="Cambria Math" panose="02040503050406030204" pitchFamily="18" charset="0"/>
                          </a:rPr>
                          <m:t>𝑠𝑢𝑝𝑒𝑟𝑓𝑖𝑐𝑖𝑎</m:t>
                        </m:r>
                        <m:r>
                          <a:rPr lang="it-IT" b="0" i="1" smtClean="0">
                            <a:latin typeface="Cambria Math" panose="02040503050406030204" pitchFamily="18" charset="0"/>
                          </a:rPr>
                          <m:t> </m:t>
                        </m:r>
                        <m:r>
                          <a:rPr lang="it-IT" b="0" i="1" smtClean="0">
                            <a:latin typeface="Cambria Math" panose="02040503050406030204" pitchFamily="18" charset="0"/>
                          </a:rPr>
                          <m:t>𝑑𝑖</m:t>
                        </m:r>
                        <m:r>
                          <a:rPr lang="it-IT" b="0" i="1" smtClean="0">
                            <a:latin typeface="Cambria Math" panose="02040503050406030204" pitchFamily="18" charset="0"/>
                          </a:rPr>
                          <m:t> </m:t>
                        </m:r>
                        <m:r>
                          <a:rPr lang="it-IT" b="0" i="1" smtClean="0">
                            <a:latin typeface="Cambria Math" panose="02040503050406030204" pitchFamily="18" charset="0"/>
                          </a:rPr>
                          <m:t>𝑎𝑝𝑝𝑜𝑔𝑔𝑖𝑜</m:t>
                        </m:r>
                      </m:den>
                    </m:f>
                  </m:oMath>
                </a14:m>
                <a:endParaRPr lang="it-IT" dirty="0"/>
              </a:p>
              <a:p>
                <a:pPr algn="just"/>
                <a:endParaRPr lang="it-IT" dirty="0"/>
              </a:p>
              <a:p>
                <a:pPr algn="just"/>
                <a:r>
                  <a:rPr lang="it-IT" dirty="0"/>
                  <a:t>La pressione si misura in </a:t>
                </a:r>
                <a14:m>
                  <m:oMath xmlns:m="http://schemas.openxmlformats.org/officeDocument/2006/math">
                    <m:f>
                      <m:fPr>
                        <m:type m:val="skw"/>
                        <m:ctrlPr>
                          <a:rPr lang="it-IT" i="1" smtClean="0">
                            <a:latin typeface="Cambria Math" panose="02040503050406030204" pitchFamily="18" charset="0"/>
                          </a:rPr>
                        </m:ctrlPr>
                      </m:fPr>
                      <m:num>
                        <m:r>
                          <a:rPr lang="it-IT" b="0" i="1" smtClean="0">
                            <a:latin typeface="Cambria Math" panose="02040503050406030204" pitchFamily="18" charset="0"/>
                          </a:rPr>
                          <m:t>𝑁𝑒𝑤𝑜𝑡𝑛</m:t>
                        </m:r>
                      </m:num>
                      <m:den>
                        <m:sSup>
                          <m:sSupPr>
                            <m:ctrlPr>
                              <a:rPr lang="it-IT" i="1" smtClean="0">
                                <a:latin typeface="Cambria Math" panose="02040503050406030204" pitchFamily="18" charset="0"/>
                              </a:rPr>
                            </m:ctrlPr>
                          </m:sSupPr>
                          <m:e>
                            <m:r>
                              <a:rPr lang="it-IT" b="0" i="1" smtClean="0">
                                <a:latin typeface="Cambria Math" panose="02040503050406030204" pitchFamily="18" charset="0"/>
                              </a:rPr>
                              <m:t>𝑚𝑚</m:t>
                            </m:r>
                          </m:e>
                          <m:sup>
                            <m:r>
                              <a:rPr lang="it-IT" b="0" i="1" smtClean="0">
                                <a:latin typeface="Cambria Math" panose="02040503050406030204" pitchFamily="18" charset="0"/>
                              </a:rPr>
                              <m:t>2</m:t>
                            </m:r>
                          </m:sup>
                        </m:sSup>
                      </m:den>
                    </m:f>
                  </m:oMath>
                </a14:m>
                <a:r>
                  <a:rPr lang="it-IT" dirty="0"/>
                  <a:t> o anche in bar. </a:t>
                </a:r>
              </a:p>
              <a:p>
                <a:pPr algn="just"/>
                <a:endParaRPr lang="it-IT" dirty="0"/>
              </a:p>
              <a:p>
                <a:pPr algn="just"/>
                <a:r>
                  <a:rPr lang="it-IT" dirty="0"/>
                  <a:t>Per esempio un sensore di pressione molto utilizzato è il sensore </a:t>
                </a:r>
                <a:r>
                  <a:rPr lang="it-IT" dirty="0" err="1"/>
                  <a:t>piezoresistivo</a:t>
                </a:r>
                <a:r>
                  <a:rPr lang="it-IT" dirty="0"/>
                  <a:t> il quale sfrutta le variazioni di resistività elettrica quando il sensore </a:t>
                </a:r>
                <a:r>
                  <a:rPr lang="it-IT"/>
                  <a:t>si deforma.</a:t>
                </a:r>
                <a:endParaRPr lang="it-IT" dirty="0"/>
              </a:p>
              <a:p>
                <a:pPr algn="just"/>
                <a:endParaRPr lang="it-IT"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335360" y="1124744"/>
                <a:ext cx="11449272" cy="2673937"/>
              </a:xfrm>
              <a:prstGeom prst="rect">
                <a:avLst/>
              </a:prstGeom>
              <a:blipFill>
                <a:blip r:embed="rId2"/>
                <a:stretch>
                  <a:fillRect l="-426" t="-1370" r="-479"/>
                </a:stretch>
              </a:blipFill>
            </p:spPr>
            <p:txBody>
              <a:bodyPr/>
              <a:lstStyle/>
              <a:p>
                <a:r>
                  <a:rPr lang="it-IT">
                    <a:noFill/>
                  </a:rPr>
                  <a:t> </a:t>
                </a:r>
              </a:p>
            </p:txBody>
          </p:sp>
        </mc:Fallback>
      </mc:AlternateContent>
    </p:spTree>
    <p:extLst>
      <p:ext uri="{BB962C8B-B14F-4D97-AF65-F5344CB8AC3E}">
        <p14:creationId xmlns:p14="http://schemas.microsoft.com/office/powerpoint/2010/main" val="424972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Sensori di pressione</a:t>
            </a:r>
          </a:p>
        </p:txBody>
      </p:sp>
      <p:sp>
        <p:nvSpPr>
          <p:cNvPr id="3" name="CasellaDiTesto 2"/>
          <p:cNvSpPr txBox="1"/>
          <p:nvPr/>
        </p:nvSpPr>
        <p:spPr>
          <a:xfrm>
            <a:off x="335360" y="1124744"/>
            <a:ext cx="11449272" cy="646331"/>
          </a:xfrm>
          <a:prstGeom prst="rect">
            <a:avLst/>
          </a:prstGeom>
          <a:noFill/>
        </p:spPr>
        <p:txBody>
          <a:bodyPr wrap="square" rtlCol="0">
            <a:spAutoFit/>
          </a:bodyPr>
          <a:lstStyle/>
          <a:p>
            <a:pPr algn="just"/>
            <a:r>
              <a:rPr lang="it-IT" dirty="0"/>
              <a:t>La figura che segue mostra un esempio di sensore di pressione </a:t>
            </a:r>
            <a:r>
              <a:rPr lang="it-IT" dirty="0" err="1"/>
              <a:t>piezoresistivo</a:t>
            </a:r>
            <a:r>
              <a:rPr lang="it-IT" dirty="0"/>
              <a:t>:. </a:t>
            </a:r>
          </a:p>
          <a:p>
            <a:pPr algn="just"/>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84" y="1771075"/>
            <a:ext cx="6402018" cy="4801514"/>
          </a:xfrm>
          <a:prstGeom prst="rect">
            <a:avLst/>
          </a:prstGeom>
        </p:spPr>
      </p:pic>
    </p:spTree>
    <p:extLst>
      <p:ext uri="{BB962C8B-B14F-4D97-AF65-F5344CB8AC3E}">
        <p14:creationId xmlns:p14="http://schemas.microsoft.com/office/powerpoint/2010/main" val="2971191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Sensori di temperatura</a:t>
            </a:r>
          </a:p>
        </p:txBody>
      </p:sp>
      <p:sp>
        <p:nvSpPr>
          <p:cNvPr id="3" name="CasellaDiTesto 2"/>
          <p:cNvSpPr txBox="1"/>
          <p:nvPr/>
        </p:nvSpPr>
        <p:spPr>
          <a:xfrm>
            <a:off x="335360" y="1124744"/>
            <a:ext cx="11449272" cy="3139321"/>
          </a:xfrm>
          <a:prstGeom prst="rect">
            <a:avLst/>
          </a:prstGeom>
          <a:noFill/>
        </p:spPr>
        <p:txBody>
          <a:bodyPr wrap="square" rtlCol="0">
            <a:spAutoFit/>
          </a:bodyPr>
          <a:lstStyle/>
          <a:p>
            <a:pPr algn="just"/>
            <a:r>
              <a:rPr lang="it-IT" dirty="0"/>
              <a:t>Un sensore di temperatura è un sensore usato per misurare, per l’appunto la temperatura. Nel campo della robotica solitamente si utilizzano</a:t>
            </a:r>
            <a:r>
              <a:rPr lang="en-US" dirty="0"/>
              <a:t> </a:t>
            </a:r>
            <a:r>
              <a:rPr lang="en-US" dirty="0" err="1"/>
              <a:t>sensori</a:t>
            </a:r>
            <a:r>
              <a:rPr lang="en-US" dirty="0"/>
              <a:t> di temperature </a:t>
            </a:r>
            <a:r>
              <a:rPr lang="en-US" dirty="0" err="1"/>
              <a:t>tipo</a:t>
            </a:r>
            <a:r>
              <a:rPr lang="en-US" dirty="0"/>
              <a:t> le </a:t>
            </a:r>
            <a:r>
              <a:rPr lang="en-US" dirty="0" err="1"/>
              <a:t>termoresistenze</a:t>
            </a:r>
            <a:r>
              <a:rPr lang="en-US" dirty="0"/>
              <a:t>. Al </a:t>
            </a:r>
            <a:r>
              <a:rPr lang="en-US" dirty="0" err="1"/>
              <a:t>variare</a:t>
            </a:r>
            <a:r>
              <a:rPr lang="en-US" dirty="0"/>
              <a:t> </a:t>
            </a:r>
            <a:r>
              <a:rPr lang="en-US" dirty="0" err="1"/>
              <a:t>della</a:t>
            </a:r>
            <a:r>
              <a:rPr lang="en-US" dirty="0"/>
              <a:t> temperature, </a:t>
            </a:r>
            <a:r>
              <a:rPr lang="en-US" dirty="0" err="1"/>
              <a:t>molti</a:t>
            </a:r>
            <a:r>
              <a:rPr lang="en-US" dirty="0"/>
              <a:t> </a:t>
            </a:r>
            <a:r>
              <a:rPr lang="en-US" dirty="0" err="1"/>
              <a:t>materiali</a:t>
            </a:r>
            <a:r>
              <a:rPr lang="en-US" dirty="0"/>
              <a:t> </a:t>
            </a:r>
            <a:r>
              <a:rPr lang="en-US" dirty="0" err="1"/>
              <a:t>variano</a:t>
            </a:r>
            <a:r>
              <a:rPr lang="en-US" dirty="0"/>
              <a:t> la </a:t>
            </a:r>
            <a:r>
              <a:rPr lang="en-US" dirty="0" err="1"/>
              <a:t>propria</a:t>
            </a:r>
            <a:r>
              <a:rPr lang="en-US" dirty="0"/>
              <a:t> </a:t>
            </a:r>
            <a:r>
              <a:rPr lang="en-US" dirty="0" err="1"/>
              <a:t>resistività</a:t>
            </a:r>
            <a:r>
              <a:rPr lang="en-US" dirty="0"/>
              <a:t>, </a:t>
            </a:r>
            <a:r>
              <a:rPr lang="en-US" dirty="0" err="1"/>
              <a:t>tramite</a:t>
            </a:r>
            <a:r>
              <a:rPr lang="en-US" dirty="0"/>
              <a:t> la </a:t>
            </a:r>
            <a:r>
              <a:rPr lang="en-US" dirty="0" err="1"/>
              <a:t>seguente</a:t>
            </a:r>
            <a:r>
              <a:rPr lang="en-US" dirty="0"/>
              <a:t> </a:t>
            </a:r>
            <a:r>
              <a:rPr lang="en-US" dirty="0" err="1"/>
              <a:t>relazione</a:t>
            </a:r>
            <a:r>
              <a:rPr lang="en-US" dirty="0"/>
              <a:t> </a:t>
            </a:r>
            <a:r>
              <a:rPr lang="en-US" dirty="0" err="1"/>
              <a:t>lineare</a:t>
            </a:r>
            <a:r>
              <a:rPr lang="en-US" dirty="0"/>
              <a:t>: </a:t>
            </a:r>
          </a:p>
          <a:p>
            <a:pPr algn="just"/>
            <a:endParaRPr lang="en-US" dirty="0"/>
          </a:p>
          <a:p>
            <a:pPr algn="just"/>
            <a:endParaRPr lang="en-US" dirty="0"/>
          </a:p>
          <a:p>
            <a:endParaRPr lang="en-US" dirty="0">
              <a:solidFill>
                <a:schemeClr val="bg1"/>
              </a:solidFill>
            </a:endParaRPr>
          </a:p>
          <a:p>
            <a:pPr algn="just"/>
            <a:r>
              <a:rPr lang="it-IT" dirty="0"/>
              <a:t> </a:t>
            </a:r>
          </a:p>
          <a:p>
            <a:pPr algn="just"/>
            <a:r>
              <a:rPr lang="it-IT" dirty="0"/>
              <a:t>In un circuito formato da due conduttori di natura differente, sottoposto a una differenza di temperatura, si instaura una differenza di potenziale (</a:t>
            </a:r>
            <a:r>
              <a:rPr lang="it-IT" dirty="0" err="1"/>
              <a:t>d.d.p</a:t>
            </a:r>
            <a:r>
              <a:rPr lang="it-IT" dirty="0"/>
              <a:t>) ossia una tensione. Questo è il principio di funzionamento delle </a:t>
            </a:r>
            <a:r>
              <a:rPr lang="it-IT" b="1" u="sng" dirty="0"/>
              <a:t>TERMOCOPPIE</a:t>
            </a:r>
            <a:r>
              <a:rPr lang="it-IT" dirty="0"/>
              <a:t> che sono in grado di misurare grandi temperature.</a:t>
            </a:r>
          </a:p>
          <a:p>
            <a:pPr algn="just"/>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696" y="2492896"/>
            <a:ext cx="2286319" cy="247685"/>
          </a:xfrm>
          <a:prstGeom prst="rect">
            <a:avLst/>
          </a:prstGeom>
        </p:spPr>
      </p:pic>
    </p:spTree>
    <p:extLst>
      <p:ext uri="{BB962C8B-B14F-4D97-AF65-F5344CB8AC3E}">
        <p14:creationId xmlns:p14="http://schemas.microsoft.com/office/powerpoint/2010/main" val="1964800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Sensori di temperatura</a:t>
            </a:r>
          </a:p>
        </p:txBody>
      </p:sp>
      <p:sp>
        <p:nvSpPr>
          <p:cNvPr id="3" name="CasellaDiTesto 2"/>
          <p:cNvSpPr txBox="1"/>
          <p:nvPr/>
        </p:nvSpPr>
        <p:spPr>
          <a:xfrm>
            <a:off x="335360" y="1124744"/>
            <a:ext cx="11449272" cy="369332"/>
          </a:xfrm>
          <a:prstGeom prst="rect">
            <a:avLst/>
          </a:prstGeom>
          <a:noFill/>
        </p:spPr>
        <p:txBody>
          <a:bodyPr wrap="square" rtlCol="0">
            <a:spAutoFit/>
          </a:bodyPr>
          <a:lstStyle/>
          <a:p>
            <a:pPr algn="just"/>
            <a:r>
              <a:rPr lang="it-IT" dirty="0"/>
              <a:t>Un sensore di temperatura infrarosso viene illustrato di seguito:</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9888" y="1794211"/>
            <a:ext cx="8040216" cy="4522622"/>
          </a:xfrm>
          <a:prstGeom prst="rect">
            <a:avLst/>
          </a:prstGeom>
        </p:spPr>
      </p:pic>
    </p:spTree>
    <p:extLst>
      <p:ext uri="{BB962C8B-B14F-4D97-AF65-F5344CB8AC3E}">
        <p14:creationId xmlns:p14="http://schemas.microsoft.com/office/powerpoint/2010/main" val="620532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Sensori di temperatura</a:t>
            </a:r>
          </a:p>
        </p:txBody>
      </p:sp>
      <p:sp>
        <p:nvSpPr>
          <p:cNvPr id="3" name="CasellaDiTesto 2"/>
          <p:cNvSpPr txBox="1"/>
          <p:nvPr/>
        </p:nvSpPr>
        <p:spPr>
          <a:xfrm>
            <a:off x="335360" y="1124744"/>
            <a:ext cx="11449272" cy="3970318"/>
          </a:xfrm>
          <a:prstGeom prst="rect">
            <a:avLst/>
          </a:prstGeom>
          <a:noFill/>
        </p:spPr>
        <p:txBody>
          <a:bodyPr wrap="square" rtlCol="0">
            <a:spAutoFit/>
          </a:bodyPr>
          <a:lstStyle/>
          <a:p>
            <a:r>
              <a:rPr lang="it-IT" dirty="0"/>
              <a:t>In commercio sono disponibili numerose versioni di sensori ad infrarosso. Vi sono infrarossi di tipo:</a:t>
            </a:r>
            <a:br>
              <a:rPr lang="it-IT" dirty="0"/>
            </a:br>
            <a:endParaRPr lang="it-IT" dirty="0"/>
          </a:p>
          <a:p>
            <a:r>
              <a:rPr lang="it-IT" b="1" dirty="0"/>
              <a:t>•</a:t>
            </a:r>
            <a:r>
              <a:rPr lang="it-IT" dirty="0"/>
              <a:t>Passivo - Rileva le variazioni di temperatura.</a:t>
            </a:r>
            <a:br>
              <a:rPr lang="it-IT" dirty="0"/>
            </a:br>
            <a:endParaRPr lang="it-IT" dirty="0"/>
          </a:p>
          <a:p>
            <a:r>
              <a:rPr lang="it-IT" b="1" dirty="0"/>
              <a:t>•</a:t>
            </a:r>
            <a:r>
              <a:rPr lang="it-IT" dirty="0"/>
              <a:t>Attivo - Composto da trasmettitore e ricevitore crea una protezione raffigurabile come un "filo".</a:t>
            </a:r>
            <a:br>
              <a:rPr lang="it-IT" dirty="0"/>
            </a:br>
            <a:endParaRPr lang="it-IT" dirty="0"/>
          </a:p>
          <a:p>
            <a:r>
              <a:rPr lang="it-IT" b="1" dirty="0"/>
              <a:t>•</a:t>
            </a:r>
            <a:r>
              <a:rPr lang="it-IT" dirty="0"/>
              <a:t>Analogico - Con questo termine si indica il modo in cui il sensore interpreta (rileva) la condizione d'allarme.</a:t>
            </a:r>
            <a:br>
              <a:rPr lang="it-IT" dirty="0"/>
            </a:br>
            <a:endParaRPr lang="it-IT" dirty="0"/>
          </a:p>
          <a:p>
            <a:r>
              <a:rPr lang="it-IT" b="1" dirty="0"/>
              <a:t>•</a:t>
            </a:r>
            <a:r>
              <a:rPr lang="it-IT" dirty="0"/>
              <a:t>Digitale - Con questo termine si indica la modalità di rilevazione del sensore che si avvale di un microprocessore per analizzare il segnale proveniente dall'elemento pirometrico.</a:t>
            </a:r>
            <a:br>
              <a:rPr lang="it-IT" dirty="0"/>
            </a:br>
            <a:endParaRPr lang="it-IT" dirty="0"/>
          </a:p>
          <a:p>
            <a:br>
              <a:rPr lang="it-IT" dirty="0"/>
            </a:br>
            <a:endParaRPr lang="it-IT" dirty="0"/>
          </a:p>
          <a:p>
            <a:pPr algn="just"/>
            <a:endParaRPr lang="it-IT" dirty="0"/>
          </a:p>
        </p:txBody>
      </p:sp>
    </p:spTree>
    <p:extLst>
      <p:ext uri="{BB962C8B-B14F-4D97-AF65-F5344CB8AC3E}">
        <p14:creationId xmlns:p14="http://schemas.microsoft.com/office/powerpoint/2010/main" val="3570365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dirty="0"/>
              <a:t>Tipi di robotica</a:t>
            </a:r>
          </a:p>
        </p:txBody>
      </p:sp>
      <p:sp>
        <p:nvSpPr>
          <p:cNvPr id="3" name="Segnaposto contenuto 2"/>
          <p:cNvSpPr>
            <a:spLocks noGrp="1"/>
          </p:cNvSpPr>
          <p:nvPr>
            <p:ph sz="half" idx="1"/>
          </p:nvPr>
        </p:nvSpPr>
        <p:spPr>
          <a:xfrm>
            <a:off x="1524000" y="1825625"/>
            <a:ext cx="10476656" cy="4270375"/>
          </a:xfrm>
        </p:spPr>
        <p:txBody>
          <a:bodyPr rtlCol="0"/>
          <a:lstStyle/>
          <a:p>
            <a:pPr rtl="0"/>
            <a:r>
              <a:rPr lang="it-IT" dirty="0"/>
              <a:t>Robotica industriale -&gt; si occupa di progettare robot industriali (robot da catena di montaggio)</a:t>
            </a:r>
          </a:p>
          <a:p>
            <a:pPr rtl="0"/>
            <a:r>
              <a:rPr lang="it-IT" dirty="0"/>
              <a:t>Robotica medicale -&gt; si occupa di progettare robot in ambito medicale</a:t>
            </a:r>
          </a:p>
          <a:p>
            <a:pPr rtl="0"/>
            <a:r>
              <a:rPr lang="it-IT" dirty="0"/>
              <a:t>Robotica mobile -&gt; si occupa di progettare robot che si muovono in ambienti anche spesso molto complessi (robot con le ruote, con i cingoli, eccetera)</a:t>
            </a:r>
          </a:p>
          <a:p>
            <a:pPr rtl="0"/>
            <a:r>
              <a:rPr lang="it-IT" dirty="0"/>
              <a:t>Robotica militare -&gt; si occupa di progettare robot per uso militare</a:t>
            </a:r>
          </a:p>
          <a:p>
            <a:pPr rtl="0"/>
            <a:r>
              <a:rPr lang="it-IT" dirty="0"/>
              <a:t>Robotica per l’intrattenimento</a:t>
            </a:r>
          </a:p>
          <a:p>
            <a:pPr rtl="0"/>
            <a:r>
              <a:rPr lang="it-IT" dirty="0"/>
              <a:t>Robotica per esplorazioni spaziali</a:t>
            </a:r>
          </a:p>
          <a:p>
            <a:pPr rtl="0"/>
            <a:r>
              <a:rPr lang="it-IT" dirty="0" err="1"/>
              <a:t>Bio</a:t>
            </a:r>
            <a:r>
              <a:rPr lang="it-IT" dirty="0"/>
              <a:t>-robotica -&gt; si occupa di progettare robot che si ispirano, per il loro funzionamento, ai complessi meccanismi della biologia (es: robot ragno, robot serpente, eccetera).</a:t>
            </a:r>
          </a:p>
          <a:p>
            <a:pPr rtl="0"/>
            <a:endParaRPr lang="it-IT" dirty="0"/>
          </a:p>
          <a:p>
            <a:pPr rtl="0"/>
            <a:endParaRPr lang="it-IT" dirty="0"/>
          </a:p>
        </p:txBody>
      </p:sp>
    </p:spTree>
    <p:extLst>
      <p:ext uri="{BB962C8B-B14F-4D97-AF65-F5344CB8AC3E}">
        <p14:creationId xmlns:p14="http://schemas.microsoft.com/office/powerpoint/2010/main" val="4145261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Sensori di flessione</a:t>
            </a:r>
          </a:p>
        </p:txBody>
      </p:sp>
      <p:sp>
        <p:nvSpPr>
          <p:cNvPr id="3" name="CasellaDiTesto 2"/>
          <p:cNvSpPr txBox="1"/>
          <p:nvPr/>
        </p:nvSpPr>
        <p:spPr>
          <a:xfrm>
            <a:off x="407368" y="1124744"/>
            <a:ext cx="11449272" cy="5355312"/>
          </a:xfrm>
          <a:prstGeom prst="rect">
            <a:avLst/>
          </a:prstGeom>
          <a:noFill/>
        </p:spPr>
        <p:txBody>
          <a:bodyPr wrap="square" rtlCol="0">
            <a:spAutoFit/>
          </a:bodyPr>
          <a:lstStyle/>
          <a:p>
            <a:r>
              <a:rPr lang="it-IT" b="1" u="sng" dirty="0">
                <a:latin typeface="Arial" panose="020B0604020202020204" pitchFamily="34" charset="0"/>
              </a:rPr>
              <a:t>Estensimetri</a:t>
            </a:r>
            <a:r>
              <a:rPr lang="it-IT" dirty="0">
                <a:latin typeface="Arial" panose="020B0604020202020204" pitchFamily="34" charset="0"/>
              </a:rPr>
              <a:t>: sensori che misurano la forza che agisce su un materiale quando si deforma. Ogni materiale quando si deforma varia la sua resistenza elettrica. Sono i sensori di deformazione più utilizzati.</a:t>
            </a:r>
          </a:p>
          <a:p>
            <a:endParaRPr lang="it-IT" dirty="0">
              <a:latin typeface="Arial" panose="020B0604020202020204" pitchFamily="34" charset="0"/>
            </a:endParaRPr>
          </a:p>
          <a:p>
            <a:r>
              <a:rPr lang="it-IT" dirty="0">
                <a:latin typeface="Arial" panose="020B0604020202020204" pitchFamily="34" charset="0"/>
              </a:rPr>
              <a:t>La relazione è la seguente:</a:t>
            </a: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r>
              <a:rPr lang="it-IT" dirty="0">
                <a:latin typeface="Arial" panose="020B0604020202020204" pitchFamily="34" charset="0"/>
              </a:rPr>
              <a:t>La seguente figura mostra un esempio di estensimetro:</a:t>
            </a: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640" y="2564904"/>
            <a:ext cx="5371429" cy="1657143"/>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5800" y="5085184"/>
            <a:ext cx="2767630" cy="1556792"/>
          </a:xfrm>
          <a:prstGeom prst="rect">
            <a:avLst/>
          </a:prstGeom>
        </p:spPr>
      </p:pic>
    </p:spTree>
    <p:extLst>
      <p:ext uri="{BB962C8B-B14F-4D97-AF65-F5344CB8AC3E}">
        <p14:creationId xmlns:p14="http://schemas.microsoft.com/office/powerpoint/2010/main" val="2400718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55440" y="27856"/>
            <a:ext cx="10369152" cy="764704"/>
          </a:xfrm>
        </p:spPr>
        <p:txBody>
          <a:bodyPr rtlCol="0">
            <a:normAutofit/>
          </a:bodyPr>
          <a:lstStyle/>
          <a:p>
            <a:pPr rtl="0"/>
            <a:r>
              <a:rPr lang="it-IT" dirty="0"/>
              <a:t>Sensori di flessione</a:t>
            </a:r>
          </a:p>
        </p:txBody>
      </p:sp>
      <p:sp>
        <p:nvSpPr>
          <p:cNvPr id="3" name="CasellaDiTesto 2"/>
          <p:cNvSpPr txBox="1"/>
          <p:nvPr/>
        </p:nvSpPr>
        <p:spPr>
          <a:xfrm>
            <a:off x="1059158" y="908720"/>
            <a:ext cx="11449272" cy="4247317"/>
          </a:xfrm>
          <a:prstGeom prst="rect">
            <a:avLst/>
          </a:prstGeom>
          <a:noFill/>
        </p:spPr>
        <p:txBody>
          <a:bodyPr wrap="square" rtlCol="0">
            <a:spAutoFit/>
          </a:bodyPr>
          <a:lstStyle/>
          <a:p>
            <a:r>
              <a:rPr lang="it-IT" b="1" u="sng" dirty="0">
                <a:latin typeface="Arial" panose="020B0604020202020204" pitchFamily="34" charset="0"/>
              </a:rPr>
              <a:t>Di seguito viene mostrato un esempio di come interfacciare un estensimetro con la scheda Arduino:</a:t>
            </a:r>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5" name="Immagine 4"/>
          <p:cNvPicPr>
            <a:picLocks noChangeAspect="1"/>
          </p:cNvPicPr>
          <p:nvPr/>
        </p:nvPicPr>
        <p:blipFill>
          <a:blip r:embed="rId2"/>
          <a:stretch>
            <a:fillRect/>
          </a:stretch>
        </p:blipFill>
        <p:spPr>
          <a:xfrm>
            <a:off x="1440902" y="1628800"/>
            <a:ext cx="9638095" cy="4257143"/>
          </a:xfrm>
          <a:prstGeom prst="rect">
            <a:avLst/>
          </a:prstGeom>
        </p:spPr>
      </p:pic>
    </p:spTree>
    <p:extLst>
      <p:ext uri="{BB962C8B-B14F-4D97-AF65-F5344CB8AC3E}">
        <p14:creationId xmlns:p14="http://schemas.microsoft.com/office/powerpoint/2010/main" val="1080546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Sensori di velocità ed accelerazione</a:t>
            </a:r>
          </a:p>
        </p:txBody>
      </p:sp>
      <p:sp>
        <p:nvSpPr>
          <p:cNvPr id="3" name="CasellaDiTesto 2"/>
          <p:cNvSpPr txBox="1"/>
          <p:nvPr/>
        </p:nvSpPr>
        <p:spPr>
          <a:xfrm>
            <a:off x="407368" y="1124744"/>
            <a:ext cx="11449272" cy="6463308"/>
          </a:xfrm>
          <a:prstGeom prst="rect">
            <a:avLst/>
          </a:prstGeom>
          <a:noFill/>
        </p:spPr>
        <p:txBody>
          <a:bodyPr wrap="square" rtlCol="0">
            <a:spAutoFit/>
          </a:bodyPr>
          <a:lstStyle/>
          <a:p>
            <a:r>
              <a:rPr lang="it-IT" dirty="0">
                <a:latin typeface="Arial" panose="020B0604020202020204" pitchFamily="34" charset="0"/>
              </a:rPr>
              <a:t>La dinamo tachimetrica è un sensore di tipo analogico che fornisce una tensione di uscita proporzionale alla velocità di rotazione. E’ un sensore compatto e di basso costo.</a:t>
            </a:r>
          </a:p>
          <a:p>
            <a:endParaRPr lang="it-IT" dirty="0">
              <a:latin typeface="Arial" panose="020B0604020202020204" pitchFamily="34" charset="0"/>
            </a:endParaRPr>
          </a:p>
          <a:p>
            <a:r>
              <a:rPr lang="it-IT" dirty="0">
                <a:latin typeface="Arial" panose="020B0604020202020204" pitchFamily="34" charset="0"/>
              </a:rPr>
              <a:t>In robotica per misurare posizione e velocità dei giunti si usano gli </a:t>
            </a:r>
            <a:r>
              <a:rPr lang="it-IT" b="1" u="sng" dirty="0">
                <a:latin typeface="Arial" panose="020B0604020202020204" pitchFamily="34" charset="0"/>
              </a:rPr>
              <a:t>ENCODER</a:t>
            </a:r>
            <a:r>
              <a:rPr lang="it-IT" dirty="0">
                <a:latin typeface="Arial" panose="020B0604020202020204" pitchFamily="34" charset="0"/>
              </a:rPr>
              <a:t>. Un encoder è un dispositivo composto da un disco rotante con zone opache e zone trasparenti.</a:t>
            </a:r>
          </a:p>
          <a:p>
            <a:endParaRPr lang="it-IT" dirty="0">
              <a:latin typeface="Arial" panose="020B0604020202020204" pitchFamily="34" charset="0"/>
            </a:endParaRPr>
          </a:p>
          <a:p>
            <a:r>
              <a:rPr lang="it-IT" dirty="0">
                <a:latin typeface="Arial" panose="020B0604020202020204" pitchFamily="34" charset="0"/>
              </a:rPr>
              <a:t>La seguente illustrazione mostra, a grandi linee, lo schema di massima di un encoder:</a:t>
            </a: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r>
              <a:rPr lang="it-IT" dirty="0"/>
              <a:t>E’ un dispositivo che converte la posizione angolare del suo asse rotante in un segnale elettrico digitale. Esso è un trasduttore di posizione economico, preciso, robusto ed affidabile.</a:t>
            </a:r>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3284984"/>
            <a:ext cx="5515745" cy="2257740"/>
          </a:xfrm>
          <a:prstGeom prst="rect">
            <a:avLst/>
          </a:prstGeom>
        </p:spPr>
      </p:pic>
    </p:spTree>
    <p:extLst>
      <p:ext uri="{BB962C8B-B14F-4D97-AF65-F5344CB8AC3E}">
        <p14:creationId xmlns:p14="http://schemas.microsoft.com/office/powerpoint/2010/main" val="4079424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Sensori di velocità ed accelerazione</a:t>
            </a:r>
          </a:p>
        </p:txBody>
      </p:sp>
      <p:sp>
        <p:nvSpPr>
          <p:cNvPr id="3" name="CasellaDiTesto 2"/>
          <p:cNvSpPr txBox="1"/>
          <p:nvPr/>
        </p:nvSpPr>
        <p:spPr>
          <a:xfrm>
            <a:off x="407368" y="1124744"/>
            <a:ext cx="11449272" cy="4801314"/>
          </a:xfrm>
          <a:prstGeom prst="rect">
            <a:avLst/>
          </a:prstGeom>
          <a:noFill/>
        </p:spPr>
        <p:txBody>
          <a:bodyPr wrap="square" rtlCol="0">
            <a:spAutoFit/>
          </a:bodyPr>
          <a:lstStyle/>
          <a:p>
            <a:r>
              <a:rPr lang="it-IT" dirty="0"/>
              <a:t>Gli encoder possono essere: incrementali o assoluti. Sui nastri trasportatori per esempio si usano gli encoder incrementali, mentre spesso in robotica si usano gli encoder assoluti.</a:t>
            </a:r>
          </a:p>
          <a:p>
            <a:endParaRPr lang="it-IT" dirty="0">
              <a:latin typeface="Arial" panose="020B0604020202020204" pitchFamily="34" charset="0"/>
            </a:endParaRPr>
          </a:p>
          <a:p>
            <a:r>
              <a:rPr lang="it-IT" dirty="0">
                <a:latin typeface="Arial" panose="020B0604020202020204" pitchFamily="34" charset="0"/>
              </a:rPr>
              <a:t>Per misurare l’accelerazione si possono usare i sensori di forza.</a:t>
            </a:r>
          </a:p>
          <a:p>
            <a:endParaRPr lang="it-IT" dirty="0">
              <a:latin typeface="Arial" panose="020B0604020202020204" pitchFamily="34" charset="0"/>
            </a:endParaRPr>
          </a:p>
          <a:p>
            <a:r>
              <a:rPr lang="it-IT" dirty="0">
                <a:latin typeface="Arial" panose="020B0604020202020204" pitchFamily="34" charset="0"/>
              </a:rPr>
              <a:t>I sensori in un robot possono essere sia interni che esterni, e sia passivi che attivi. </a:t>
            </a: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spTree>
    <p:extLst>
      <p:ext uri="{BB962C8B-B14F-4D97-AF65-F5344CB8AC3E}">
        <p14:creationId xmlns:p14="http://schemas.microsoft.com/office/powerpoint/2010/main" val="1568609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Robotica umanoide</a:t>
            </a:r>
          </a:p>
        </p:txBody>
      </p:sp>
      <p:sp>
        <p:nvSpPr>
          <p:cNvPr id="3" name="CasellaDiTesto 2"/>
          <p:cNvSpPr txBox="1"/>
          <p:nvPr/>
        </p:nvSpPr>
        <p:spPr>
          <a:xfrm>
            <a:off x="407368" y="1124744"/>
            <a:ext cx="11449272" cy="8894743"/>
          </a:xfrm>
          <a:prstGeom prst="rect">
            <a:avLst/>
          </a:prstGeom>
          <a:noFill/>
        </p:spPr>
        <p:txBody>
          <a:bodyPr wrap="square" rtlCol="0">
            <a:spAutoFit/>
          </a:bodyPr>
          <a:lstStyle/>
          <a:p>
            <a:r>
              <a:rPr lang="it-IT" dirty="0"/>
              <a:t>Nelle slide precedenti si è parlato di robotica ed in particolare di agenti robotici utilizzati in ambito industriale (bracci manipolatori). Molti sono i produttori di bracci robotici come per esempio l’ABB, la CMOAU, i robot KUKA, eccetera….</a:t>
            </a:r>
          </a:p>
          <a:p>
            <a:endParaRPr lang="it-IT" dirty="0">
              <a:latin typeface="Arial" panose="020B0604020202020204" pitchFamily="34" charset="0"/>
            </a:endParaRPr>
          </a:p>
          <a:p>
            <a:r>
              <a:rPr lang="it-IT" dirty="0">
                <a:latin typeface="Arial" panose="020B0604020202020204" pitchFamily="34" charset="0"/>
              </a:rPr>
              <a:t>Ma come è già stato accennato in precedenza la robotica non è soltanto industriale…anzi!!!!</a:t>
            </a:r>
          </a:p>
          <a:p>
            <a:endParaRPr lang="it-IT" dirty="0">
              <a:latin typeface="Arial" panose="020B0604020202020204" pitchFamily="34" charset="0"/>
            </a:endParaRPr>
          </a:p>
          <a:p>
            <a:r>
              <a:rPr lang="it-IT" dirty="0">
                <a:latin typeface="Arial" panose="020B0604020202020204" pitchFamily="34" charset="0"/>
              </a:rPr>
              <a:t>Per esempio molto interessante è la robotica umanoide. </a:t>
            </a:r>
            <a:r>
              <a:rPr lang="it-IT" dirty="0"/>
              <a:t>La </a:t>
            </a:r>
            <a:r>
              <a:rPr lang="it-IT" b="1" u="sng" dirty="0"/>
              <a:t>robotica umanoide </a:t>
            </a:r>
            <a:r>
              <a:rPr lang="it-IT" dirty="0"/>
              <a:t>è quel ramo della robotica che si occupa di sviluppare robot simili, come caratteristiche, ad un essere umano.</a:t>
            </a:r>
          </a:p>
          <a:p>
            <a:endParaRPr lang="it-IT" dirty="0"/>
          </a:p>
          <a:p>
            <a:r>
              <a:rPr lang="it-IT" dirty="0"/>
              <a:t>E' uno dei settori sicuramente più impegnativi ma anche più  interessanti della Robotica. Il Giappone e la Corea del Sud sono tra i paesi che investono maggiori risorse in progetti legati alla robotica umanoide.</a:t>
            </a:r>
          </a:p>
          <a:p>
            <a:endParaRPr lang="it-IT" dirty="0"/>
          </a:p>
          <a:p>
            <a:pPr indent="-341313">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2"/>
                </a:solidFill>
              </a:rPr>
              <a:t>Un robot umanoide deve possedere determinate caratteristiche e deve poter:</a:t>
            </a:r>
          </a:p>
          <a:p>
            <a:pPr indent="-341313">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1600" dirty="0">
              <a:solidFill>
                <a:schemeClr val="tx2"/>
              </a:solidFill>
            </a:endParaRPr>
          </a:p>
          <a:p>
            <a:pPr marL="1174750" lvl="1" indent="-500063">
              <a:buSzPct val="45000"/>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2"/>
                </a:solidFill>
              </a:rPr>
              <a:t>Camminare</a:t>
            </a:r>
          </a:p>
          <a:p>
            <a:pPr marL="1174750" lvl="1" indent="-500063">
              <a:buSzPct val="45000"/>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2"/>
                </a:solidFill>
              </a:rPr>
              <a:t>Prendere gli oggetti</a:t>
            </a:r>
          </a:p>
          <a:p>
            <a:pPr marL="1174750" lvl="1" indent="-500063">
              <a:buSzPct val="45000"/>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2"/>
                </a:solidFill>
              </a:rPr>
              <a:t>Portare oggetti</a:t>
            </a:r>
          </a:p>
          <a:p>
            <a:pPr marL="1174750" lvl="1" indent="-500063">
              <a:buSzPct val="45000"/>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2"/>
                </a:solidFill>
              </a:rPr>
              <a:t>Riconoscere gli oggetti</a:t>
            </a:r>
          </a:p>
          <a:p>
            <a:pPr marL="1174750" lvl="1" indent="-500063">
              <a:buSzPct val="45000"/>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2"/>
                </a:solidFill>
              </a:rPr>
              <a:t>Muoversi con destrezza</a:t>
            </a:r>
          </a:p>
          <a:p>
            <a:pPr marL="1174750" lvl="1" indent="-500063">
              <a:buSzPct val="45000"/>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chemeClr val="tx2"/>
                </a:solidFill>
              </a:rPr>
              <a:t>Apprendere in automatico</a:t>
            </a:r>
          </a:p>
          <a:p>
            <a:endParaRPr 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spTree>
    <p:extLst>
      <p:ext uri="{BB962C8B-B14F-4D97-AF65-F5344CB8AC3E}">
        <p14:creationId xmlns:p14="http://schemas.microsoft.com/office/powerpoint/2010/main" val="1153113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Mano robotica</a:t>
            </a:r>
          </a:p>
        </p:txBody>
      </p:sp>
      <p:sp>
        <p:nvSpPr>
          <p:cNvPr id="3" name="CasellaDiTesto 2"/>
          <p:cNvSpPr txBox="1"/>
          <p:nvPr/>
        </p:nvSpPr>
        <p:spPr>
          <a:xfrm>
            <a:off x="407368" y="1124744"/>
            <a:ext cx="11449272" cy="7294305"/>
          </a:xfrm>
          <a:prstGeom prst="rect">
            <a:avLst/>
          </a:prstGeom>
          <a:noFill/>
        </p:spPr>
        <p:txBody>
          <a:bodyPr wrap="square" rtlCol="0">
            <a:spAutoFit/>
          </a:bodyPr>
          <a:lstStyle/>
          <a:p>
            <a:r>
              <a:rPr lang="it-IT" dirty="0"/>
              <a:t>Uno dei principali problemi di questo ramo della robotica è il p</a:t>
            </a:r>
            <a:r>
              <a:rPr lang="it-IT" altLang="it-IT" dirty="0">
                <a:solidFill>
                  <a:schemeClr val="tx2"/>
                </a:solidFill>
              </a:rPr>
              <a:t>roblema di afferrare gli oggetti → mano robotica.</a:t>
            </a:r>
          </a:p>
          <a:p>
            <a:r>
              <a:rPr lang="it-IT" altLang="it-IT" dirty="0">
                <a:solidFill>
                  <a:schemeClr val="tx2"/>
                </a:solidFill>
              </a:rPr>
              <a:t>La figura che segue mostra una mano robotica di carte realizzata dal sottoscritto e comandata da fili di </a:t>
            </a:r>
          </a:p>
          <a:p>
            <a:endParaRPr lang="it-IT" altLang="it-IT" dirty="0">
              <a:solidFill>
                <a:schemeClr val="tx2"/>
              </a:solidFill>
            </a:endParaRPr>
          </a:p>
          <a:p>
            <a:endParaRPr lang="it-IT" altLang="it-IT" dirty="0">
              <a:solidFill>
                <a:schemeClr val="tx2"/>
              </a:solidFill>
            </a:endParaRPr>
          </a:p>
          <a:p>
            <a:endParaRPr 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r>
              <a:rPr lang="it-IT" dirty="0">
                <a:latin typeface="Arial" panose="020B0604020202020204" pitchFamily="34" charset="0"/>
              </a:rPr>
              <a:t>Il filo in questione </a:t>
            </a:r>
            <a:r>
              <a:rPr lang="it-IT" dirty="0"/>
              <a:t>è composto da </a:t>
            </a:r>
            <a:r>
              <a:rPr lang="it-IT" dirty="0" err="1"/>
              <a:t>Flexinol</a:t>
            </a:r>
            <a:r>
              <a:rPr lang="it-IT" dirty="0"/>
              <a:t>,  una lega a memoria di forma capace di contrarsi al passaggio della corrente. Questa contrazione permette al dito di muoversi.</a:t>
            </a: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809001" y="1395519"/>
            <a:ext cx="3991975" cy="5322633"/>
          </a:xfrm>
          <a:prstGeom prst="rect">
            <a:avLst/>
          </a:prstGeom>
        </p:spPr>
      </p:pic>
    </p:spTree>
    <p:extLst>
      <p:ext uri="{BB962C8B-B14F-4D97-AF65-F5344CB8AC3E}">
        <p14:creationId xmlns:p14="http://schemas.microsoft.com/office/powerpoint/2010/main" val="3084032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Mano robotica</a:t>
            </a:r>
          </a:p>
        </p:txBody>
      </p:sp>
      <p:sp>
        <p:nvSpPr>
          <p:cNvPr id="3" name="CasellaDiTesto 2"/>
          <p:cNvSpPr txBox="1"/>
          <p:nvPr/>
        </p:nvSpPr>
        <p:spPr>
          <a:xfrm>
            <a:off x="407368" y="1124744"/>
            <a:ext cx="11449272" cy="6740307"/>
          </a:xfrm>
          <a:prstGeom prst="rect">
            <a:avLst/>
          </a:prstGeom>
          <a:noFill/>
        </p:spPr>
        <p:txBody>
          <a:bodyPr wrap="square" rtlCol="0">
            <a:spAutoFit/>
          </a:bodyPr>
          <a:lstStyle/>
          <a:p>
            <a:r>
              <a:rPr lang="it-IT" dirty="0"/>
              <a:t>La seguente mano in plastica invece è comandata da 5 servomotori il cui angolo di rotazione è influenzato dalla flessione degli estensimetri.</a:t>
            </a:r>
            <a:endParaRPr lang="it-IT" altLang="it-IT" dirty="0">
              <a:solidFill>
                <a:schemeClr val="tx2"/>
              </a:solidFill>
            </a:endParaRPr>
          </a:p>
          <a:p>
            <a:endParaRPr lang="it-IT" altLang="it-IT" dirty="0">
              <a:solidFill>
                <a:schemeClr val="tx2"/>
              </a:solidFill>
            </a:endParaRPr>
          </a:p>
          <a:p>
            <a:endParaRPr lang="it-IT" altLang="it-IT" dirty="0">
              <a:solidFill>
                <a:schemeClr val="tx2"/>
              </a:solidFill>
            </a:endParaRPr>
          </a:p>
          <a:p>
            <a:endParaRPr 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783632" y="1916832"/>
            <a:ext cx="6858000" cy="3857625"/>
          </a:xfrm>
          <a:prstGeom prst="rect">
            <a:avLst/>
          </a:prstGeom>
        </p:spPr>
      </p:pic>
    </p:spTree>
    <p:extLst>
      <p:ext uri="{BB962C8B-B14F-4D97-AF65-F5344CB8AC3E}">
        <p14:creationId xmlns:p14="http://schemas.microsoft.com/office/powerpoint/2010/main" val="3662211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60744" y="27856"/>
            <a:ext cx="10163848" cy="764704"/>
          </a:xfrm>
        </p:spPr>
        <p:txBody>
          <a:bodyPr rtlCol="0">
            <a:normAutofit/>
          </a:bodyPr>
          <a:lstStyle/>
          <a:p>
            <a:pPr rtl="0"/>
            <a:r>
              <a:rPr lang="it-IT" dirty="0"/>
              <a:t>Mano robotica</a:t>
            </a:r>
          </a:p>
        </p:txBody>
      </p:sp>
      <p:sp>
        <p:nvSpPr>
          <p:cNvPr id="3" name="CasellaDiTesto 2"/>
          <p:cNvSpPr txBox="1"/>
          <p:nvPr/>
        </p:nvSpPr>
        <p:spPr>
          <a:xfrm>
            <a:off x="407368" y="1124744"/>
            <a:ext cx="11449272" cy="6186309"/>
          </a:xfrm>
          <a:prstGeom prst="rect">
            <a:avLst/>
          </a:prstGeom>
          <a:noFill/>
        </p:spPr>
        <p:txBody>
          <a:bodyPr wrap="square" rtlCol="0">
            <a:spAutoFit/>
          </a:bodyPr>
          <a:lstStyle/>
          <a:p>
            <a:endParaRPr lang="it-IT" altLang="it-IT" dirty="0">
              <a:solidFill>
                <a:schemeClr val="tx2"/>
              </a:solidFill>
            </a:endParaRPr>
          </a:p>
          <a:p>
            <a:endParaRPr lang="it-IT" altLang="it-IT" dirty="0">
              <a:solidFill>
                <a:schemeClr val="tx2"/>
              </a:solidFill>
            </a:endParaRPr>
          </a:p>
          <a:p>
            <a:endParaRPr 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415480" y="1412774"/>
            <a:ext cx="9212965" cy="5182293"/>
          </a:xfrm>
          <a:prstGeom prst="rect">
            <a:avLst/>
          </a:prstGeom>
        </p:spPr>
      </p:pic>
      <p:sp>
        <p:nvSpPr>
          <p:cNvPr id="7" name="CasellaDiTesto 6"/>
          <p:cNvSpPr txBox="1"/>
          <p:nvPr/>
        </p:nvSpPr>
        <p:spPr>
          <a:xfrm>
            <a:off x="1260744" y="918001"/>
            <a:ext cx="10618613" cy="369332"/>
          </a:xfrm>
          <a:prstGeom prst="rect">
            <a:avLst/>
          </a:prstGeom>
          <a:noFill/>
        </p:spPr>
        <p:txBody>
          <a:bodyPr wrap="none" rtlCol="0">
            <a:spAutoFit/>
          </a:bodyPr>
          <a:lstStyle/>
          <a:p>
            <a:r>
              <a:rPr lang="it-IT" dirty="0"/>
              <a:t>Particolari degli estensimetri, della bread board (piastra forata per i componenti), e la scheda Arduino Mega:</a:t>
            </a:r>
          </a:p>
        </p:txBody>
      </p:sp>
    </p:spTree>
    <p:extLst>
      <p:ext uri="{BB962C8B-B14F-4D97-AF65-F5344CB8AC3E}">
        <p14:creationId xmlns:p14="http://schemas.microsoft.com/office/powerpoint/2010/main" val="2268955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Mano robotica</a:t>
            </a:r>
          </a:p>
        </p:txBody>
      </p:sp>
      <p:sp>
        <p:nvSpPr>
          <p:cNvPr id="3" name="CasellaDiTesto 2"/>
          <p:cNvSpPr txBox="1"/>
          <p:nvPr/>
        </p:nvSpPr>
        <p:spPr>
          <a:xfrm>
            <a:off x="407368" y="1124744"/>
            <a:ext cx="11449272" cy="6186309"/>
          </a:xfrm>
          <a:prstGeom prst="rect">
            <a:avLst/>
          </a:prstGeom>
          <a:noFill/>
        </p:spPr>
        <p:txBody>
          <a:bodyPr wrap="square" rtlCol="0">
            <a:spAutoFit/>
          </a:bodyPr>
          <a:lstStyle/>
          <a:p>
            <a:pPr algn="just"/>
            <a:r>
              <a:rPr lang="it-IT" altLang="it-IT" dirty="0">
                <a:solidFill>
                  <a:schemeClr val="tx2"/>
                </a:solidFill>
              </a:rPr>
              <a:t>In Italia, la prima mano bionica, in fase di test, è stata realizzata sfruttando la tecnologia della stampa 3D. E’ stato sfruttato il materiale plastico con alcune componenti metalliche. E’ flessibile, leggera ma robusta. I segnali provenienti dai muscoli residui vengono inviati al controller della mano.</a:t>
            </a:r>
          </a:p>
          <a:p>
            <a:endParaRPr lang="it-IT" dirty="0">
              <a:latin typeface="Arial" panose="020B0604020202020204" pitchFamily="34" charset="0"/>
            </a:endParaRPr>
          </a:p>
          <a:p>
            <a:r>
              <a:rPr lang="it-IT" dirty="0"/>
              <a:t>Altri aspetti molto importanti riguardano la camminata e la stabilità del robot medesimo. La mano è molto importante in quanto è uno dei modi principali che il robot ha per poter afferrare e spostare oggetti. Pertanto come tipo di interazione con l’ambiente è uno dei fondamentali. Ma anche la </a:t>
            </a:r>
            <a:r>
              <a:rPr lang="it-IT" altLang="it-IT" dirty="0">
                <a:solidFill>
                  <a:schemeClr val="tx2"/>
                </a:solidFill>
              </a:rPr>
              <a:t> camminata e la sua stabilità sono fondamentali, in quanto il robot umanoide si deve spostare nell’ambiente con estrema disinvoltura se si desidera un robot umanoide con la ‘U’ maiuscola. Quindi i due tipi di camminate possibili sono:</a:t>
            </a:r>
          </a:p>
          <a:p>
            <a:endParaRPr lang="it-IT" altLang="it-IT" dirty="0">
              <a:solidFill>
                <a:schemeClr val="tx2"/>
              </a:solidFill>
            </a:endParaRPr>
          </a:p>
          <a:p>
            <a:pPr>
              <a:buFont typeface="Arial" panose="020B0604020202020204" pitchFamily="34" charset="0"/>
              <a:buChar char="•"/>
            </a:pPr>
            <a:r>
              <a:rPr lang="it-IT" altLang="it-IT" dirty="0">
                <a:solidFill>
                  <a:schemeClr val="tx2"/>
                </a:solidFill>
              </a:rPr>
              <a:t> </a:t>
            </a:r>
            <a:r>
              <a:rPr lang="it-IT" altLang="it-IT" u="sng" dirty="0">
                <a:solidFill>
                  <a:schemeClr val="tx2"/>
                </a:solidFill>
              </a:rPr>
              <a:t>Camminata statica</a:t>
            </a:r>
          </a:p>
          <a:p>
            <a:pPr>
              <a:buFont typeface="Arial" panose="020B0604020202020204" pitchFamily="34" charset="0"/>
              <a:buChar char="•"/>
            </a:pPr>
            <a:r>
              <a:rPr lang="it-IT" altLang="it-IT" dirty="0">
                <a:solidFill>
                  <a:schemeClr val="tx2"/>
                </a:solidFill>
              </a:rPr>
              <a:t> </a:t>
            </a:r>
            <a:r>
              <a:rPr lang="it-IT" altLang="it-IT" u="sng" dirty="0">
                <a:solidFill>
                  <a:schemeClr val="tx2"/>
                </a:solidFill>
              </a:rPr>
              <a:t>Camminata dinamica</a:t>
            </a:r>
          </a:p>
          <a:p>
            <a:endParaRPr lang="it-IT" altLang="it-IT" dirty="0">
              <a:solidFill>
                <a:schemeClr val="tx2"/>
              </a:solidFill>
            </a:endParaRPr>
          </a:p>
          <a:p>
            <a:r>
              <a:rPr lang="it-IT" altLang="it-IT" dirty="0">
                <a:solidFill>
                  <a:schemeClr val="tx2"/>
                </a:solidFill>
              </a:rPr>
              <a:t>Per verificare la stabilità nella camminata di un robot si utilizzano dei giroscopi (velocità angolare) e degli accelerometri (accelerazione). I m</a:t>
            </a:r>
            <a:r>
              <a:rPr lang="it-IT" altLang="it-IT" b="1" u="sng" dirty="0">
                <a:solidFill>
                  <a:schemeClr val="tx2"/>
                </a:solidFill>
              </a:rPr>
              <a:t>argini di miglioramento</a:t>
            </a:r>
            <a:r>
              <a:rPr lang="it-IT" altLang="it-IT" dirty="0">
                <a:solidFill>
                  <a:schemeClr val="tx2"/>
                </a:solidFill>
              </a:rPr>
              <a:t> per la camminata riguardano: la parte meccanica e gli algoritmi di controllo.</a:t>
            </a: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spTree>
    <p:extLst>
      <p:ext uri="{BB962C8B-B14F-4D97-AF65-F5344CB8AC3E}">
        <p14:creationId xmlns:p14="http://schemas.microsoft.com/office/powerpoint/2010/main" val="2735626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Robot bipede</a:t>
            </a:r>
          </a:p>
        </p:txBody>
      </p:sp>
      <p:sp>
        <p:nvSpPr>
          <p:cNvPr id="3" name="CasellaDiTesto 2"/>
          <p:cNvSpPr txBox="1"/>
          <p:nvPr/>
        </p:nvSpPr>
        <p:spPr>
          <a:xfrm>
            <a:off x="407368" y="1124744"/>
            <a:ext cx="11449272" cy="2862322"/>
          </a:xfrm>
          <a:prstGeom prst="rect">
            <a:avLst/>
          </a:prstGeom>
          <a:noFill/>
        </p:spPr>
        <p:txBody>
          <a:bodyPr wrap="square" rtlCol="0">
            <a:spAutoFit/>
          </a:bodyPr>
          <a:lstStyle/>
          <a:p>
            <a:pPr algn="just"/>
            <a:r>
              <a:rPr lang="it-IT" altLang="it-IT" dirty="0">
                <a:solidFill>
                  <a:schemeClr val="tx2"/>
                </a:solidFill>
              </a:rPr>
              <a:t>La figura seguente mostra un esempio da me realizzato di un robot bipede in alluminio comandato da 6 servomotori:</a:t>
            </a:r>
          </a:p>
          <a:p>
            <a:pPr algn="just"/>
            <a:endParaRPr lang="it-IT" altLang="it-IT" dirty="0">
              <a:solidFill>
                <a:schemeClr val="tx2"/>
              </a:solidFill>
            </a:endParaRPr>
          </a:p>
          <a:p>
            <a:pPr algn="just"/>
            <a:endParaRPr lang="it-IT" altLang="it-IT" dirty="0">
              <a:solidFill>
                <a:schemeClr val="tx2"/>
              </a:solidFill>
            </a:endParaRPr>
          </a:p>
          <a:p>
            <a:pPr algn="just"/>
            <a:endParaRPr lang="it-IT" altLang="it-IT" dirty="0">
              <a:solidFill>
                <a:schemeClr val="tx2"/>
              </a:solidFill>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52185" y="2707373"/>
            <a:ext cx="5301206" cy="2981928"/>
          </a:xfrm>
          <a:prstGeom prst="rect">
            <a:avLst/>
          </a:prstGeom>
        </p:spPr>
      </p:pic>
    </p:spTree>
    <p:extLst>
      <p:ext uri="{BB962C8B-B14F-4D97-AF65-F5344CB8AC3E}">
        <p14:creationId xmlns:p14="http://schemas.microsoft.com/office/powerpoint/2010/main" val="2478324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dirty="0"/>
              <a:t>Esempio di robot industriale</a:t>
            </a:r>
          </a:p>
        </p:txBody>
      </p:sp>
      <p:sp>
        <p:nvSpPr>
          <p:cNvPr id="3" name="Segnaposto contenuto 2"/>
          <p:cNvSpPr>
            <a:spLocks noGrp="1"/>
          </p:cNvSpPr>
          <p:nvPr>
            <p:ph sz="half" idx="1"/>
          </p:nvPr>
        </p:nvSpPr>
        <p:spPr>
          <a:xfrm>
            <a:off x="1524000" y="1825625"/>
            <a:ext cx="10476656" cy="5032375"/>
          </a:xfrm>
        </p:spPr>
        <p:txBody>
          <a:bodyPr rtlCol="0"/>
          <a:lstStyle/>
          <a:p>
            <a:pPr rtl="0"/>
            <a:r>
              <a:rPr lang="it-IT" dirty="0"/>
              <a:t>La seguente figura mostra un esempio di robot industriale (braccio manipolatore):</a:t>
            </a:r>
          </a:p>
          <a:p>
            <a:pPr rtl="0"/>
            <a:endParaRPr lang="it-IT" dirty="0"/>
          </a:p>
          <a:p>
            <a:pPr rtl="0"/>
            <a:endParaRPr lang="it-IT" dirty="0"/>
          </a:p>
        </p:txBody>
      </p:sp>
      <p:pic>
        <p:nvPicPr>
          <p:cNvPr id="4" name="Immagine 3"/>
          <p:cNvPicPr>
            <a:picLocks noChangeAspect="1"/>
          </p:cNvPicPr>
          <p:nvPr/>
        </p:nvPicPr>
        <p:blipFill>
          <a:blip r:embed="rId2"/>
          <a:stretch>
            <a:fillRect/>
          </a:stretch>
        </p:blipFill>
        <p:spPr>
          <a:xfrm>
            <a:off x="4511824" y="2276872"/>
            <a:ext cx="3124711" cy="4455833"/>
          </a:xfrm>
          <a:prstGeom prst="rect">
            <a:avLst/>
          </a:prstGeom>
        </p:spPr>
      </p:pic>
    </p:spTree>
    <p:extLst>
      <p:ext uri="{BB962C8B-B14F-4D97-AF65-F5344CB8AC3E}">
        <p14:creationId xmlns:p14="http://schemas.microsoft.com/office/powerpoint/2010/main" val="3146140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55440" y="116632"/>
            <a:ext cx="10009112" cy="764704"/>
          </a:xfrm>
        </p:spPr>
        <p:txBody>
          <a:bodyPr rtlCol="0">
            <a:normAutofit/>
          </a:bodyPr>
          <a:lstStyle/>
          <a:p>
            <a:pPr rtl="0"/>
            <a:r>
              <a:rPr lang="it-IT" dirty="0"/>
              <a:t>Robot bipede</a:t>
            </a:r>
          </a:p>
        </p:txBody>
      </p:sp>
      <mc:AlternateContent xmlns:mc="http://schemas.openxmlformats.org/markup-compatibility/2006" xmlns:a14="http://schemas.microsoft.com/office/drawing/2010/main">
        <mc:Choice Requires="a14">
          <p:sp>
            <p:nvSpPr>
              <p:cNvPr id="3" name="CasellaDiTesto 2"/>
              <p:cNvSpPr txBox="1"/>
              <p:nvPr/>
            </p:nvSpPr>
            <p:spPr>
              <a:xfrm>
                <a:off x="407368" y="1124744"/>
                <a:ext cx="11449272" cy="5424305"/>
              </a:xfrm>
              <a:prstGeom prst="rect">
                <a:avLst/>
              </a:prstGeom>
              <a:noFill/>
            </p:spPr>
            <p:txBody>
              <a:bodyPr wrap="square" rtlCol="0">
                <a:spAutoFit/>
              </a:bodyPr>
              <a:lstStyle/>
              <a:p>
                <a:pPr algn="just"/>
                <a:r>
                  <a:rPr lang="it-IT" altLang="it-IT" dirty="0">
                    <a:solidFill>
                      <a:schemeClr val="tx2"/>
                    </a:solidFill>
                  </a:rPr>
                  <a:t>I piedi sono volutamente larghi per fare in modo che il robot rimanga più facilmente in equilibrio e che non sprofondi in terreni «molli». L’effetto è simile a quello delle </a:t>
                </a:r>
                <a:r>
                  <a:rPr lang="it-IT" altLang="it-IT" dirty="0" err="1">
                    <a:solidFill>
                      <a:schemeClr val="tx2"/>
                    </a:solidFill>
                  </a:rPr>
                  <a:t>ciaspole</a:t>
                </a:r>
                <a:r>
                  <a:rPr lang="it-IT" altLang="it-IT" dirty="0">
                    <a:solidFill>
                      <a:schemeClr val="tx2"/>
                    </a:solidFill>
                  </a:rPr>
                  <a:t> utilizzate da chi cammina in montagna sulla neve. Siccome, per definizione, la pressione è data da:</a:t>
                </a:r>
              </a:p>
              <a:p>
                <a:pPr algn="just"/>
                <a:endParaRPr lang="it-IT" altLang="it-IT" dirty="0">
                  <a:solidFill>
                    <a:schemeClr val="tx2"/>
                  </a:solidFill>
                </a:endParaRPr>
              </a:p>
              <a:p>
                <a:pPr algn="just"/>
                <a:r>
                  <a:rPr lang="it-IT" altLang="it-IT" dirty="0">
                    <a:solidFill>
                      <a:schemeClr val="tx2"/>
                    </a:solidFill>
                  </a:rPr>
                  <a:t>	</a:t>
                </a:r>
                <a14:m>
                  <m:oMath xmlns:m="http://schemas.openxmlformats.org/officeDocument/2006/math">
                    <m:r>
                      <a:rPr lang="it-IT" altLang="it-IT" b="0" i="1" smtClean="0">
                        <a:solidFill>
                          <a:schemeClr val="tx2"/>
                        </a:solidFill>
                        <a:latin typeface="Cambria Math" panose="02040503050406030204" pitchFamily="18" charset="0"/>
                      </a:rPr>
                      <m:t>𝑝𝑟𝑒𝑠𝑠𝑖𝑜𝑛𝑒</m:t>
                    </m:r>
                    <m:r>
                      <a:rPr lang="it-IT" altLang="it-IT" b="0" i="1" smtClean="0">
                        <a:solidFill>
                          <a:schemeClr val="tx2"/>
                        </a:solidFill>
                        <a:latin typeface="Cambria Math" panose="02040503050406030204" pitchFamily="18" charset="0"/>
                      </a:rPr>
                      <m:t>=</m:t>
                    </m:r>
                    <m:f>
                      <m:fPr>
                        <m:type m:val="skw"/>
                        <m:ctrlPr>
                          <a:rPr lang="it-IT" altLang="it-IT" b="0" i="1" smtClean="0">
                            <a:solidFill>
                              <a:schemeClr val="tx2"/>
                            </a:solidFill>
                            <a:latin typeface="Cambria Math" panose="02040503050406030204" pitchFamily="18" charset="0"/>
                          </a:rPr>
                        </m:ctrlPr>
                      </m:fPr>
                      <m:num>
                        <m:r>
                          <a:rPr lang="it-IT" altLang="it-IT" b="0" i="1" smtClean="0">
                            <a:solidFill>
                              <a:schemeClr val="tx2"/>
                            </a:solidFill>
                            <a:latin typeface="Cambria Math" panose="02040503050406030204" pitchFamily="18" charset="0"/>
                          </a:rPr>
                          <m:t>𝑓𝑜𝑟𝑧𝑎</m:t>
                        </m:r>
                      </m:num>
                      <m:den>
                        <m:r>
                          <a:rPr lang="it-IT" altLang="it-IT" b="0" i="1" smtClean="0">
                            <a:solidFill>
                              <a:schemeClr val="tx2"/>
                            </a:solidFill>
                            <a:latin typeface="Cambria Math" panose="02040503050406030204" pitchFamily="18" charset="0"/>
                          </a:rPr>
                          <m:t>𝑎𝑟𝑒𝑎</m:t>
                        </m:r>
                        <m:r>
                          <a:rPr lang="it-IT" altLang="it-IT" b="0" i="1" smtClean="0">
                            <a:solidFill>
                              <a:schemeClr val="tx2"/>
                            </a:solidFill>
                            <a:latin typeface="Cambria Math" panose="02040503050406030204" pitchFamily="18" charset="0"/>
                          </a:rPr>
                          <m:t> </m:t>
                        </m:r>
                        <m:r>
                          <a:rPr lang="it-IT" altLang="it-IT" b="0" i="1" smtClean="0">
                            <a:solidFill>
                              <a:schemeClr val="tx2"/>
                            </a:solidFill>
                            <a:latin typeface="Cambria Math" panose="02040503050406030204" pitchFamily="18" charset="0"/>
                          </a:rPr>
                          <m:t>𝑠𝑢𝑝𝑒𝑟𝑓𝑖𝑐𝑖𝑒</m:t>
                        </m:r>
                        <m:r>
                          <a:rPr lang="it-IT" altLang="it-IT" b="0" i="1" smtClean="0">
                            <a:solidFill>
                              <a:schemeClr val="tx2"/>
                            </a:solidFill>
                            <a:latin typeface="Cambria Math" panose="02040503050406030204" pitchFamily="18" charset="0"/>
                          </a:rPr>
                          <m:t> </m:t>
                        </m:r>
                        <m:r>
                          <a:rPr lang="it-IT" altLang="it-IT" b="0" i="1" smtClean="0">
                            <a:solidFill>
                              <a:schemeClr val="tx2"/>
                            </a:solidFill>
                            <a:latin typeface="Cambria Math" panose="02040503050406030204" pitchFamily="18" charset="0"/>
                          </a:rPr>
                          <m:t>𝑑𝑖</m:t>
                        </m:r>
                        <m:r>
                          <a:rPr lang="it-IT" altLang="it-IT" b="0" i="1" smtClean="0">
                            <a:solidFill>
                              <a:schemeClr val="tx2"/>
                            </a:solidFill>
                            <a:latin typeface="Cambria Math" panose="02040503050406030204" pitchFamily="18" charset="0"/>
                          </a:rPr>
                          <m:t> </m:t>
                        </m:r>
                        <m:r>
                          <a:rPr lang="it-IT" altLang="it-IT" b="0" i="1" smtClean="0">
                            <a:solidFill>
                              <a:schemeClr val="tx2"/>
                            </a:solidFill>
                            <a:latin typeface="Cambria Math" panose="02040503050406030204" pitchFamily="18" charset="0"/>
                          </a:rPr>
                          <m:t>𝑎𝑝𝑝𝑜𝑔𝑔𝑖𝑜</m:t>
                        </m:r>
                      </m:den>
                    </m:f>
                  </m:oMath>
                </a14:m>
                <a:endParaRPr lang="it-IT" altLang="it-IT" dirty="0">
                  <a:solidFill>
                    <a:schemeClr val="tx2"/>
                  </a:solidFill>
                </a:endParaRPr>
              </a:p>
              <a:p>
                <a:pPr algn="just"/>
                <a:endParaRPr lang="it-IT" altLang="it-IT" dirty="0">
                  <a:solidFill>
                    <a:schemeClr val="tx2"/>
                  </a:solidFill>
                </a:endParaRPr>
              </a:p>
              <a:p>
                <a:pPr algn="just"/>
                <a:r>
                  <a:rPr lang="it-IT" altLang="it-IT" dirty="0">
                    <a:solidFill>
                      <a:schemeClr val="tx2"/>
                    </a:solidFill>
                  </a:rPr>
                  <a:t>E siccome la forza in questione è la forza peso, si ha che se l’area della superficie di appoggio è piccola, la pressione non si distribuisce ma si concentra per così dire in un’area molto limitata -&gt; effetto sprofondamento.</a:t>
                </a:r>
              </a:p>
              <a:p>
                <a:pPr algn="just"/>
                <a:r>
                  <a:rPr lang="it-IT" altLang="it-IT" dirty="0">
                    <a:solidFill>
                      <a:schemeClr val="tx2"/>
                    </a:solidFill>
                  </a:rPr>
                  <a:t>Con una area più vasta l’effetto «sprofondamento» si riduce notevolmente.</a:t>
                </a:r>
              </a:p>
              <a:p>
                <a:pPr algn="just"/>
                <a:endParaRPr lang="it-IT" altLang="it-IT" dirty="0">
                  <a:solidFill>
                    <a:schemeClr val="tx2"/>
                  </a:solidFill>
                </a:endParaRPr>
              </a:p>
              <a:p>
                <a:pPr algn="just"/>
                <a:r>
                  <a:rPr lang="it-IT" altLang="it-IT" dirty="0">
                    <a:solidFill>
                      <a:schemeClr val="tx2"/>
                    </a:solidFill>
                  </a:rPr>
                  <a:t>La seguente figura mostra il piede in alluminio:</a:t>
                </a:r>
              </a:p>
              <a:p>
                <a:pPr algn="just"/>
                <a:endParaRPr lang="it-IT" altLang="it-IT" dirty="0">
                  <a:solidFill>
                    <a:schemeClr val="tx2"/>
                  </a:solidFill>
                </a:endParaRPr>
              </a:p>
              <a:p>
                <a:pPr algn="just"/>
                <a:endParaRPr lang="it-IT" altLang="it-IT" dirty="0">
                  <a:solidFill>
                    <a:schemeClr val="tx2"/>
                  </a:solidFill>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mc:Choice>
        <mc:Fallback xmlns="">
          <p:sp>
            <p:nvSpPr>
              <p:cNvPr id="3" name="CasellaDiTesto 2"/>
              <p:cNvSpPr txBox="1">
                <a:spLocks noRot="1" noChangeAspect="1" noMove="1" noResize="1" noEditPoints="1" noAdjustHandles="1" noChangeArrowheads="1" noChangeShapeType="1" noTextEdit="1"/>
              </p:cNvSpPr>
              <p:nvPr/>
            </p:nvSpPr>
            <p:spPr>
              <a:xfrm>
                <a:off x="407368" y="1124744"/>
                <a:ext cx="11449272" cy="5424305"/>
              </a:xfrm>
              <a:prstGeom prst="rect">
                <a:avLst/>
              </a:prstGeom>
              <a:blipFill>
                <a:blip r:embed="rId2"/>
                <a:stretch>
                  <a:fillRect l="-479" t="-675" r="-426"/>
                </a:stretch>
              </a:blipFill>
            </p:spPr>
            <p:txBody>
              <a:bodyPr/>
              <a:lstStyle/>
              <a:p>
                <a:r>
                  <a:rPr lang="it-IT">
                    <a:noFill/>
                  </a:rPr>
                  <a:t> </a:t>
                </a:r>
              </a:p>
            </p:txBody>
          </p:sp>
        </mc:Fallback>
      </mc:AlternateContent>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519936" y="3974972"/>
            <a:ext cx="4583831" cy="2578405"/>
          </a:xfrm>
          <a:prstGeom prst="rect">
            <a:avLst/>
          </a:prstGeom>
        </p:spPr>
      </p:pic>
    </p:spTree>
    <p:extLst>
      <p:ext uri="{BB962C8B-B14F-4D97-AF65-F5344CB8AC3E}">
        <p14:creationId xmlns:p14="http://schemas.microsoft.com/office/powerpoint/2010/main" val="1227888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55440" y="116632"/>
            <a:ext cx="10009112" cy="764704"/>
          </a:xfrm>
        </p:spPr>
        <p:txBody>
          <a:bodyPr rtlCol="0">
            <a:normAutofit/>
          </a:bodyPr>
          <a:lstStyle/>
          <a:p>
            <a:pPr rtl="0"/>
            <a:r>
              <a:rPr lang="it-IT" dirty="0"/>
              <a:t>Robot bipede</a:t>
            </a:r>
          </a:p>
        </p:txBody>
      </p:sp>
      <p:sp>
        <p:nvSpPr>
          <p:cNvPr id="3" name="CasellaDiTesto 2"/>
          <p:cNvSpPr txBox="1"/>
          <p:nvPr/>
        </p:nvSpPr>
        <p:spPr>
          <a:xfrm>
            <a:off x="407368" y="1124744"/>
            <a:ext cx="11449272" cy="2308324"/>
          </a:xfrm>
          <a:prstGeom prst="rect">
            <a:avLst/>
          </a:prstGeom>
          <a:noFill/>
        </p:spPr>
        <p:txBody>
          <a:bodyPr wrap="square" rtlCol="0">
            <a:spAutoFit/>
          </a:bodyPr>
          <a:lstStyle/>
          <a:p>
            <a:pPr algn="just"/>
            <a:r>
              <a:rPr lang="it-IT" altLang="it-IT" dirty="0">
                <a:solidFill>
                  <a:schemeClr val="tx2"/>
                </a:solidFill>
              </a:rPr>
              <a:t>La seguente figura mostra un esempio di robot umanoide da me costruito con pezzi della LEGO, e programmato con l’ambiente di sviluppo grafico della lego (sito: https://www.lego.com/it-it/mindstorms/downloads/download-software )</a:t>
            </a:r>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5122" name="Picture 2" descr="L'immagine può contenere: spazio all'aper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848" y="1865875"/>
            <a:ext cx="3705876" cy="494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162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55440" y="116632"/>
            <a:ext cx="10009112" cy="764704"/>
          </a:xfrm>
        </p:spPr>
        <p:txBody>
          <a:bodyPr rtlCol="0">
            <a:normAutofit/>
          </a:bodyPr>
          <a:lstStyle/>
          <a:p>
            <a:pPr rtl="0"/>
            <a:r>
              <a:rPr lang="it-IT" dirty="0"/>
              <a:t>Arduino</a:t>
            </a:r>
          </a:p>
        </p:txBody>
      </p:sp>
      <p:sp>
        <p:nvSpPr>
          <p:cNvPr id="3" name="CasellaDiTesto 2"/>
          <p:cNvSpPr txBox="1"/>
          <p:nvPr/>
        </p:nvSpPr>
        <p:spPr>
          <a:xfrm>
            <a:off x="407368" y="1124744"/>
            <a:ext cx="11449272" cy="6463308"/>
          </a:xfrm>
          <a:prstGeom prst="rect">
            <a:avLst/>
          </a:prstGeom>
          <a:noFill/>
        </p:spPr>
        <p:txBody>
          <a:bodyPr wrap="square" rtlCol="0">
            <a:spAutoFit/>
          </a:bodyPr>
          <a:lstStyle/>
          <a:p>
            <a:r>
              <a:rPr lang="it-IT" altLang="it-IT" dirty="0">
                <a:solidFill>
                  <a:schemeClr val="tx2"/>
                </a:solidFill>
              </a:rPr>
              <a:t>Giusto due notizie su Arduino…</a:t>
            </a:r>
            <a:r>
              <a:rPr lang="en-US" altLang="it-IT" dirty="0">
                <a:solidFill>
                  <a:srgbClr val="5287A3"/>
                </a:solidFill>
              </a:rPr>
              <a:t> </a:t>
            </a:r>
            <a:r>
              <a:rPr lang="en-US" altLang="it-IT" dirty="0"/>
              <a:t>Arduino è un </a:t>
            </a:r>
            <a:r>
              <a:rPr lang="en-US" altLang="it-IT" dirty="0" err="1"/>
              <a:t>progetto</a:t>
            </a:r>
            <a:r>
              <a:rPr lang="en-US" altLang="it-IT" dirty="0"/>
              <a:t> </a:t>
            </a:r>
            <a:r>
              <a:rPr lang="en-US" altLang="it-IT" dirty="0" err="1"/>
              <a:t>italiano</a:t>
            </a:r>
            <a:r>
              <a:rPr lang="en-US" altLang="it-IT" dirty="0"/>
              <a:t> Open Source….è </a:t>
            </a:r>
            <a:r>
              <a:rPr lang="en-US" altLang="it-IT" dirty="0" err="1"/>
              <a:t>anche</a:t>
            </a:r>
            <a:r>
              <a:rPr lang="en-US" altLang="it-IT" dirty="0"/>
              <a:t> </a:t>
            </a:r>
            <a:r>
              <a:rPr lang="en-US" altLang="it-IT" dirty="0" err="1"/>
              <a:t>il</a:t>
            </a:r>
            <a:r>
              <a:rPr lang="en-US" altLang="it-IT" dirty="0"/>
              <a:t> </a:t>
            </a:r>
            <a:r>
              <a:rPr lang="en-US" altLang="it-IT" dirty="0" err="1"/>
              <a:t>nome</a:t>
            </a:r>
            <a:r>
              <a:rPr lang="en-US" altLang="it-IT" dirty="0"/>
              <a:t> di </a:t>
            </a:r>
            <a:r>
              <a:rPr lang="en-US" altLang="it-IT" dirty="0" err="1"/>
              <a:t>una</a:t>
            </a:r>
            <a:r>
              <a:rPr lang="en-US" altLang="it-IT" dirty="0"/>
              <a:t> </a:t>
            </a:r>
            <a:r>
              <a:rPr lang="en-US" altLang="it-IT" dirty="0" err="1"/>
              <a:t>scheda</a:t>
            </a:r>
            <a:r>
              <a:rPr lang="en-US" altLang="it-IT" dirty="0"/>
              <a:t> </a:t>
            </a:r>
            <a:r>
              <a:rPr lang="en-US" altLang="it-IT" dirty="0" err="1"/>
              <a:t>elettronica</a:t>
            </a:r>
            <a:r>
              <a:rPr lang="en-US" altLang="it-IT" dirty="0"/>
              <a:t>. </a:t>
            </a:r>
            <a:r>
              <a:rPr lang="en-US" altLang="it-IT" dirty="0" err="1"/>
              <a:t>Nell’ambiente</a:t>
            </a:r>
            <a:r>
              <a:rPr lang="en-US" altLang="it-IT" dirty="0"/>
              <a:t> </a:t>
            </a:r>
            <a:r>
              <a:rPr lang="en-US" altLang="it-IT" dirty="0" err="1"/>
              <a:t>tecnologico</a:t>
            </a:r>
            <a:r>
              <a:rPr lang="en-US" altLang="it-IT" dirty="0"/>
              <a:t> </a:t>
            </a:r>
            <a:r>
              <a:rPr lang="en-US" altLang="it-IT" dirty="0" err="1"/>
              <a:t>rappresenta</a:t>
            </a:r>
            <a:r>
              <a:rPr lang="en-US" altLang="it-IT" dirty="0"/>
              <a:t> </a:t>
            </a:r>
            <a:r>
              <a:rPr lang="en-US" altLang="it-IT" dirty="0" err="1"/>
              <a:t>una</a:t>
            </a:r>
            <a:r>
              <a:rPr lang="en-US" altLang="it-IT" dirty="0"/>
              <a:t> </a:t>
            </a:r>
            <a:r>
              <a:rPr lang="en-US" altLang="it-IT" dirty="0" err="1"/>
              <a:t>delle</a:t>
            </a:r>
            <a:r>
              <a:rPr lang="en-US" altLang="it-IT" dirty="0"/>
              <a:t> </a:t>
            </a:r>
            <a:r>
              <a:rPr lang="en-US" altLang="it-IT" dirty="0" err="1"/>
              <a:t>ultime</a:t>
            </a:r>
            <a:r>
              <a:rPr lang="en-US" altLang="it-IT" dirty="0"/>
              <a:t> </a:t>
            </a:r>
            <a:r>
              <a:rPr lang="en-US" altLang="it-IT" dirty="0" err="1"/>
              <a:t>grandi</a:t>
            </a:r>
            <a:r>
              <a:rPr lang="en-US" altLang="it-IT" dirty="0"/>
              <a:t> </a:t>
            </a:r>
            <a:r>
              <a:rPr lang="en-US" altLang="it-IT" dirty="0" err="1"/>
              <a:t>novità</a:t>
            </a:r>
            <a:r>
              <a:rPr lang="en-US" altLang="it-IT" dirty="0"/>
              <a:t>. </a:t>
            </a:r>
            <a:r>
              <a:rPr lang="en-US" altLang="it-IT" dirty="0" err="1"/>
              <a:t>Svariate</a:t>
            </a:r>
            <a:r>
              <a:rPr lang="en-US" altLang="it-IT" dirty="0"/>
              <a:t> </a:t>
            </a:r>
            <a:r>
              <a:rPr lang="en-US" altLang="it-IT" dirty="0" err="1"/>
              <a:t>sono</a:t>
            </a:r>
            <a:r>
              <a:rPr lang="en-US" altLang="it-IT" dirty="0"/>
              <a:t> le </a:t>
            </a:r>
            <a:r>
              <a:rPr lang="en-US" altLang="it-IT" dirty="0" err="1"/>
              <a:t>schede</a:t>
            </a:r>
            <a:r>
              <a:rPr lang="en-US" altLang="it-IT" dirty="0"/>
              <a:t> Arduino. Per </a:t>
            </a:r>
            <a:r>
              <a:rPr lang="en-US" altLang="it-IT" dirty="0" err="1"/>
              <a:t>farsi</a:t>
            </a:r>
            <a:r>
              <a:rPr lang="en-US" altLang="it-IT" dirty="0"/>
              <a:t> </a:t>
            </a:r>
            <a:r>
              <a:rPr lang="en-US" altLang="it-IT" dirty="0" err="1"/>
              <a:t>una</a:t>
            </a:r>
            <a:r>
              <a:rPr lang="en-US" altLang="it-IT" dirty="0"/>
              <a:t> idea </a:t>
            </a:r>
            <a:r>
              <a:rPr lang="en-US" altLang="it-IT" dirty="0" err="1"/>
              <a:t>della</a:t>
            </a:r>
            <a:r>
              <a:rPr lang="en-US" altLang="it-IT" dirty="0"/>
              <a:t> </a:t>
            </a:r>
            <a:r>
              <a:rPr lang="en-US" altLang="it-IT" dirty="0" err="1"/>
              <a:t>grande</a:t>
            </a:r>
            <a:r>
              <a:rPr lang="en-US" altLang="it-IT" dirty="0"/>
              <a:t> </a:t>
            </a:r>
            <a:r>
              <a:rPr lang="en-US" altLang="it-IT" dirty="0" err="1"/>
              <a:t>varietà</a:t>
            </a:r>
            <a:r>
              <a:rPr lang="en-US" altLang="it-IT" dirty="0"/>
              <a:t> di </a:t>
            </a:r>
            <a:r>
              <a:rPr lang="en-US" altLang="it-IT" dirty="0" err="1"/>
              <a:t>prodotti</a:t>
            </a:r>
            <a:r>
              <a:rPr lang="en-US" altLang="it-IT" dirty="0"/>
              <a:t> </a:t>
            </a:r>
            <a:r>
              <a:rPr lang="en-US" altLang="it-IT" dirty="0" err="1"/>
              <a:t>che</a:t>
            </a:r>
            <a:r>
              <a:rPr lang="en-US" altLang="it-IT" dirty="0"/>
              <a:t> </a:t>
            </a:r>
            <a:r>
              <a:rPr lang="en-US" altLang="it-IT" dirty="0" err="1"/>
              <a:t>ruota</a:t>
            </a:r>
            <a:r>
              <a:rPr lang="en-US" altLang="it-IT" dirty="0"/>
              <a:t> </a:t>
            </a:r>
            <a:r>
              <a:rPr lang="en-US" altLang="it-IT" dirty="0" err="1"/>
              <a:t>attorno</a:t>
            </a:r>
            <a:r>
              <a:rPr lang="en-US" altLang="it-IT" dirty="0"/>
              <a:t> ad Arduino è </a:t>
            </a:r>
            <a:r>
              <a:rPr lang="en-US" altLang="it-IT" dirty="0" err="1"/>
              <a:t>possibile</a:t>
            </a:r>
            <a:r>
              <a:rPr lang="en-US" altLang="it-IT" dirty="0"/>
              <a:t> </a:t>
            </a:r>
            <a:r>
              <a:rPr lang="en-US" altLang="it-IT" dirty="0" err="1"/>
              <a:t>visitare</a:t>
            </a:r>
            <a:r>
              <a:rPr lang="en-US" altLang="it-IT" dirty="0"/>
              <a:t> </a:t>
            </a:r>
            <a:r>
              <a:rPr lang="en-US" altLang="it-IT" dirty="0" err="1"/>
              <a:t>il</a:t>
            </a:r>
            <a:r>
              <a:rPr lang="en-US" altLang="it-IT" dirty="0"/>
              <a:t> </a:t>
            </a:r>
            <a:r>
              <a:rPr lang="en-US" altLang="it-IT" dirty="0" err="1"/>
              <a:t>sito</a:t>
            </a:r>
            <a:r>
              <a:rPr lang="en-US" altLang="it-IT" dirty="0"/>
              <a:t>:</a:t>
            </a:r>
          </a:p>
          <a:p>
            <a:endParaRPr lang="en-US" altLang="it-IT" dirty="0"/>
          </a:p>
          <a:p>
            <a:r>
              <a:rPr lang="en-US" altLang="it-IT" dirty="0"/>
              <a:t>				 </a:t>
            </a:r>
            <a:r>
              <a:rPr lang="en-US" altLang="it-IT" dirty="0">
                <a:solidFill>
                  <a:srgbClr val="5287A3"/>
                </a:solidFill>
                <a:hlinkClick r:id="rId2"/>
              </a:rPr>
              <a:t>https://Arduino.cc/</a:t>
            </a:r>
            <a:endParaRPr lang="en-US" altLang="it-IT" dirty="0">
              <a:solidFill>
                <a:srgbClr val="5287A3"/>
              </a:solidFill>
            </a:endParaRPr>
          </a:p>
          <a:p>
            <a:endParaRPr lang="en-US" altLang="it-IT" dirty="0"/>
          </a:p>
          <a:p>
            <a:endParaRPr lang="en-US" dirty="0">
              <a:latin typeface="Arial" panose="020B0604020202020204" pitchFamily="34" charset="0"/>
            </a:endParaRPr>
          </a:p>
          <a:p>
            <a:pPr>
              <a:defRPr/>
            </a:pPr>
            <a:r>
              <a:rPr lang="en-US" altLang="it-IT" dirty="0" err="1"/>
              <a:t>Caratteristiche</a:t>
            </a:r>
            <a:r>
              <a:rPr lang="en-US" altLang="it-IT" dirty="0"/>
              <a:t>: IDE (Integrated Development Environment) </a:t>
            </a:r>
            <a:r>
              <a:rPr lang="en-US" altLang="it-IT" dirty="0" err="1"/>
              <a:t>scaricabile</a:t>
            </a:r>
            <a:r>
              <a:rPr lang="en-US" altLang="it-IT" dirty="0"/>
              <a:t> da Internet </a:t>
            </a:r>
            <a:r>
              <a:rPr lang="en-US" altLang="it-IT" dirty="0" err="1"/>
              <a:t>gratuitamente</a:t>
            </a:r>
            <a:endParaRPr lang="en-US" altLang="it-IT" dirty="0"/>
          </a:p>
          <a:p>
            <a:pPr>
              <a:defRPr/>
            </a:pPr>
            <a:endParaRPr lang="en-US" altLang="it-IT" sz="1200" dirty="0"/>
          </a:p>
          <a:p>
            <a:pPr>
              <a:defRPr/>
            </a:pPr>
            <a:r>
              <a:rPr lang="en-US" altLang="it-IT" dirty="0"/>
              <a:t>Le </a:t>
            </a:r>
            <a:r>
              <a:rPr lang="en-US" altLang="it-IT" dirty="0" err="1"/>
              <a:t>schede</a:t>
            </a:r>
            <a:r>
              <a:rPr lang="en-US" altLang="it-IT" dirty="0"/>
              <a:t> </a:t>
            </a:r>
            <a:r>
              <a:rPr lang="en-US" altLang="it-IT" dirty="0" err="1"/>
              <a:t>si</a:t>
            </a:r>
            <a:r>
              <a:rPr lang="en-US" altLang="it-IT" dirty="0"/>
              <a:t> </a:t>
            </a:r>
            <a:r>
              <a:rPr lang="en-US" altLang="it-IT" dirty="0" err="1"/>
              <a:t>alimentano</a:t>
            </a:r>
            <a:r>
              <a:rPr lang="en-US" altLang="it-IT" dirty="0"/>
              <a:t> con pile da 9V o  </a:t>
            </a:r>
            <a:r>
              <a:rPr lang="en-US" altLang="it-IT" dirty="0" err="1"/>
              <a:t>utilizzando</a:t>
            </a:r>
            <a:r>
              <a:rPr lang="en-US" altLang="it-IT" dirty="0"/>
              <a:t> </a:t>
            </a:r>
            <a:r>
              <a:rPr lang="en-US" altLang="it-IT" dirty="0" err="1"/>
              <a:t>il</a:t>
            </a:r>
            <a:r>
              <a:rPr lang="en-US" altLang="it-IT" dirty="0"/>
              <a:t> </a:t>
            </a:r>
            <a:r>
              <a:rPr lang="en-US" altLang="it-IT" dirty="0" err="1"/>
              <a:t>cavo</a:t>
            </a:r>
            <a:r>
              <a:rPr lang="en-US" altLang="it-IT" dirty="0"/>
              <a:t> USB 2.0.</a:t>
            </a:r>
          </a:p>
          <a:p>
            <a:pPr>
              <a:defRPr/>
            </a:pPr>
            <a:endParaRPr lang="en-US" altLang="it-IT" sz="1200" dirty="0"/>
          </a:p>
          <a:p>
            <a:pPr>
              <a:defRPr/>
            </a:pPr>
            <a:r>
              <a:rPr lang="en-US" altLang="it-IT" dirty="0"/>
              <a:t>Sul </a:t>
            </a:r>
            <a:r>
              <a:rPr lang="en-US" altLang="it-IT" dirty="0" err="1"/>
              <a:t>mercato</a:t>
            </a:r>
            <a:r>
              <a:rPr lang="en-US" altLang="it-IT" dirty="0"/>
              <a:t> </a:t>
            </a:r>
            <a:r>
              <a:rPr lang="en-US" altLang="it-IT" dirty="0" err="1"/>
              <a:t>sono</a:t>
            </a:r>
            <a:r>
              <a:rPr lang="en-US" altLang="it-IT" dirty="0"/>
              <a:t> </a:t>
            </a:r>
            <a:r>
              <a:rPr lang="en-US" altLang="it-IT" dirty="0" err="1"/>
              <a:t>presenti</a:t>
            </a:r>
            <a:r>
              <a:rPr lang="en-US" altLang="it-IT" dirty="0"/>
              <a:t> </a:t>
            </a:r>
            <a:r>
              <a:rPr lang="en-US" altLang="it-IT" dirty="0" err="1"/>
              <a:t>svariati</a:t>
            </a:r>
            <a:r>
              <a:rPr lang="en-US" altLang="it-IT" dirty="0"/>
              <a:t> tipi di </a:t>
            </a:r>
            <a:r>
              <a:rPr lang="en-US" altLang="it-IT" dirty="0" err="1"/>
              <a:t>schede</a:t>
            </a:r>
            <a:r>
              <a:rPr lang="en-US" altLang="it-IT" dirty="0"/>
              <a:t> Arduino, </a:t>
            </a:r>
            <a:r>
              <a:rPr lang="en-US" altLang="it-IT" dirty="0" err="1"/>
              <a:t>ognuno</a:t>
            </a:r>
            <a:r>
              <a:rPr lang="en-US" altLang="it-IT" dirty="0"/>
              <a:t> con determinate </a:t>
            </a:r>
            <a:r>
              <a:rPr lang="en-US" altLang="it-IT" dirty="0" err="1"/>
              <a:t>caratteristiche</a:t>
            </a:r>
            <a:r>
              <a:rPr lang="en-US" altLang="it-IT" dirty="0"/>
              <a:t>/</a:t>
            </a:r>
            <a:r>
              <a:rPr lang="en-US" altLang="it-IT" dirty="0" err="1"/>
              <a:t>scopi</a:t>
            </a:r>
            <a:r>
              <a:rPr lang="en-US" altLang="it-IT" dirty="0"/>
              <a:t>.</a:t>
            </a:r>
          </a:p>
          <a:p>
            <a:pPr>
              <a:defRPr/>
            </a:pPr>
            <a:endParaRPr lang="en-US" altLang="it-IT" sz="1200" dirty="0"/>
          </a:p>
          <a:p>
            <a:pPr>
              <a:defRPr/>
            </a:pPr>
            <a:r>
              <a:rPr lang="en-US" altLang="it-IT" dirty="0"/>
              <a:t>La </a:t>
            </a:r>
            <a:r>
              <a:rPr lang="en-US" altLang="it-IT" dirty="0" err="1"/>
              <a:t>scheda</a:t>
            </a:r>
            <a:r>
              <a:rPr lang="en-US" altLang="it-IT" dirty="0"/>
              <a:t> </a:t>
            </a:r>
            <a:r>
              <a:rPr lang="en-US" altLang="it-IT" b="1" dirty="0"/>
              <a:t>Arduino UNO </a:t>
            </a:r>
            <a:r>
              <a:rPr lang="en-US" altLang="it-IT" dirty="0"/>
              <a:t>è la </a:t>
            </a:r>
            <a:r>
              <a:rPr lang="en-US" altLang="it-IT" dirty="0" err="1"/>
              <a:t>scheda</a:t>
            </a:r>
            <a:r>
              <a:rPr lang="en-US" altLang="it-IT" dirty="0"/>
              <a:t> base da cui </a:t>
            </a:r>
            <a:r>
              <a:rPr lang="en-US" altLang="it-IT" dirty="0" err="1"/>
              <a:t>cominciare</a:t>
            </a:r>
            <a:r>
              <a:rPr lang="en-US" altLang="it-IT" dirty="0"/>
              <a:t> se </a:t>
            </a:r>
            <a:r>
              <a:rPr lang="en-US" altLang="it-IT" dirty="0" err="1"/>
              <a:t>si</a:t>
            </a:r>
            <a:r>
              <a:rPr lang="en-US" altLang="it-IT" dirty="0"/>
              <a:t> </a:t>
            </a:r>
            <a:r>
              <a:rPr lang="en-US" altLang="it-IT" dirty="0" err="1"/>
              <a:t>vogliono</a:t>
            </a:r>
            <a:r>
              <a:rPr lang="en-US" altLang="it-IT" dirty="0"/>
              <a:t> </a:t>
            </a:r>
            <a:r>
              <a:rPr lang="en-US" altLang="it-IT" dirty="0" err="1"/>
              <a:t>effettuare</a:t>
            </a:r>
            <a:r>
              <a:rPr lang="en-US" altLang="it-IT" dirty="0"/>
              <a:t> </a:t>
            </a:r>
            <a:r>
              <a:rPr lang="en-US" altLang="it-IT" dirty="0" err="1"/>
              <a:t>esperimenti</a:t>
            </a:r>
            <a:r>
              <a:rPr lang="en-US" altLang="it-IT" dirty="0"/>
              <a:t>.</a:t>
            </a:r>
          </a:p>
          <a:p>
            <a:pPr>
              <a:defRPr/>
            </a:pPr>
            <a:endParaRPr lang="en-US" altLang="it-IT" dirty="0"/>
          </a:p>
          <a:p>
            <a:pPr>
              <a:defRPr/>
            </a:pPr>
            <a:r>
              <a:rPr lang="en-US" altLang="it-IT" dirty="0"/>
              <a:t>Di </a:t>
            </a:r>
            <a:r>
              <a:rPr lang="en-US" altLang="it-IT" dirty="0" err="1"/>
              <a:t>seguito</a:t>
            </a:r>
            <a:r>
              <a:rPr lang="en-US" altLang="it-IT" dirty="0"/>
              <a:t> </a:t>
            </a:r>
            <a:r>
              <a:rPr lang="en-US" altLang="it-IT" dirty="0" err="1"/>
              <a:t>viene</a:t>
            </a:r>
            <a:r>
              <a:rPr lang="en-US" altLang="it-IT" dirty="0"/>
              <a:t> </a:t>
            </a:r>
            <a:r>
              <a:rPr lang="en-US" altLang="it-IT" dirty="0" err="1"/>
              <a:t>mostrato</a:t>
            </a:r>
            <a:r>
              <a:rPr lang="en-US" altLang="it-IT" dirty="0"/>
              <a:t> un </a:t>
            </a:r>
            <a:r>
              <a:rPr lang="en-US" altLang="it-IT" dirty="0" err="1"/>
              <a:t>esempio</a:t>
            </a:r>
            <a:r>
              <a:rPr lang="en-US" altLang="it-IT" dirty="0"/>
              <a:t> di </a:t>
            </a:r>
            <a:r>
              <a:rPr lang="en-US" altLang="it-IT" dirty="0" err="1"/>
              <a:t>scheda</a:t>
            </a:r>
            <a:r>
              <a:rPr lang="en-US" altLang="it-IT" dirty="0"/>
              <a:t> Arduino Mega:</a:t>
            </a:r>
          </a:p>
          <a:p>
            <a:pPr>
              <a:defRPr/>
            </a:pPr>
            <a:endParaRPr lang="en-US" altLang="it-IT" dirty="0"/>
          </a:p>
          <a:p>
            <a:pPr>
              <a:defRPr/>
            </a:pPr>
            <a:endParaRPr lang="en-US" alt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spTree>
    <p:extLst>
      <p:ext uri="{BB962C8B-B14F-4D97-AF65-F5344CB8AC3E}">
        <p14:creationId xmlns:p14="http://schemas.microsoft.com/office/powerpoint/2010/main" val="2683152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55440" y="116632"/>
            <a:ext cx="10009112" cy="764704"/>
          </a:xfrm>
        </p:spPr>
        <p:txBody>
          <a:bodyPr rtlCol="0">
            <a:normAutofit/>
          </a:bodyPr>
          <a:lstStyle/>
          <a:p>
            <a:pPr rtl="0"/>
            <a:r>
              <a:rPr lang="it-IT" dirty="0"/>
              <a:t>Arduino</a:t>
            </a:r>
          </a:p>
        </p:txBody>
      </p:sp>
      <p:sp>
        <p:nvSpPr>
          <p:cNvPr id="3" name="CasellaDiTesto 2"/>
          <p:cNvSpPr txBox="1"/>
          <p:nvPr/>
        </p:nvSpPr>
        <p:spPr>
          <a:xfrm>
            <a:off x="407368" y="1124744"/>
            <a:ext cx="11449272" cy="2031325"/>
          </a:xfrm>
          <a:prstGeom prst="rect">
            <a:avLst/>
          </a:prstGeom>
          <a:noFill/>
        </p:spPr>
        <p:txBody>
          <a:bodyPr wrap="square" rtlCol="0">
            <a:spAutoFit/>
          </a:bodyPr>
          <a:lstStyle/>
          <a:p>
            <a:pPr>
              <a:defRPr/>
            </a:pPr>
            <a:endParaRPr lang="en-US" alt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76962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68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55440" y="116632"/>
            <a:ext cx="10009112" cy="764704"/>
          </a:xfrm>
        </p:spPr>
        <p:txBody>
          <a:bodyPr rtlCol="0">
            <a:normAutofit/>
          </a:bodyPr>
          <a:lstStyle/>
          <a:p>
            <a:pPr rtl="0"/>
            <a:r>
              <a:rPr lang="it-IT" dirty="0"/>
              <a:t>Lego </a:t>
            </a:r>
            <a:r>
              <a:rPr lang="it-IT" dirty="0" err="1"/>
              <a:t>mindstorm</a:t>
            </a:r>
            <a:r>
              <a:rPr lang="it-IT" dirty="0"/>
              <a:t> EV3</a:t>
            </a:r>
          </a:p>
        </p:txBody>
      </p:sp>
      <p:sp>
        <p:nvSpPr>
          <p:cNvPr id="3" name="CasellaDiTesto 2"/>
          <p:cNvSpPr txBox="1"/>
          <p:nvPr/>
        </p:nvSpPr>
        <p:spPr>
          <a:xfrm>
            <a:off x="407368" y="1124744"/>
            <a:ext cx="11449272" cy="3970318"/>
          </a:xfrm>
          <a:prstGeom prst="rect">
            <a:avLst/>
          </a:prstGeom>
          <a:noFill/>
        </p:spPr>
        <p:txBody>
          <a:bodyPr wrap="square" rtlCol="0">
            <a:spAutoFit/>
          </a:bodyPr>
          <a:lstStyle/>
          <a:p>
            <a:r>
              <a:rPr lang="it-IT" dirty="0">
                <a:latin typeface="Arial" panose="020B0604020202020204" pitchFamily="34" charset="0"/>
              </a:rPr>
              <a:t>Nel campo della robotica dell’intrattenimento sta prendendo molto piede anche la robotica sviluppata con i mattoncini della LEGO. Ormai è famosa la serie LEGO MINDSTORM EV3. In particolare, </a:t>
            </a:r>
            <a:r>
              <a:rPr lang="it-IT" dirty="0"/>
              <a:t>Lego </a:t>
            </a:r>
            <a:r>
              <a:rPr lang="it-IT" dirty="0" err="1"/>
              <a:t>Mindstorm</a:t>
            </a:r>
            <a:r>
              <a:rPr lang="it-IT" dirty="0"/>
              <a:t> è una linea di prodotti che si potrebbero definire tecnologici in quanto combinano i classici mattoncini della Lego con sensori, motori elettrici, eccetera. </a:t>
            </a:r>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pPr algn="just"/>
            <a:endParaRPr lang="it-IT" dirty="0">
              <a:latin typeface="Arial" panose="020B0604020202020204" pitchFamily="34" charset="0"/>
            </a:endParaRPr>
          </a:p>
        </p:txBody>
      </p:sp>
      <p:pic>
        <p:nvPicPr>
          <p:cNvPr id="5" name="Immagine 4"/>
          <p:cNvPicPr>
            <a:picLocks noChangeAspect="1"/>
          </p:cNvPicPr>
          <p:nvPr/>
        </p:nvPicPr>
        <p:blipFill>
          <a:blip r:embed="rId2"/>
          <a:stretch>
            <a:fillRect/>
          </a:stretch>
        </p:blipFill>
        <p:spPr>
          <a:xfrm>
            <a:off x="3431704" y="2780928"/>
            <a:ext cx="4128671" cy="2852466"/>
          </a:xfrm>
          <a:prstGeom prst="rect">
            <a:avLst/>
          </a:prstGeom>
        </p:spPr>
      </p:pic>
    </p:spTree>
    <p:extLst>
      <p:ext uri="{BB962C8B-B14F-4D97-AF65-F5344CB8AC3E}">
        <p14:creationId xmlns:p14="http://schemas.microsoft.com/office/powerpoint/2010/main" val="2126905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55440" y="116632"/>
            <a:ext cx="10009112" cy="764704"/>
          </a:xfrm>
        </p:spPr>
        <p:txBody>
          <a:bodyPr rtlCol="0">
            <a:normAutofit/>
          </a:bodyPr>
          <a:lstStyle/>
          <a:p>
            <a:pPr rtl="0"/>
            <a:r>
              <a:rPr lang="it-IT" dirty="0"/>
              <a:t>Lego </a:t>
            </a:r>
            <a:r>
              <a:rPr lang="it-IT" dirty="0" err="1"/>
              <a:t>mindstorm</a:t>
            </a:r>
            <a:r>
              <a:rPr lang="it-IT" dirty="0"/>
              <a:t> EV3</a:t>
            </a:r>
          </a:p>
        </p:txBody>
      </p:sp>
      <p:sp>
        <p:nvSpPr>
          <p:cNvPr id="3" name="CasellaDiTesto 2"/>
          <p:cNvSpPr txBox="1"/>
          <p:nvPr/>
        </p:nvSpPr>
        <p:spPr>
          <a:xfrm>
            <a:off x="407368" y="1124744"/>
            <a:ext cx="11449272" cy="5909310"/>
          </a:xfrm>
          <a:prstGeom prst="rect">
            <a:avLst/>
          </a:prstGeom>
          <a:noFill/>
        </p:spPr>
        <p:txBody>
          <a:bodyPr wrap="square" rtlCol="0">
            <a:spAutoFit/>
          </a:bodyPr>
          <a:lstStyle/>
          <a:p>
            <a:r>
              <a:rPr lang="it-IT" dirty="0">
                <a:latin typeface="Arial" panose="020B0604020202020204" pitchFamily="34" charset="0"/>
              </a:rPr>
              <a:t>La programmazione può essere fatta sia in modalità grafica sia in Java (con la libreria </a:t>
            </a:r>
            <a:r>
              <a:rPr lang="it-IT" dirty="0" err="1">
                <a:latin typeface="Arial" panose="020B0604020202020204" pitchFamily="34" charset="0"/>
              </a:rPr>
              <a:t>LeJos</a:t>
            </a:r>
            <a:r>
              <a:rPr lang="it-IT" dirty="0">
                <a:latin typeface="Arial" panose="020B0604020202020204" pitchFamily="34" charset="0"/>
              </a:rPr>
              <a:t>). Per quanto riguarda la programmazione grafica, </a:t>
            </a:r>
            <a:r>
              <a:rPr lang="it-IT" dirty="0">
                <a:latin typeface="Arial" panose="020B0604020202020204" pitchFamily="34" charset="0"/>
                <a:cs typeface="Arial" panose="020B0604020202020204" pitchFamily="34" charset="0"/>
              </a:rPr>
              <a:t>i vari blocchi necessari per realizzare il programma sono posti nell’area denominata “Tavolozza di programmazione”. Tali blocchi sono suddivisi in categorie: </a:t>
            </a:r>
          </a:p>
          <a:p>
            <a:endParaRPr lang="it-IT"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a:latin typeface="Times New Roman" panose="02020603050405020304" pitchFamily="18" charset="0"/>
              </a:rPr>
              <a:t> BLOCCHI AZIONE (di colore verde) </a:t>
            </a:r>
          </a:p>
          <a:p>
            <a:pPr marL="285750" indent="-285750">
              <a:buFont typeface="Arial" panose="020B0604020202020204" pitchFamily="34" charset="0"/>
              <a:buChar char="•"/>
            </a:pPr>
            <a:r>
              <a:rPr lang="it-IT" dirty="0">
                <a:latin typeface="Times New Roman" panose="02020603050405020304" pitchFamily="18" charset="0"/>
              </a:rPr>
              <a:t> BLOCCHI FLUSSO (di colore arancione) </a:t>
            </a:r>
          </a:p>
          <a:p>
            <a:pPr marL="285750" indent="-285750">
              <a:buFont typeface="Arial" panose="020B0604020202020204" pitchFamily="34" charset="0"/>
              <a:buChar char="•"/>
            </a:pPr>
            <a:r>
              <a:rPr lang="it-IT" dirty="0">
                <a:latin typeface="Times New Roman" panose="02020603050405020304" pitchFamily="18" charset="0"/>
              </a:rPr>
              <a:t> BLOCCHI SENSORE (di colore giallo) </a:t>
            </a:r>
          </a:p>
          <a:p>
            <a:pPr marL="285750" indent="-285750">
              <a:buFont typeface="Arial" panose="020B0604020202020204" pitchFamily="34" charset="0"/>
              <a:buChar char="•"/>
            </a:pPr>
            <a:r>
              <a:rPr lang="it-IT" dirty="0">
                <a:latin typeface="Times New Roman" panose="02020603050405020304" pitchFamily="18" charset="0"/>
              </a:rPr>
              <a:t> BLOCCHI DATI (di colore rosso) </a:t>
            </a:r>
          </a:p>
          <a:p>
            <a:pPr marL="285750" indent="-285750">
              <a:buFont typeface="Arial" panose="020B0604020202020204" pitchFamily="34" charset="0"/>
              <a:buChar char="•"/>
            </a:pPr>
            <a:r>
              <a:rPr lang="it-IT" dirty="0">
                <a:latin typeface="Times New Roman" panose="02020603050405020304" pitchFamily="18" charset="0"/>
              </a:rPr>
              <a:t> BLOCCHI AVANZATI (di colore blu) </a:t>
            </a:r>
          </a:p>
          <a:p>
            <a:pPr marL="285750" indent="-285750">
              <a:buFont typeface="Arial" panose="020B0604020202020204" pitchFamily="34" charset="0"/>
              <a:buChar char="•"/>
            </a:pPr>
            <a:r>
              <a:rPr lang="it-IT" dirty="0">
                <a:latin typeface="Times New Roman" panose="02020603050405020304" pitchFamily="18" charset="0"/>
              </a:rPr>
              <a:t> BLOCCHI PERSONALIZZATI </a:t>
            </a:r>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pPr algn="just"/>
            <a:endParaRPr lang="it-IT" dirty="0">
              <a:latin typeface="Arial" panose="020B0604020202020204" pitchFamily="34" charset="0"/>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5640" y="4056613"/>
            <a:ext cx="5004505" cy="2645133"/>
          </a:xfrm>
          <a:prstGeom prst="rect">
            <a:avLst/>
          </a:prstGeom>
        </p:spPr>
      </p:pic>
    </p:spTree>
    <p:extLst>
      <p:ext uri="{BB962C8B-B14F-4D97-AF65-F5344CB8AC3E}">
        <p14:creationId xmlns:p14="http://schemas.microsoft.com/office/powerpoint/2010/main" val="36668292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Riconoscimento degli oggetti</a:t>
            </a:r>
          </a:p>
        </p:txBody>
      </p:sp>
      <p:sp>
        <p:nvSpPr>
          <p:cNvPr id="3" name="CasellaDiTesto 2"/>
          <p:cNvSpPr txBox="1"/>
          <p:nvPr/>
        </p:nvSpPr>
        <p:spPr>
          <a:xfrm>
            <a:off x="407368" y="1124744"/>
            <a:ext cx="11449272" cy="5078313"/>
          </a:xfrm>
          <a:prstGeom prst="rect">
            <a:avLst/>
          </a:prstGeom>
          <a:noFill/>
        </p:spPr>
        <p:txBody>
          <a:bodyPr wrap="square" rtlCol="0">
            <a:spAutoFit/>
          </a:bodyPr>
          <a:lstStyle/>
          <a:p>
            <a:pPr algn="just"/>
            <a:r>
              <a:rPr lang="it-IT" altLang="it-IT" dirty="0">
                <a:solidFill>
                  <a:schemeClr val="tx2"/>
                </a:solidFill>
              </a:rPr>
              <a:t>Altra caratteristica fondamentale per un robot umanoide è il riconoscimento degli oggetti.  Quando un robot si muove nell’ambiente perché vuole magari raccogliere degli oggetti, deve poter riconoscere a priori l’oggetto che desidera raccogliere. Questo campo tocca temi di Intelligenza Artificiale ed in particolare di CV (</a:t>
            </a:r>
            <a:r>
              <a:rPr lang="it-IT" altLang="it-IT" b="1" u="sng" dirty="0">
                <a:solidFill>
                  <a:schemeClr val="tx2"/>
                </a:solidFill>
              </a:rPr>
              <a:t>Computer Vision</a:t>
            </a:r>
            <a:r>
              <a:rPr lang="it-IT" altLang="it-IT" dirty="0">
                <a:solidFill>
                  <a:schemeClr val="tx2"/>
                </a:solidFill>
              </a:rPr>
              <a:t>), un ramo dell’informatica che si occupa di sviluppare algoritmi per l’elaborazione e la manipolazione di immagini. Un robot , per poter riconoscere un oggetto può seguire svariate strade. In particolare, può confrontare le immagini degli oggetti che man ano trova su suo cammino con immagini campioni. Il confronto può essere:</a:t>
            </a:r>
          </a:p>
          <a:p>
            <a:pPr algn="just"/>
            <a:endParaRPr lang="it-IT" altLang="it-IT" dirty="0">
              <a:solidFill>
                <a:schemeClr val="tx2"/>
              </a:solidFill>
            </a:endParaRPr>
          </a:p>
          <a:p>
            <a:pPr>
              <a:buFont typeface="Arial" panose="020B0604020202020204" pitchFamily="34" charset="0"/>
              <a:buChar char="•"/>
            </a:pPr>
            <a:r>
              <a:rPr lang="it-IT" altLang="it-IT" dirty="0">
                <a:solidFill>
                  <a:schemeClr val="tx2"/>
                </a:solidFill>
              </a:rPr>
              <a:t> </a:t>
            </a:r>
            <a:r>
              <a:rPr lang="it-IT" altLang="it-IT" b="1" dirty="0">
                <a:solidFill>
                  <a:schemeClr val="tx2"/>
                </a:solidFill>
              </a:rPr>
              <a:t>Confronto diretto delle immagini</a:t>
            </a:r>
          </a:p>
          <a:p>
            <a:pPr algn="just">
              <a:buFont typeface="Arial" panose="020B0604020202020204" pitchFamily="34" charset="0"/>
              <a:buChar char="•"/>
            </a:pPr>
            <a:r>
              <a:rPr lang="it-IT" altLang="it-IT" b="1" dirty="0">
                <a:solidFill>
                  <a:schemeClr val="tx2"/>
                </a:solidFill>
              </a:rPr>
              <a:t> Template </a:t>
            </a:r>
            <a:r>
              <a:rPr lang="it-IT" altLang="it-IT" b="1" dirty="0" err="1">
                <a:solidFill>
                  <a:schemeClr val="tx2"/>
                </a:solidFill>
              </a:rPr>
              <a:t>matching</a:t>
            </a:r>
            <a:r>
              <a:rPr lang="it-IT" altLang="it-IT" b="1" dirty="0">
                <a:solidFill>
                  <a:schemeClr val="tx2"/>
                </a:solidFill>
              </a:rPr>
              <a:t> </a:t>
            </a:r>
            <a:r>
              <a:rPr lang="it-IT" altLang="it-IT" dirty="0">
                <a:solidFill>
                  <a:schemeClr val="tx2"/>
                </a:solidFill>
              </a:rPr>
              <a:t>(costruzione di più pattern e ricerca all’interno di una immagine). Viene usato per esempio nel riconoscimento dei contorni di determinati oggetti.</a:t>
            </a:r>
          </a:p>
          <a:p>
            <a:pPr algn="just"/>
            <a:endParaRPr lang="it-IT" altLang="it-IT" dirty="0">
              <a:solidFill>
                <a:schemeClr val="tx2"/>
              </a:solidFill>
            </a:endParaRPr>
          </a:p>
          <a:p>
            <a:pPr algn="just"/>
            <a:r>
              <a:rPr lang="it-IT" altLang="it-IT" dirty="0">
                <a:solidFill>
                  <a:schemeClr val="tx2"/>
                </a:solidFill>
              </a:rPr>
              <a:t>L’idea di base nei più evoluti algoritmi → creare un descrittore dei punti salienti per ogni immagine ed effettuare comparazioni matematiche tra questi punti.</a:t>
            </a:r>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spTree>
    <p:extLst>
      <p:ext uri="{BB962C8B-B14F-4D97-AF65-F5344CB8AC3E}">
        <p14:creationId xmlns:p14="http://schemas.microsoft.com/office/powerpoint/2010/main" val="3557098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Riconoscimento degli oggetti</a:t>
            </a:r>
          </a:p>
        </p:txBody>
      </p:sp>
      <p:sp>
        <p:nvSpPr>
          <p:cNvPr id="3" name="CasellaDiTesto 2"/>
          <p:cNvSpPr txBox="1"/>
          <p:nvPr/>
        </p:nvSpPr>
        <p:spPr>
          <a:xfrm>
            <a:off x="407368" y="1124744"/>
            <a:ext cx="11449272" cy="6740307"/>
          </a:xfrm>
          <a:prstGeom prst="rect">
            <a:avLst/>
          </a:prstGeom>
          <a:noFill/>
        </p:spPr>
        <p:txBody>
          <a:bodyPr wrap="square" rtlCol="0">
            <a:spAutoFit/>
          </a:bodyPr>
          <a:lstStyle/>
          <a:p>
            <a:r>
              <a:rPr lang="it-IT" altLang="it-IT" dirty="0">
                <a:solidFill>
                  <a:schemeClr val="tx2"/>
                </a:solidFill>
              </a:rPr>
              <a:t>Il descrittore infatti viene usato: </a:t>
            </a:r>
          </a:p>
          <a:p>
            <a:endParaRPr lang="it-IT" altLang="it-IT" dirty="0">
              <a:solidFill>
                <a:schemeClr val="tx2"/>
              </a:solidFill>
            </a:endParaRPr>
          </a:p>
          <a:p>
            <a:pPr algn="just">
              <a:buFont typeface="Arial" panose="020B0604020202020204" pitchFamily="34" charset="0"/>
              <a:buChar char="•"/>
            </a:pPr>
            <a:r>
              <a:rPr lang="it-IT" altLang="it-IT" dirty="0">
                <a:solidFill>
                  <a:schemeClr val="tx2"/>
                </a:solidFill>
              </a:rPr>
              <a:t> per eseguire il confronto tra punti caratteristici, </a:t>
            </a:r>
          </a:p>
          <a:p>
            <a:pPr algn="just">
              <a:buFont typeface="Arial" panose="020B0604020202020204" pitchFamily="34" charset="0"/>
              <a:buChar char="•"/>
            </a:pPr>
            <a:r>
              <a:rPr lang="it-IT" altLang="it-IT" dirty="0">
                <a:solidFill>
                  <a:schemeClr val="tx2"/>
                </a:solidFill>
              </a:rPr>
              <a:t> per fornire una rappresentazione compatta di una porzione dell'immagine,</a:t>
            </a:r>
          </a:p>
          <a:p>
            <a:pPr algn="just">
              <a:buFont typeface="Arial" panose="020B0604020202020204" pitchFamily="34" charset="0"/>
              <a:buChar char="•"/>
            </a:pPr>
            <a:r>
              <a:rPr lang="it-IT" altLang="it-IT" dirty="0">
                <a:solidFill>
                  <a:schemeClr val="tx2"/>
                </a:solidFill>
              </a:rPr>
              <a:t> per velocizzare la sua individuazione o ricerca.</a:t>
            </a:r>
          </a:p>
          <a:p>
            <a:pPr algn="just"/>
            <a:endParaRPr lang="it-IT" altLang="it-IT" dirty="0">
              <a:solidFill>
                <a:schemeClr val="tx2"/>
              </a:solidFill>
            </a:endParaRPr>
          </a:p>
          <a:p>
            <a:pPr algn="just"/>
            <a:r>
              <a:rPr lang="it-IT" altLang="it-IT" dirty="0">
                <a:solidFill>
                  <a:schemeClr val="tx2"/>
                </a:solidFill>
              </a:rPr>
              <a:t>A seconda della trasformazione che subisce l'immagine da cui si vogliono caratterizzare i punti, il descrittore deve soddisfare alcuni principi di invarianza:</a:t>
            </a:r>
          </a:p>
          <a:p>
            <a:pPr lvl="2">
              <a:buFont typeface="Arial" panose="020B0604020202020204" pitchFamily="34" charset="0"/>
              <a:buChar char="•"/>
            </a:pPr>
            <a:r>
              <a:rPr lang="it-IT" altLang="it-IT" dirty="0">
                <a:solidFill>
                  <a:schemeClr val="tx2"/>
                </a:solidFill>
              </a:rPr>
              <a:t> Traslazione</a:t>
            </a:r>
          </a:p>
          <a:p>
            <a:pPr lvl="2">
              <a:buFont typeface="Arial" panose="020B0604020202020204" pitchFamily="34" charset="0"/>
              <a:buChar char="•"/>
            </a:pPr>
            <a:r>
              <a:rPr lang="it-IT" altLang="it-IT" dirty="0">
                <a:solidFill>
                  <a:schemeClr val="tx2"/>
                </a:solidFill>
              </a:rPr>
              <a:t> Scala </a:t>
            </a:r>
          </a:p>
          <a:p>
            <a:pPr lvl="2">
              <a:buFont typeface="Arial" panose="020B0604020202020204" pitchFamily="34" charset="0"/>
              <a:buChar char="•"/>
            </a:pPr>
            <a:r>
              <a:rPr lang="it-IT" altLang="it-IT" dirty="0">
                <a:solidFill>
                  <a:schemeClr val="tx2"/>
                </a:solidFill>
              </a:rPr>
              <a:t> Rotazione</a:t>
            </a:r>
          </a:p>
          <a:p>
            <a:pPr lvl="2">
              <a:buFont typeface="Arial" panose="020B0604020202020204" pitchFamily="34" charset="0"/>
              <a:buChar char="•"/>
            </a:pPr>
            <a:endParaRPr lang="it-IT" dirty="0">
              <a:latin typeface="Arial" panose="020B0604020202020204" pitchFamily="34" charset="0"/>
            </a:endParaRPr>
          </a:p>
          <a:p>
            <a:r>
              <a:rPr lang="it-IT" altLang="it-IT" dirty="0">
                <a:solidFill>
                  <a:schemeClr val="tx2"/>
                </a:solidFill>
              </a:rPr>
              <a:t>Esempi di descrittori:</a:t>
            </a:r>
          </a:p>
          <a:p>
            <a:endParaRPr lang="it-IT" altLang="it-IT" dirty="0">
              <a:solidFill>
                <a:schemeClr val="tx2"/>
              </a:solidFill>
            </a:endParaRPr>
          </a:p>
          <a:p>
            <a:pPr>
              <a:buFont typeface="Arial" panose="020B0604020202020204" pitchFamily="34" charset="0"/>
              <a:buChar char="•"/>
            </a:pPr>
            <a:r>
              <a:rPr lang="it-IT" altLang="it-IT" dirty="0">
                <a:solidFill>
                  <a:schemeClr val="tx2"/>
                </a:solidFill>
              </a:rPr>
              <a:t>SIFT</a:t>
            </a:r>
          </a:p>
          <a:p>
            <a:pPr>
              <a:buFont typeface="Arial" panose="020B0604020202020204" pitchFamily="34" charset="0"/>
              <a:buChar char="•"/>
            </a:pPr>
            <a:r>
              <a:rPr lang="it-IT" altLang="it-IT" dirty="0">
                <a:solidFill>
                  <a:schemeClr val="tx2"/>
                </a:solidFill>
              </a:rPr>
              <a:t>SURF</a:t>
            </a:r>
          </a:p>
          <a:p>
            <a:pPr>
              <a:buFont typeface="Arial" panose="020B0604020202020204" pitchFamily="34" charset="0"/>
              <a:buChar char="•"/>
            </a:pPr>
            <a:r>
              <a:rPr lang="it-IT" altLang="it-IT" dirty="0">
                <a:solidFill>
                  <a:schemeClr val="tx2"/>
                </a:solidFill>
              </a:rPr>
              <a:t>HAAR</a:t>
            </a:r>
          </a:p>
          <a:p>
            <a:pPr>
              <a:buFont typeface="Arial" panose="020B0604020202020204" pitchFamily="34" charset="0"/>
              <a:buChar char="•"/>
            </a:pPr>
            <a:r>
              <a:rPr lang="it-IT" altLang="it-IT" dirty="0">
                <a:solidFill>
                  <a:schemeClr val="tx2"/>
                </a:solidFill>
              </a:rPr>
              <a:t>HARRIS</a:t>
            </a:r>
          </a:p>
          <a:p>
            <a:endParaRPr lang="it-IT" altLang="it-IT" dirty="0">
              <a:solidFill>
                <a:schemeClr val="tx2"/>
              </a:solidFill>
            </a:endParaRPr>
          </a:p>
          <a:p>
            <a:r>
              <a:rPr lang="it-IT" altLang="it-IT" dirty="0">
                <a:solidFill>
                  <a:schemeClr val="tx2"/>
                </a:solidFill>
              </a:rPr>
              <a:t>Alcuni sono invarianti solo per la scala, altri anche per le rotazioni, eccetera.</a:t>
            </a: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spTree>
    <p:extLst>
      <p:ext uri="{BB962C8B-B14F-4D97-AF65-F5344CB8AC3E}">
        <p14:creationId xmlns:p14="http://schemas.microsoft.com/office/powerpoint/2010/main" val="3031567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Riconoscimento degli oggetti</a:t>
            </a:r>
          </a:p>
        </p:txBody>
      </p:sp>
      <p:sp>
        <p:nvSpPr>
          <p:cNvPr id="3" name="CasellaDiTesto 2"/>
          <p:cNvSpPr txBox="1"/>
          <p:nvPr/>
        </p:nvSpPr>
        <p:spPr>
          <a:xfrm>
            <a:off x="407368" y="1124744"/>
            <a:ext cx="11449272" cy="1200329"/>
          </a:xfrm>
          <a:prstGeom prst="rect">
            <a:avLst/>
          </a:prstGeom>
          <a:noFill/>
        </p:spPr>
        <p:txBody>
          <a:bodyPr wrap="square" rtlCol="0">
            <a:spAutoFit/>
          </a:bodyPr>
          <a:lstStyle/>
          <a:p>
            <a:r>
              <a:rPr lang="it-IT" altLang="it-IT" dirty="0">
                <a:solidFill>
                  <a:schemeClr val="tx2"/>
                </a:solidFill>
              </a:rPr>
              <a:t>La seguente figura mostra un semplicissimo esempio di un programma, da me sviluppato in C# utilizzando Visual studio 2013 community </a:t>
            </a:r>
            <a:r>
              <a:rPr lang="it-IT" altLang="it-IT" dirty="0" err="1">
                <a:solidFill>
                  <a:schemeClr val="tx2"/>
                </a:solidFill>
              </a:rPr>
              <a:t>edition</a:t>
            </a:r>
            <a:r>
              <a:rPr lang="it-IT" altLang="it-IT" dirty="0">
                <a:solidFill>
                  <a:schemeClr val="tx2"/>
                </a:solidFill>
              </a:rPr>
              <a:t> di casa Microsoft, che effettua la comparazione tra immagini e restituisce l’immagine più similare a quello del modello da un set (insieme) di immagini di esempio:</a:t>
            </a:r>
            <a:endParaRPr lang="it-IT" dirty="0">
              <a:latin typeface="Arial" panose="020B0604020202020204" pitchFamily="34" charset="0"/>
            </a:endParaRPr>
          </a:p>
          <a:p>
            <a:endParaRPr lang="it-IT" dirty="0">
              <a:latin typeface="Arial" panose="020B0604020202020204" pitchFamily="34" charset="0"/>
            </a:endParaRPr>
          </a:p>
        </p:txBody>
      </p:sp>
      <p:pic>
        <p:nvPicPr>
          <p:cNvPr id="4" name="Immagine 3"/>
          <p:cNvPicPr>
            <a:picLocks noChangeAspect="1"/>
          </p:cNvPicPr>
          <p:nvPr/>
        </p:nvPicPr>
        <p:blipFill>
          <a:blip r:embed="rId2"/>
          <a:stretch>
            <a:fillRect/>
          </a:stretch>
        </p:blipFill>
        <p:spPr>
          <a:xfrm>
            <a:off x="2495600" y="2325073"/>
            <a:ext cx="6876970" cy="4305468"/>
          </a:xfrm>
          <a:prstGeom prst="rect">
            <a:avLst/>
          </a:prstGeom>
        </p:spPr>
      </p:pic>
    </p:spTree>
    <p:extLst>
      <p:ext uri="{BB962C8B-B14F-4D97-AF65-F5344CB8AC3E}">
        <p14:creationId xmlns:p14="http://schemas.microsoft.com/office/powerpoint/2010/main" val="3292650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Sviluppo dell’informatica</a:t>
            </a:r>
          </a:p>
        </p:txBody>
      </p:sp>
      <p:sp>
        <p:nvSpPr>
          <p:cNvPr id="3" name="CasellaDiTesto 2"/>
          <p:cNvSpPr txBox="1"/>
          <p:nvPr/>
        </p:nvSpPr>
        <p:spPr>
          <a:xfrm>
            <a:off x="335360" y="1124744"/>
            <a:ext cx="11449272" cy="5078313"/>
          </a:xfrm>
          <a:prstGeom prst="rect">
            <a:avLst/>
          </a:prstGeom>
          <a:noFill/>
        </p:spPr>
        <p:txBody>
          <a:bodyPr wrap="square" rtlCol="0">
            <a:spAutoFit/>
          </a:bodyPr>
          <a:lstStyle/>
          <a:p>
            <a:r>
              <a:rPr lang="en-US" dirty="0"/>
              <a:t>Come è </a:t>
            </a:r>
            <a:r>
              <a:rPr lang="en-US" dirty="0" err="1"/>
              <a:t>già</a:t>
            </a:r>
            <a:r>
              <a:rPr lang="en-US" dirty="0"/>
              <a:t> </a:t>
            </a:r>
            <a:r>
              <a:rPr lang="en-US" dirty="0" err="1"/>
              <a:t>stato</a:t>
            </a:r>
            <a:r>
              <a:rPr lang="en-US" dirty="0"/>
              <a:t> </a:t>
            </a:r>
            <a:r>
              <a:rPr lang="en-US" dirty="0" err="1"/>
              <a:t>accennato</a:t>
            </a:r>
            <a:r>
              <a:rPr lang="en-US" dirty="0"/>
              <a:t> in </a:t>
            </a:r>
            <a:r>
              <a:rPr lang="en-US" dirty="0" err="1"/>
              <a:t>precedenza</a:t>
            </a:r>
            <a:r>
              <a:rPr lang="en-US" dirty="0"/>
              <a:t>, </a:t>
            </a:r>
            <a:r>
              <a:rPr lang="en-US" dirty="0" err="1"/>
              <a:t>l’Intelligenza</a:t>
            </a:r>
            <a:r>
              <a:rPr lang="en-US" dirty="0"/>
              <a:t> </a:t>
            </a:r>
            <a:r>
              <a:rPr lang="en-US" dirty="0" err="1"/>
              <a:t>Artificiale</a:t>
            </a:r>
            <a:r>
              <a:rPr lang="en-US" dirty="0"/>
              <a:t> è un </a:t>
            </a:r>
            <a:r>
              <a:rPr lang="en-US" dirty="0" err="1"/>
              <a:t>settore</a:t>
            </a:r>
            <a:r>
              <a:rPr lang="en-US" dirty="0"/>
              <a:t> </a:t>
            </a:r>
            <a:r>
              <a:rPr lang="en-US" dirty="0" err="1"/>
              <a:t>dell’informatica</a:t>
            </a:r>
            <a:r>
              <a:rPr lang="en-US" dirty="0"/>
              <a:t>. </a:t>
            </a:r>
            <a:r>
              <a:rPr lang="en-US" dirty="0" err="1"/>
              <a:t>L’informatica</a:t>
            </a:r>
            <a:r>
              <a:rPr lang="en-US" dirty="0"/>
              <a:t> con </a:t>
            </a:r>
            <a:r>
              <a:rPr lang="en-US" dirty="0" err="1"/>
              <a:t>l’avvento</a:t>
            </a:r>
            <a:r>
              <a:rPr lang="en-US" dirty="0"/>
              <a:t> </a:t>
            </a:r>
            <a:r>
              <a:rPr lang="en-US" dirty="0" err="1"/>
              <a:t>dei</a:t>
            </a:r>
            <a:r>
              <a:rPr lang="en-US" dirty="0"/>
              <a:t> </a:t>
            </a:r>
            <a:r>
              <a:rPr lang="en-US" dirty="0" err="1"/>
              <a:t>sistemi</a:t>
            </a:r>
            <a:r>
              <a:rPr lang="en-US" dirty="0"/>
              <a:t> </a:t>
            </a:r>
            <a:r>
              <a:rPr lang="en-US" dirty="0" err="1"/>
              <a:t>operativi</a:t>
            </a:r>
            <a:r>
              <a:rPr lang="en-US" dirty="0"/>
              <a:t> </a:t>
            </a:r>
            <a:r>
              <a:rPr lang="en-US" dirty="0" err="1"/>
              <a:t>visuali</a:t>
            </a:r>
            <a:r>
              <a:rPr lang="en-US" dirty="0"/>
              <a:t> (Windows) ha </a:t>
            </a:r>
            <a:r>
              <a:rPr lang="en-US" dirty="0" err="1"/>
              <a:t>fatto</a:t>
            </a:r>
            <a:r>
              <a:rPr lang="en-US" dirty="0"/>
              <a:t> </a:t>
            </a:r>
            <a:r>
              <a:rPr lang="en-US" dirty="0" err="1"/>
              <a:t>giganteschi</a:t>
            </a:r>
            <a:r>
              <a:rPr lang="en-US" dirty="0"/>
              <a:t> </a:t>
            </a:r>
            <a:r>
              <a:rPr lang="en-US" dirty="0" err="1"/>
              <a:t>balzi</a:t>
            </a:r>
            <a:r>
              <a:rPr lang="en-US" dirty="0"/>
              <a:t> in </a:t>
            </a:r>
            <a:r>
              <a:rPr lang="en-US" dirty="0" err="1"/>
              <a:t>avanti</a:t>
            </a:r>
            <a:r>
              <a:rPr lang="en-US" dirty="0"/>
              <a:t>. </a:t>
            </a:r>
            <a:r>
              <a:rPr lang="en-US" dirty="0" err="1"/>
              <a:t>Anche</a:t>
            </a:r>
            <a:r>
              <a:rPr lang="en-US" dirty="0"/>
              <a:t> la </a:t>
            </a:r>
            <a:r>
              <a:rPr lang="en-US" dirty="0" err="1"/>
              <a:t>programmazione</a:t>
            </a:r>
            <a:r>
              <a:rPr lang="en-US" dirty="0"/>
              <a:t> è </a:t>
            </a:r>
            <a:r>
              <a:rPr lang="en-US" dirty="0" err="1"/>
              <a:t>cambiata</a:t>
            </a:r>
            <a:r>
              <a:rPr lang="en-US" dirty="0"/>
              <a:t>. </a:t>
            </a:r>
            <a:r>
              <a:rPr lang="en-US" dirty="0" err="1"/>
              <a:t>Inizialmente</a:t>
            </a:r>
            <a:r>
              <a:rPr lang="en-US" dirty="0"/>
              <a:t> la </a:t>
            </a:r>
            <a:r>
              <a:rPr lang="en-US" dirty="0" err="1"/>
              <a:t>programmazione</a:t>
            </a:r>
            <a:r>
              <a:rPr lang="en-US" dirty="0"/>
              <a:t> era </a:t>
            </a:r>
            <a:r>
              <a:rPr lang="en-US" dirty="0" err="1"/>
              <a:t>nei</a:t>
            </a:r>
            <a:r>
              <a:rPr lang="en-US" dirty="0"/>
              <a:t> </a:t>
            </a:r>
            <a:r>
              <a:rPr lang="en-US" dirty="0" err="1"/>
              <a:t>tradizionali</a:t>
            </a:r>
            <a:r>
              <a:rPr lang="en-US" dirty="0"/>
              <a:t> </a:t>
            </a:r>
            <a:r>
              <a:rPr lang="en-US" dirty="0" err="1"/>
              <a:t>linguaggi</a:t>
            </a:r>
            <a:r>
              <a:rPr lang="en-US" dirty="0"/>
              <a:t> come </a:t>
            </a:r>
            <a:r>
              <a:rPr lang="en-US" dirty="0" err="1"/>
              <a:t>il</a:t>
            </a:r>
            <a:r>
              <a:rPr lang="en-US" dirty="0"/>
              <a:t> Fortran, Pascal, Basic, C (</a:t>
            </a:r>
            <a:r>
              <a:rPr lang="en-US" dirty="0" err="1"/>
              <a:t>applicativi</a:t>
            </a:r>
            <a:r>
              <a:rPr lang="en-US" dirty="0"/>
              <a:t> da </a:t>
            </a:r>
            <a:r>
              <a:rPr lang="en-US" dirty="0" err="1"/>
              <a:t>riga</a:t>
            </a:r>
            <a:r>
              <a:rPr lang="en-US" dirty="0"/>
              <a:t> di </a:t>
            </a:r>
            <a:r>
              <a:rPr lang="en-US" dirty="0" err="1"/>
              <a:t>comando</a:t>
            </a:r>
            <a:r>
              <a:rPr lang="en-US" dirty="0"/>
              <a:t>).</a:t>
            </a:r>
          </a:p>
          <a:p>
            <a:endParaRPr lang="en-US" dirty="0"/>
          </a:p>
          <a:p>
            <a:r>
              <a:rPr lang="en-US" dirty="0" err="1"/>
              <a:t>Successivamente</a:t>
            </a:r>
            <a:r>
              <a:rPr lang="en-US" dirty="0"/>
              <a:t> </a:t>
            </a:r>
            <a:r>
              <a:rPr lang="en-US" dirty="0" err="1"/>
              <a:t>sono</a:t>
            </a:r>
            <a:r>
              <a:rPr lang="en-US" dirty="0"/>
              <a:t> </a:t>
            </a:r>
            <a:r>
              <a:rPr lang="en-US" dirty="0" err="1"/>
              <a:t>arrivati</a:t>
            </a:r>
            <a:r>
              <a:rPr lang="en-US" dirty="0"/>
              <a:t> </a:t>
            </a:r>
            <a:r>
              <a:rPr lang="en-US" dirty="0" err="1"/>
              <a:t>gli</a:t>
            </a:r>
            <a:r>
              <a:rPr lang="en-US" dirty="0"/>
              <a:t> </a:t>
            </a:r>
            <a:r>
              <a:rPr lang="en-US" dirty="0" err="1"/>
              <a:t>applicativi</a:t>
            </a:r>
            <a:r>
              <a:rPr lang="en-US" dirty="0"/>
              <a:t> desktop </a:t>
            </a:r>
            <a:r>
              <a:rPr lang="en-US" dirty="0" err="1"/>
              <a:t>ossia</a:t>
            </a:r>
            <a:r>
              <a:rPr lang="en-US" dirty="0"/>
              <a:t> </a:t>
            </a:r>
            <a:r>
              <a:rPr lang="en-US" dirty="0" err="1"/>
              <a:t>i</a:t>
            </a:r>
            <a:r>
              <a:rPr lang="en-US" dirty="0"/>
              <a:t> </a:t>
            </a:r>
            <a:r>
              <a:rPr lang="en-US" dirty="0" err="1"/>
              <a:t>programmi</a:t>
            </a:r>
            <a:r>
              <a:rPr lang="en-US" dirty="0"/>
              <a:t> </a:t>
            </a:r>
            <a:r>
              <a:rPr lang="en-US" dirty="0" err="1"/>
              <a:t>visuali</a:t>
            </a:r>
            <a:r>
              <a:rPr lang="en-US" dirty="0"/>
              <a:t> (</a:t>
            </a:r>
            <a:r>
              <a:rPr lang="en-US" dirty="0" err="1"/>
              <a:t>finestre</a:t>
            </a:r>
            <a:r>
              <a:rPr lang="en-US" dirty="0"/>
              <a:t>, </a:t>
            </a:r>
            <a:r>
              <a:rPr lang="en-US" dirty="0" err="1"/>
              <a:t>pulsanti</a:t>
            </a:r>
            <a:r>
              <a:rPr lang="en-US" dirty="0"/>
              <a:t>,…) </a:t>
            </a:r>
            <a:r>
              <a:rPr lang="en-US" dirty="0" err="1"/>
              <a:t>sviluppati</a:t>
            </a:r>
            <a:r>
              <a:rPr lang="en-US" dirty="0"/>
              <a:t> in Visual Basic, Visual C, </a:t>
            </a:r>
            <a:r>
              <a:rPr lang="en-US" dirty="0" err="1"/>
              <a:t>eccetera</a:t>
            </a:r>
            <a:r>
              <a:rPr lang="en-US" dirty="0"/>
              <a:t>, per poi </a:t>
            </a:r>
            <a:r>
              <a:rPr lang="en-US" dirty="0" err="1"/>
              <a:t>passare</a:t>
            </a:r>
            <a:r>
              <a:rPr lang="en-US" dirty="0"/>
              <a:t> </a:t>
            </a:r>
            <a:r>
              <a:rPr lang="en-US" dirty="0" err="1"/>
              <a:t>allo</a:t>
            </a:r>
            <a:r>
              <a:rPr lang="en-US" dirty="0"/>
              <a:t> </a:t>
            </a:r>
            <a:r>
              <a:rPr lang="en-US" dirty="0" err="1"/>
              <a:t>sviluppo</a:t>
            </a:r>
            <a:r>
              <a:rPr lang="en-US" dirty="0"/>
              <a:t> </a:t>
            </a:r>
            <a:r>
              <a:rPr lang="en-US" dirty="0" err="1"/>
              <a:t>nel</a:t>
            </a:r>
            <a:r>
              <a:rPr lang="en-US" dirty="0"/>
              <a:t> </a:t>
            </a:r>
            <a:r>
              <a:rPr lang="en-US" dirty="0" err="1"/>
              <a:t>mondo</a:t>
            </a:r>
            <a:r>
              <a:rPr lang="en-US" dirty="0"/>
              <a:t> web e mobile </a:t>
            </a:r>
            <a:r>
              <a:rPr lang="en-US" dirty="0" err="1"/>
              <a:t>fino</a:t>
            </a:r>
            <a:r>
              <a:rPr lang="en-US" dirty="0"/>
              <a:t> al </a:t>
            </a:r>
            <a:r>
              <a:rPr lang="en-US" dirty="0" err="1"/>
              <a:t>mondo</a:t>
            </a:r>
            <a:r>
              <a:rPr lang="en-US" dirty="0"/>
              <a:t> cloud.</a:t>
            </a:r>
          </a:p>
          <a:p>
            <a:endParaRPr lang="en-US" dirty="0"/>
          </a:p>
          <a:p>
            <a:r>
              <a:rPr lang="en-US" dirty="0" err="1"/>
              <a:t>Anche</a:t>
            </a:r>
            <a:r>
              <a:rPr lang="en-US" dirty="0"/>
              <a:t> la </a:t>
            </a:r>
            <a:r>
              <a:rPr lang="en-US" dirty="0" err="1"/>
              <a:t>programmazione</a:t>
            </a:r>
            <a:r>
              <a:rPr lang="en-US" dirty="0"/>
              <a:t> è </a:t>
            </a:r>
            <a:r>
              <a:rPr lang="en-US" dirty="0" err="1"/>
              <a:t>cambiata</a:t>
            </a:r>
            <a:r>
              <a:rPr lang="en-US" dirty="0"/>
              <a:t> -&gt; </a:t>
            </a:r>
            <a:r>
              <a:rPr lang="en-US" dirty="0" err="1"/>
              <a:t>dai</a:t>
            </a:r>
            <a:r>
              <a:rPr lang="en-US" dirty="0"/>
              <a:t> </a:t>
            </a:r>
            <a:r>
              <a:rPr lang="en-US" dirty="0" err="1"/>
              <a:t>linguaggi</a:t>
            </a:r>
            <a:r>
              <a:rPr lang="en-US" dirty="0"/>
              <a:t> </a:t>
            </a:r>
            <a:r>
              <a:rPr lang="en-US" dirty="0" err="1"/>
              <a:t>procedurali</a:t>
            </a:r>
            <a:r>
              <a:rPr lang="en-US" dirty="0"/>
              <a:t> </a:t>
            </a:r>
            <a:r>
              <a:rPr lang="en-US" dirty="0" err="1"/>
              <a:t>siamo</a:t>
            </a:r>
            <a:r>
              <a:rPr lang="en-US" dirty="0"/>
              <a:t> </a:t>
            </a:r>
            <a:r>
              <a:rPr lang="en-US" dirty="0" err="1"/>
              <a:t>passati</a:t>
            </a:r>
            <a:r>
              <a:rPr lang="en-US" dirty="0"/>
              <a:t> </a:t>
            </a:r>
            <a:r>
              <a:rPr lang="en-US" dirty="0" err="1"/>
              <a:t>alla</a:t>
            </a:r>
            <a:r>
              <a:rPr lang="en-US" dirty="0"/>
              <a:t> </a:t>
            </a:r>
            <a:r>
              <a:rPr lang="en-US" dirty="0" err="1"/>
              <a:t>programmazione</a:t>
            </a:r>
            <a:r>
              <a:rPr lang="en-US" dirty="0"/>
              <a:t> </a:t>
            </a:r>
            <a:r>
              <a:rPr lang="en-US" dirty="0" err="1"/>
              <a:t>orientata</a:t>
            </a:r>
            <a:r>
              <a:rPr lang="en-US" dirty="0"/>
              <a:t> </a:t>
            </a:r>
            <a:r>
              <a:rPr lang="en-US" dirty="0" err="1"/>
              <a:t>agli</a:t>
            </a:r>
            <a:r>
              <a:rPr lang="en-US" dirty="0"/>
              <a:t> </a:t>
            </a:r>
            <a:r>
              <a:rPr lang="en-US" dirty="0" err="1"/>
              <a:t>oggetti</a:t>
            </a:r>
            <a:r>
              <a:rPr lang="en-US" dirty="0"/>
              <a:t> (C++, Python, C#,…)</a:t>
            </a:r>
          </a:p>
          <a:p>
            <a:endParaRPr lang="en-US" dirty="0"/>
          </a:p>
          <a:p>
            <a:r>
              <a:rPr lang="en-US" dirty="0" err="1"/>
              <a:t>Esempio</a:t>
            </a:r>
            <a:r>
              <a:rPr lang="en-US" dirty="0"/>
              <a:t>: Il framework NET di casa Microsoft è </a:t>
            </a:r>
            <a:r>
              <a:rPr lang="en-US" dirty="0" err="1"/>
              <a:t>stato</a:t>
            </a:r>
            <a:r>
              <a:rPr lang="en-US" dirty="0"/>
              <a:t> </a:t>
            </a:r>
            <a:r>
              <a:rPr lang="en-US" dirty="0" err="1"/>
              <a:t>sviluppato</a:t>
            </a:r>
            <a:r>
              <a:rPr lang="en-US" dirty="0"/>
              <a:t> in C#.</a:t>
            </a:r>
          </a:p>
          <a:p>
            <a:endParaRPr lang="en-US" dirty="0"/>
          </a:p>
          <a:p>
            <a:r>
              <a:rPr lang="en-US" dirty="0" err="1"/>
              <a:t>Attualmente</a:t>
            </a:r>
            <a:r>
              <a:rPr lang="en-US" dirty="0"/>
              <a:t>, per </a:t>
            </a:r>
            <a:r>
              <a:rPr lang="en-US" dirty="0" err="1"/>
              <a:t>poter</a:t>
            </a:r>
            <a:r>
              <a:rPr lang="en-US" dirty="0"/>
              <a:t> </a:t>
            </a:r>
            <a:r>
              <a:rPr lang="en-US" dirty="0" err="1"/>
              <a:t>sviluppare</a:t>
            </a:r>
            <a:r>
              <a:rPr lang="en-US" dirty="0"/>
              <a:t> in Microsoft è </a:t>
            </a:r>
            <a:r>
              <a:rPr lang="en-US" dirty="0" err="1"/>
              <a:t>necessario</a:t>
            </a:r>
            <a:r>
              <a:rPr lang="en-US" dirty="0"/>
              <a:t> </a:t>
            </a:r>
            <a:r>
              <a:rPr lang="en-US" dirty="0" err="1"/>
              <a:t>avere</a:t>
            </a:r>
            <a:r>
              <a:rPr lang="en-US" dirty="0"/>
              <a:t> </a:t>
            </a:r>
            <a:r>
              <a:rPr lang="en-US" dirty="0" err="1"/>
              <a:t>l’IDE</a:t>
            </a:r>
            <a:r>
              <a:rPr lang="en-US" dirty="0"/>
              <a:t> Visual Studio. </a:t>
            </a:r>
            <a:r>
              <a:rPr lang="en-US" dirty="0" err="1"/>
              <a:t>Alcune</a:t>
            </a:r>
            <a:r>
              <a:rPr lang="en-US" dirty="0"/>
              <a:t> </a:t>
            </a:r>
            <a:r>
              <a:rPr lang="en-US" dirty="0" err="1"/>
              <a:t>versioni</a:t>
            </a:r>
            <a:r>
              <a:rPr lang="en-US" dirty="0"/>
              <a:t> (community) per </a:t>
            </a:r>
            <a:r>
              <a:rPr lang="en-US" dirty="0" err="1"/>
              <a:t>piccoli</a:t>
            </a:r>
            <a:r>
              <a:rPr lang="en-US" dirty="0"/>
              <a:t> team o per </a:t>
            </a:r>
            <a:r>
              <a:rPr lang="en-US" dirty="0" err="1"/>
              <a:t>i</a:t>
            </a:r>
            <a:r>
              <a:rPr lang="en-US" dirty="0"/>
              <a:t> </a:t>
            </a:r>
            <a:r>
              <a:rPr lang="en-US" dirty="0" err="1"/>
              <a:t>studenti</a:t>
            </a:r>
            <a:r>
              <a:rPr lang="en-US" dirty="0"/>
              <a:t> </a:t>
            </a:r>
            <a:r>
              <a:rPr lang="en-US" dirty="0" err="1"/>
              <a:t>sono</a:t>
            </a:r>
            <a:r>
              <a:rPr lang="en-US" dirty="0"/>
              <a:t> </a:t>
            </a:r>
            <a:r>
              <a:rPr lang="en-US" dirty="0" err="1"/>
              <a:t>liberamente</a:t>
            </a:r>
            <a:r>
              <a:rPr lang="en-US" dirty="0"/>
              <a:t> </a:t>
            </a:r>
            <a:r>
              <a:rPr lang="en-US" dirty="0" err="1"/>
              <a:t>scaricabili</a:t>
            </a:r>
            <a:r>
              <a:rPr lang="en-US" dirty="0"/>
              <a:t> da Internet (Visual studio 2015 community edition).</a:t>
            </a:r>
          </a:p>
          <a:p>
            <a:endParaRPr lang="en-US" dirty="0"/>
          </a:p>
          <a:p>
            <a:pPr algn="just"/>
            <a:endParaRPr lang="it-IT" dirty="0"/>
          </a:p>
          <a:p>
            <a:pPr algn="just"/>
            <a:endParaRPr lang="it-IT" dirty="0"/>
          </a:p>
        </p:txBody>
      </p:sp>
    </p:spTree>
    <p:extLst>
      <p:ext uri="{BB962C8B-B14F-4D97-AF65-F5344CB8AC3E}">
        <p14:creationId xmlns:p14="http://schemas.microsoft.com/office/powerpoint/2010/main" val="1598987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dirty="0"/>
              <a:t>Esempio di robot esplorativo</a:t>
            </a:r>
          </a:p>
        </p:txBody>
      </p:sp>
      <p:sp>
        <p:nvSpPr>
          <p:cNvPr id="3" name="Segnaposto contenuto 2"/>
          <p:cNvSpPr>
            <a:spLocks noGrp="1"/>
          </p:cNvSpPr>
          <p:nvPr>
            <p:ph sz="half" idx="1"/>
          </p:nvPr>
        </p:nvSpPr>
        <p:spPr>
          <a:xfrm>
            <a:off x="1524000" y="1825625"/>
            <a:ext cx="10476656" cy="5032375"/>
          </a:xfrm>
        </p:spPr>
        <p:txBody>
          <a:bodyPr rtlCol="0"/>
          <a:lstStyle/>
          <a:p>
            <a:pPr rtl="0"/>
            <a:r>
              <a:rPr lang="it-IT" dirty="0"/>
              <a:t>La seguente figura mostra un esempio di robot esplorativo (su ruote) utilizzato in ambito aereospaziale:</a:t>
            </a:r>
          </a:p>
          <a:p>
            <a:pPr rtl="0"/>
            <a:endParaRPr lang="it-IT" dirty="0"/>
          </a:p>
          <a:p>
            <a:pPr rtl="0"/>
            <a:endParaRPr lang="it-IT" dirty="0"/>
          </a:p>
        </p:txBody>
      </p:sp>
      <p:pic>
        <p:nvPicPr>
          <p:cNvPr id="5" name="Immagine 4"/>
          <p:cNvPicPr>
            <a:picLocks noChangeAspect="1"/>
          </p:cNvPicPr>
          <p:nvPr/>
        </p:nvPicPr>
        <p:blipFill>
          <a:blip r:embed="rId2"/>
          <a:stretch>
            <a:fillRect/>
          </a:stretch>
        </p:blipFill>
        <p:spPr>
          <a:xfrm>
            <a:off x="3682300" y="2492896"/>
            <a:ext cx="6160056" cy="3934977"/>
          </a:xfrm>
          <a:prstGeom prst="rect">
            <a:avLst/>
          </a:prstGeom>
        </p:spPr>
      </p:pic>
    </p:spTree>
    <p:extLst>
      <p:ext uri="{BB962C8B-B14F-4D97-AF65-F5344CB8AC3E}">
        <p14:creationId xmlns:p14="http://schemas.microsoft.com/office/powerpoint/2010/main" val="4141174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Sviluppo dell’informatica</a:t>
            </a:r>
          </a:p>
        </p:txBody>
      </p:sp>
      <p:sp>
        <p:nvSpPr>
          <p:cNvPr id="3" name="CasellaDiTesto 2"/>
          <p:cNvSpPr txBox="1"/>
          <p:nvPr/>
        </p:nvSpPr>
        <p:spPr>
          <a:xfrm>
            <a:off x="335360" y="1124744"/>
            <a:ext cx="11449272" cy="646331"/>
          </a:xfrm>
          <a:prstGeom prst="rect">
            <a:avLst/>
          </a:prstGeom>
          <a:noFill/>
        </p:spPr>
        <p:txBody>
          <a:bodyPr wrap="square" rtlCol="0">
            <a:spAutoFit/>
          </a:bodyPr>
          <a:lstStyle/>
          <a:p>
            <a:pPr algn="just"/>
            <a:endParaRPr lang="it-IT" dirty="0"/>
          </a:p>
          <a:p>
            <a:pPr algn="just"/>
            <a:endParaRPr lang="it-IT" dirty="0"/>
          </a:p>
        </p:txBody>
      </p:sp>
      <p:sp>
        <p:nvSpPr>
          <p:cNvPr id="4" name="Text Placeholder 12"/>
          <p:cNvSpPr txBox="1">
            <a:spLocks/>
          </p:cNvSpPr>
          <p:nvPr/>
        </p:nvSpPr>
        <p:spPr>
          <a:xfrm>
            <a:off x="4859440" y="1154769"/>
            <a:ext cx="4648200" cy="838200"/>
          </a:xfrm>
          <a:prstGeom prst="rect">
            <a:avLst/>
          </a:prstGeom>
        </p:spPr>
        <p:txBody>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r>
              <a:rPr lang="en-US"/>
              <a:t>Programmazione a basso livello in C o addirittura in Assembler</a:t>
            </a:r>
            <a:endParaRPr lang="en-US" dirty="0"/>
          </a:p>
        </p:txBody>
      </p:sp>
      <p:sp>
        <p:nvSpPr>
          <p:cNvPr id="5" name="Text Placeholder 13"/>
          <p:cNvSpPr txBox="1">
            <a:spLocks/>
          </p:cNvSpPr>
          <p:nvPr/>
        </p:nvSpPr>
        <p:spPr>
          <a:xfrm>
            <a:off x="4876800" y="2037398"/>
            <a:ext cx="3962400" cy="838200"/>
          </a:xfrm>
          <a:prstGeom prst="rect">
            <a:avLst/>
          </a:prstGeom>
        </p:spPr>
        <p:txBody>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r>
              <a:rPr lang="en-US" dirty="0" err="1"/>
              <a:t>Programmazione</a:t>
            </a:r>
            <a:r>
              <a:rPr lang="en-US" dirty="0"/>
              <a:t> visual in </a:t>
            </a:r>
            <a:r>
              <a:rPr lang="en-US" dirty="0" err="1"/>
              <a:t>ambiente</a:t>
            </a:r>
            <a:r>
              <a:rPr lang="en-US" dirty="0"/>
              <a:t> Microsoft con VB6, Visual studio 6…</a:t>
            </a:r>
          </a:p>
        </p:txBody>
      </p:sp>
      <p:sp>
        <p:nvSpPr>
          <p:cNvPr id="6" name="Text Placeholder 14"/>
          <p:cNvSpPr txBox="1">
            <a:spLocks/>
          </p:cNvSpPr>
          <p:nvPr/>
        </p:nvSpPr>
        <p:spPr>
          <a:xfrm>
            <a:off x="4876800" y="2951798"/>
            <a:ext cx="4648200" cy="838200"/>
          </a:xfrm>
          <a:prstGeom prst="rect">
            <a:avLst/>
          </a:prstGeom>
        </p:spPr>
        <p:txBody>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r>
              <a:rPr lang="en-US"/>
              <a:t>Boom della programmazione orientata agli oggetti </a:t>
            </a:r>
            <a:endParaRPr lang="en-US" dirty="0"/>
          </a:p>
        </p:txBody>
      </p:sp>
      <p:sp>
        <p:nvSpPr>
          <p:cNvPr id="7" name="Text Placeholder 10"/>
          <p:cNvSpPr txBox="1">
            <a:spLocks/>
          </p:cNvSpPr>
          <p:nvPr/>
        </p:nvSpPr>
        <p:spPr>
          <a:xfrm>
            <a:off x="4876800" y="4018598"/>
            <a:ext cx="4648200" cy="838200"/>
          </a:xfrm>
          <a:prstGeom prst="rect">
            <a:avLst/>
          </a:prstGeom>
        </p:spPr>
        <p:txBody>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r>
              <a:rPr lang="en-US"/>
              <a:t>Sviluppo cross-platform anche su dispositivi mobile (Android,…)</a:t>
            </a:r>
          </a:p>
          <a:p>
            <a:endParaRPr lang="en-US" dirty="0"/>
          </a:p>
        </p:txBody>
      </p:sp>
      <p:grpSp>
        <p:nvGrpSpPr>
          <p:cNvPr id="8" name="Group 47"/>
          <p:cNvGrpSpPr/>
          <p:nvPr/>
        </p:nvGrpSpPr>
        <p:grpSpPr>
          <a:xfrm>
            <a:off x="2209801" y="1066800"/>
            <a:ext cx="2495125" cy="894398"/>
            <a:chOff x="2209800" y="1730829"/>
            <a:chExt cx="1700617" cy="609600"/>
          </a:xfrm>
          <a:solidFill>
            <a:schemeClr val="accent1"/>
          </a:solidFill>
        </p:grpSpPr>
        <p:sp>
          <p:nvSpPr>
            <p:cNvPr id="9" name="Rectangle 48"/>
            <p:cNvSpPr/>
            <p:nvPr/>
          </p:nvSpPr>
          <p:spPr>
            <a:xfrm>
              <a:off x="2209800" y="1807029"/>
              <a:ext cx="1371600" cy="457200"/>
            </a:xfrm>
            <a:prstGeom prst="rect">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err="1">
                  <a:solidFill>
                    <a:schemeClr val="bg2">
                      <a:lumMod val="50000"/>
                    </a:schemeClr>
                  </a:solidFill>
                </a:rPr>
                <a:t>Fase</a:t>
              </a:r>
              <a:r>
                <a:rPr lang="en-US" dirty="0">
                  <a:solidFill>
                    <a:schemeClr val="bg2">
                      <a:lumMod val="50000"/>
                    </a:schemeClr>
                  </a:solidFill>
                </a:rPr>
                <a:t> 1</a:t>
              </a:r>
            </a:p>
          </p:txBody>
        </p:sp>
        <p:sp>
          <p:nvSpPr>
            <p:cNvPr id="10" name="Down Arrow 49"/>
            <p:cNvSpPr/>
            <p:nvPr/>
          </p:nvSpPr>
          <p:spPr>
            <a:xfrm rot="16200000">
              <a:off x="3491317" y="1921329"/>
              <a:ext cx="609600" cy="228600"/>
            </a:xfrm>
            <a:prstGeom prst="downArrow">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bg2">
                    <a:lumMod val="50000"/>
                  </a:schemeClr>
                </a:solidFill>
              </a:endParaRPr>
            </a:p>
          </p:txBody>
        </p:sp>
      </p:grpSp>
      <p:grpSp>
        <p:nvGrpSpPr>
          <p:cNvPr id="11" name="Group 50"/>
          <p:cNvGrpSpPr/>
          <p:nvPr/>
        </p:nvGrpSpPr>
        <p:grpSpPr>
          <a:xfrm>
            <a:off x="2209800" y="1981200"/>
            <a:ext cx="2523587" cy="894398"/>
            <a:chOff x="2182906" y="2355801"/>
            <a:chExt cx="1720016" cy="609600"/>
          </a:xfrm>
          <a:solidFill>
            <a:schemeClr val="accent1"/>
          </a:solidFill>
        </p:grpSpPr>
        <p:sp>
          <p:nvSpPr>
            <p:cNvPr id="12" name="Rectangle 51"/>
            <p:cNvSpPr/>
            <p:nvPr/>
          </p:nvSpPr>
          <p:spPr>
            <a:xfrm>
              <a:off x="2182906" y="2432001"/>
              <a:ext cx="1371600" cy="457200"/>
            </a:xfrm>
            <a:prstGeom prst="rect">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err="1">
                  <a:solidFill>
                    <a:schemeClr val="bg2">
                      <a:lumMod val="50000"/>
                    </a:schemeClr>
                  </a:solidFill>
                </a:rPr>
                <a:t>Fase</a:t>
              </a:r>
              <a:r>
                <a:rPr lang="en-US" dirty="0">
                  <a:solidFill>
                    <a:schemeClr val="bg2">
                      <a:lumMod val="50000"/>
                    </a:schemeClr>
                  </a:solidFill>
                </a:rPr>
                <a:t> 2</a:t>
              </a:r>
            </a:p>
          </p:txBody>
        </p:sp>
        <p:sp>
          <p:nvSpPr>
            <p:cNvPr id="13" name="Down Arrow 52"/>
            <p:cNvSpPr/>
            <p:nvPr/>
          </p:nvSpPr>
          <p:spPr>
            <a:xfrm rot="16200000">
              <a:off x="3483822" y="2546301"/>
              <a:ext cx="609600" cy="228600"/>
            </a:xfrm>
            <a:prstGeom prst="downArrow">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bg2">
                    <a:lumMod val="50000"/>
                  </a:schemeClr>
                </a:solidFill>
              </a:endParaRPr>
            </a:p>
          </p:txBody>
        </p:sp>
      </p:grpSp>
      <p:grpSp>
        <p:nvGrpSpPr>
          <p:cNvPr id="14" name="Group 53"/>
          <p:cNvGrpSpPr/>
          <p:nvPr/>
        </p:nvGrpSpPr>
        <p:grpSpPr>
          <a:xfrm>
            <a:off x="2209801" y="2895600"/>
            <a:ext cx="2495125" cy="894398"/>
            <a:chOff x="2209800" y="3174147"/>
            <a:chExt cx="1700617" cy="609600"/>
          </a:xfrm>
          <a:solidFill>
            <a:schemeClr val="accent1"/>
          </a:solidFill>
        </p:grpSpPr>
        <p:sp>
          <p:nvSpPr>
            <p:cNvPr id="15" name="Rectangle 54"/>
            <p:cNvSpPr/>
            <p:nvPr/>
          </p:nvSpPr>
          <p:spPr>
            <a:xfrm>
              <a:off x="2209800" y="3254829"/>
              <a:ext cx="1371600" cy="457200"/>
            </a:xfrm>
            <a:prstGeom prst="rect">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err="1">
                  <a:solidFill>
                    <a:schemeClr val="bg2">
                      <a:lumMod val="50000"/>
                    </a:schemeClr>
                  </a:solidFill>
                </a:rPr>
                <a:t>Fase</a:t>
              </a:r>
              <a:r>
                <a:rPr lang="en-US" dirty="0">
                  <a:solidFill>
                    <a:schemeClr val="bg2">
                      <a:lumMod val="50000"/>
                    </a:schemeClr>
                  </a:solidFill>
                </a:rPr>
                <a:t> 3</a:t>
              </a:r>
            </a:p>
          </p:txBody>
        </p:sp>
        <p:sp>
          <p:nvSpPr>
            <p:cNvPr id="16" name="Down Arrow 55"/>
            <p:cNvSpPr/>
            <p:nvPr/>
          </p:nvSpPr>
          <p:spPr>
            <a:xfrm rot="16200000">
              <a:off x="3491317" y="3364647"/>
              <a:ext cx="609600" cy="228600"/>
            </a:xfrm>
            <a:prstGeom prst="downArrow">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bg2">
                    <a:lumMod val="50000"/>
                  </a:schemeClr>
                </a:solidFill>
              </a:endParaRPr>
            </a:p>
          </p:txBody>
        </p:sp>
      </p:grpSp>
      <p:grpSp>
        <p:nvGrpSpPr>
          <p:cNvPr id="17" name="Group 57"/>
          <p:cNvGrpSpPr/>
          <p:nvPr/>
        </p:nvGrpSpPr>
        <p:grpSpPr>
          <a:xfrm>
            <a:off x="2209801" y="3810000"/>
            <a:ext cx="2495125" cy="894398"/>
            <a:chOff x="2209800" y="3174147"/>
            <a:chExt cx="1700617" cy="609600"/>
          </a:xfrm>
          <a:solidFill>
            <a:schemeClr val="accent1"/>
          </a:solidFill>
        </p:grpSpPr>
        <p:sp>
          <p:nvSpPr>
            <p:cNvPr id="18" name="Rectangle 58"/>
            <p:cNvSpPr/>
            <p:nvPr/>
          </p:nvSpPr>
          <p:spPr>
            <a:xfrm>
              <a:off x="2209800" y="3254829"/>
              <a:ext cx="1371600" cy="457200"/>
            </a:xfrm>
            <a:prstGeom prst="rect">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err="1">
                  <a:solidFill>
                    <a:schemeClr val="bg2">
                      <a:lumMod val="50000"/>
                    </a:schemeClr>
                  </a:solidFill>
                </a:rPr>
                <a:t>Fase</a:t>
              </a:r>
              <a:r>
                <a:rPr lang="en-US" dirty="0">
                  <a:solidFill>
                    <a:schemeClr val="bg2">
                      <a:lumMod val="50000"/>
                    </a:schemeClr>
                  </a:solidFill>
                </a:rPr>
                <a:t> 4</a:t>
              </a:r>
            </a:p>
          </p:txBody>
        </p:sp>
        <p:sp>
          <p:nvSpPr>
            <p:cNvPr id="19" name="Down Arrow 59"/>
            <p:cNvSpPr/>
            <p:nvPr/>
          </p:nvSpPr>
          <p:spPr>
            <a:xfrm rot="16200000">
              <a:off x="3491317" y="3364647"/>
              <a:ext cx="609600" cy="228600"/>
            </a:xfrm>
            <a:prstGeom prst="downArrow">
              <a:avLst/>
            </a:prstGeom>
            <a:ln>
              <a:solidFill>
                <a:schemeClr val="bg1">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bg2">
                    <a:lumMod val="50000"/>
                  </a:schemeClr>
                </a:solidFill>
              </a:endParaRPr>
            </a:p>
          </p:txBody>
        </p:sp>
      </p:grpSp>
    </p:spTree>
    <p:extLst>
      <p:ext uri="{BB962C8B-B14F-4D97-AF65-F5344CB8AC3E}">
        <p14:creationId xmlns:p14="http://schemas.microsoft.com/office/powerpoint/2010/main" val="346494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Computer Vision</a:t>
            </a:r>
          </a:p>
        </p:txBody>
      </p:sp>
      <p:sp>
        <p:nvSpPr>
          <p:cNvPr id="3" name="CasellaDiTesto 2"/>
          <p:cNvSpPr txBox="1"/>
          <p:nvPr/>
        </p:nvSpPr>
        <p:spPr>
          <a:xfrm>
            <a:off x="335360" y="1124744"/>
            <a:ext cx="11449272" cy="6186309"/>
          </a:xfrm>
          <a:prstGeom prst="rect">
            <a:avLst/>
          </a:prstGeom>
          <a:noFill/>
        </p:spPr>
        <p:txBody>
          <a:bodyPr wrap="square" rtlCol="0">
            <a:spAutoFit/>
          </a:bodyPr>
          <a:lstStyle/>
          <a:p>
            <a:r>
              <a:rPr lang="en-US" dirty="0"/>
              <a:t>Molto </a:t>
            </a:r>
            <a:r>
              <a:rPr lang="en-US" dirty="0" err="1"/>
              <a:t>importante</a:t>
            </a:r>
            <a:r>
              <a:rPr lang="en-US" dirty="0"/>
              <a:t> per un robot </a:t>
            </a:r>
            <a:r>
              <a:rPr lang="en-US" dirty="0" err="1"/>
              <a:t>poter</a:t>
            </a:r>
            <a:r>
              <a:rPr lang="en-US" dirty="0"/>
              <a:t> </a:t>
            </a:r>
            <a:r>
              <a:rPr lang="en-US" dirty="0" err="1"/>
              <a:t>riconoscere</a:t>
            </a:r>
            <a:r>
              <a:rPr lang="en-US" dirty="0"/>
              <a:t> </a:t>
            </a:r>
            <a:r>
              <a:rPr lang="en-US" dirty="0" err="1"/>
              <a:t>oggetti</a:t>
            </a:r>
            <a:r>
              <a:rPr lang="en-US" dirty="0"/>
              <a:t> in un </a:t>
            </a:r>
            <a:r>
              <a:rPr lang="en-US" dirty="0" err="1"/>
              <a:t>ambiente</a:t>
            </a:r>
            <a:r>
              <a:rPr lang="en-US" dirty="0"/>
              <a:t>.</a:t>
            </a:r>
          </a:p>
          <a:p>
            <a:endParaRPr lang="en-US" dirty="0"/>
          </a:p>
          <a:p>
            <a:r>
              <a:rPr lang="en-US" dirty="0"/>
              <a:t>La computer vision è </a:t>
            </a:r>
            <a:r>
              <a:rPr lang="en-US" dirty="0" err="1"/>
              <a:t>quel</a:t>
            </a:r>
            <a:r>
              <a:rPr lang="en-US" dirty="0"/>
              <a:t> </a:t>
            </a:r>
            <a:r>
              <a:rPr lang="en-US" dirty="0" err="1"/>
              <a:t>ramo</a:t>
            </a:r>
            <a:r>
              <a:rPr lang="en-US" dirty="0"/>
              <a:t> </a:t>
            </a:r>
            <a:r>
              <a:rPr lang="en-US" dirty="0" err="1"/>
              <a:t>dell’informatica</a:t>
            </a:r>
            <a:r>
              <a:rPr lang="en-US" dirty="0"/>
              <a:t>/</a:t>
            </a:r>
            <a:r>
              <a:rPr lang="en-US" dirty="0" err="1"/>
              <a:t>intelligenza</a:t>
            </a:r>
            <a:r>
              <a:rPr lang="en-US" dirty="0"/>
              <a:t> </a:t>
            </a:r>
            <a:r>
              <a:rPr lang="en-US" dirty="0" err="1"/>
              <a:t>artificiale</a:t>
            </a:r>
            <a:r>
              <a:rPr lang="en-US" dirty="0"/>
              <a:t> </a:t>
            </a:r>
            <a:r>
              <a:rPr lang="en-US" dirty="0" err="1"/>
              <a:t>che</a:t>
            </a:r>
            <a:r>
              <a:rPr lang="en-US" dirty="0"/>
              <a:t> </a:t>
            </a:r>
            <a:r>
              <a:rPr lang="en-US" dirty="0" err="1"/>
              <a:t>studia</a:t>
            </a:r>
            <a:r>
              <a:rPr lang="en-US" dirty="0"/>
              <a:t> </a:t>
            </a:r>
            <a:r>
              <a:rPr lang="en-US" dirty="0" err="1"/>
              <a:t>gli</a:t>
            </a:r>
            <a:r>
              <a:rPr lang="en-US" dirty="0"/>
              <a:t> </a:t>
            </a:r>
            <a:r>
              <a:rPr lang="en-US" dirty="0" err="1"/>
              <a:t>algoritmi</a:t>
            </a:r>
            <a:r>
              <a:rPr lang="en-US" dirty="0"/>
              <a:t> per </a:t>
            </a:r>
            <a:r>
              <a:rPr lang="en-US" dirty="0" err="1"/>
              <a:t>il</a:t>
            </a:r>
            <a:r>
              <a:rPr lang="en-US" dirty="0"/>
              <a:t> </a:t>
            </a:r>
            <a:r>
              <a:rPr lang="en-US" dirty="0" err="1"/>
              <a:t>riconoscimento</a:t>
            </a:r>
            <a:r>
              <a:rPr lang="en-US" dirty="0"/>
              <a:t> di </a:t>
            </a:r>
            <a:r>
              <a:rPr lang="en-US" dirty="0" err="1"/>
              <a:t>oggetti</a:t>
            </a:r>
            <a:r>
              <a:rPr lang="en-US" dirty="0"/>
              <a:t> (</a:t>
            </a:r>
            <a:r>
              <a:rPr lang="en-US" dirty="0" err="1"/>
              <a:t>possono</a:t>
            </a:r>
            <a:r>
              <a:rPr lang="en-US" dirty="0"/>
              <a:t> </a:t>
            </a:r>
            <a:r>
              <a:rPr lang="en-US" dirty="0" err="1"/>
              <a:t>anche</a:t>
            </a:r>
            <a:r>
              <a:rPr lang="en-US" dirty="0"/>
              <a:t> </a:t>
            </a:r>
            <a:r>
              <a:rPr lang="en-US" dirty="0" err="1"/>
              <a:t>essere</a:t>
            </a:r>
            <a:r>
              <a:rPr lang="en-US" dirty="0"/>
              <a:t> </a:t>
            </a:r>
            <a:r>
              <a:rPr lang="en-US" dirty="0" err="1"/>
              <a:t>volti</a:t>
            </a:r>
            <a:r>
              <a:rPr lang="en-US" dirty="0"/>
              <a:t> </a:t>
            </a:r>
            <a:r>
              <a:rPr lang="en-US" dirty="0" err="1"/>
              <a:t>umani</a:t>
            </a:r>
            <a:r>
              <a:rPr lang="en-US" dirty="0"/>
              <a:t> </a:t>
            </a:r>
            <a:r>
              <a:rPr lang="en-US" dirty="0" err="1"/>
              <a:t>ed</a:t>
            </a:r>
            <a:r>
              <a:rPr lang="en-US" dirty="0"/>
              <a:t> in </a:t>
            </a:r>
            <a:r>
              <a:rPr lang="en-US" dirty="0" err="1"/>
              <a:t>questo</a:t>
            </a:r>
            <a:r>
              <a:rPr lang="en-US" dirty="0"/>
              <a:t> </a:t>
            </a:r>
            <a:r>
              <a:rPr lang="en-US" dirty="0" err="1"/>
              <a:t>caso</a:t>
            </a:r>
            <a:r>
              <a:rPr lang="en-US" dirty="0"/>
              <a:t> </a:t>
            </a:r>
            <a:r>
              <a:rPr lang="en-US" dirty="0" err="1"/>
              <a:t>si</a:t>
            </a:r>
            <a:r>
              <a:rPr lang="en-US" dirty="0"/>
              <a:t> </a:t>
            </a:r>
            <a:r>
              <a:rPr lang="en-US" dirty="0" err="1"/>
              <a:t>parla</a:t>
            </a:r>
            <a:r>
              <a:rPr lang="en-US" dirty="0"/>
              <a:t> di face recognition).</a:t>
            </a:r>
          </a:p>
          <a:p>
            <a:endParaRPr lang="en-US" dirty="0"/>
          </a:p>
          <a:p>
            <a:r>
              <a:rPr lang="en-US" dirty="0"/>
              <a:t>Il face detection è </a:t>
            </a:r>
            <a:r>
              <a:rPr lang="en-US" dirty="0" err="1"/>
              <a:t>l’individuazione</a:t>
            </a:r>
            <a:r>
              <a:rPr lang="en-US" dirty="0"/>
              <a:t> </a:t>
            </a:r>
            <a:r>
              <a:rPr lang="en-US" dirty="0" err="1"/>
              <a:t>dei</a:t>
            </a:r>
            <a:r>
              <a:rPr lang="en-US" dirty="0"/>
              <a:t> </a:t>
            </a:r>
            <a:r>
              <a:rPr lang="en-US" dirty="0" err="1"/>
              <a:t>volti</a:t>
            </a:r>
            <a:r>
              <a:rPr lang="en-US" dirty="0"/>
              <a:t> (smartphone, </a:t>
            </a:r>
            <a:r>
              <a:rPr lang="en-US" dirty="0" err="1"/>
              <a:t>videocamere</a:t>
            </a:r>
            <a:r>
              <a:rPr lang="en-US" dirty="0"/>
              <a:t>,..)</a:t>
            </a:r>
          </a:p>
          <a:p>
            <a:endParaRPr lang="en-US" dirty="0"/>
          </a:p>
          <a:p>
            <a:r>
              <a:rPr lang="en-US" dirty="0" err="1"/>
              <a:t>L’object</a:t>
            </a:r>
            <a:r>
              <a:rPr lang="en-US" dirty="0"/>
              <a:t> recognition </a:t>
            </a:r>
            <a:r>
              <a:rPr lang="en-US" dirty="0" err="1"/>
              <a:t>consiste</a:t>
            </a:r>
            <a:r>
              <a:rPr lang="en-US" dirty="0"/>
              <a:t> </a:t>
            </a:r>
            <a:r>
              <a:rPr lang="en-US" dirty="0" err="1"/>
              <a:t>nel</a:t>
            </a:r>
            <a:r>
              <a:rPr lang="en-US" dirty="0"/>
              <a:t> </a:t>
            </a:r>
            <a:r>
              <a:rPr lang="en-US" dirty="0" err="1"/>
              <a:t>trovare</a:t>
            </a:r>
            <a:r>
              <a:rPr lang="en-US" dirty="0"/>
              <a:t> un </a:t>
            </a:r>
            <a:r>
              <a:rPr lang="en-US" dirty="0" err="1"/>
              <a:t>oggetto</a:t>
            </a:r>
            <a:r>
              <a:rPr lang="en-US" dirty="0"/>
              <a:t> </a:t>
            </a:r>
            <a:r>
              <a:rPr lang="en-US" dirty="0" err="1"/>
              <a:t>all’interno</a:t>
            </a:r>
            <a:r>
              <a:rPr lang="en-US" dirty="0"/>
              <a:t> di </a:t>
            </a:r>
            <a:r>
              <a:rPr lang="en-US" dirty="0" err="1"/>
              <a:t>una</a:t>
            </a:r>
            <a:r>
              <a:rPr lang="en-US" dirty="0"/>
              <a:t> imagine </a:t>
            </a:r>
            <a:r>
              <a:rPr lang="en-US" dirty="0" err="1"/>
              <a:t>più</a:t>
            </a:r>
            <a:r>
              <a:rPr lang="en-US" dirty="0"/>
              <a:t> o </a:t>
            </a:r>
            <a:r>
              <a:rPr lang="en-US" dirty="0" err="1"/>
              <a:t>meno</a:t>
            </a:r>
            <a:r>
              <a:rPr lang="en-US" dirty="0"/>
              <a:t> </a:t>
            </a:r>
            <a:r>
              <a:rPr lang="en-US" dirty="0" err="1"/>
              <a:t>complessa</a:t>
            </a:r>
            <a:r>
              <a:rPr lang="en-US" dirty="0"/>
              <a:t>.  David Lowe ha </a:t>
            </a:r>
            <a:r>
              <a:rPr lang="en-US" dirty="0" err="1"/>
              <a:t>sviluppato</a:t>
            </a:r>
            <a:r>
              <a:rPr lang="en-US" dirty="0"/>
              <a:t> un </a:t>
            </a:r>
            <a:r>
              <a:rPr lang="en-US" dirty="0" err="1"/>
              <a:t>algoritmo</a:t>
            </a:r>
            <a:r>
              <a:rPr lang="en-US" dirty="0"/>
              <a:t> </a:t>
            </a:r>
            <a:r>
              <a:rPr lang="en-US" dirty="0" err="1"/>
              <a:t>efficiente</a:t>
            </a:r>
            <a:r>
              <a:rPr lang="en-US" dirty="0"/>
              <a:t> per </a:t>
            </a:r>
            <a:r>
              <a:rPr lang="en-US" dirty="0" err="1"/>
              <a:t>riconoscimento</a:t>
            </a:r>
            <a:r>
              <a:rPr lang="en-US" dirty="0"/>
              <a:t> </a:t>
            </a:r>
            <a:r>
              <a:rPr lang="en-US" dirty="0" err="1"/>
              <a:t>degli</a:t>
            </a:r>
            <a:r>
              <a:rPr lang="en-US" dirty="0"/>
              <a:t> </a:t>
            </a:r>
            <a:r>
              <a:rPr lang="en-US" dirty="0" err="1"/>
              <a:t>oggetti</a:t>
            </a:r>
            <a:r>
              <a:rPr lang="en-US" dirty="0"/>
              <a:t> </a:t>
            </a:r>
            <a:r>
              <a:rPr lang="en-US" dirty="0" err="1"/>
              <a:t>che</a:t>
            </a:r>
            <a:r>
              <a:rPr lang="en-US" dirty="0"/>
              <a:t> è </a:t>
            </a:r>
            <a:r>
              <a:rPr lang="en-US" dirty="0" err="1"/>
              <a:t>invariante</a:t>
            </a:r>
            <a:r>
              <a:rPr lang="en-US" dirty="0"/>
              <a:t> </a:t>
            </a:r>
            <a:r>
              <a:rPr lang="en-US" dirty="0" err="1"/>
              <a:t>alla</a:t>
            </a:r>
            <a:r>
              <a:rPr lang="en-US" dirty="0"/>
              <a:t> </a:t>
            </a:r>
            <a:r>
              <a:rPr lang="en-US" dirty="0" err="1"/>
              <a:t>scala</a:t>
            </a:r>
            <a:r>
              <a:rPr lang="en-US" dirty="0"/>
              <a:t> </a:t>
            </a:r>
            <a:r>
              <a:rPr lang="en-US" dirty="0" err="1"/>
              <a:t>ed</a:t>
            </a:r>
            <a:r>
              <a:rPr lang="en-US" dirty="0"/>
              <a:t> </a:t>
            </a:r>
            <a:r>
              <a:rPr lang="en-US" dirty="0" err="1"/>
              <a:t>alla</a:t>
            </a:r>
            <a:r>
              <a:rPr lang="en-US" dirty="0"/>
              <a:t> </a:t>
            </a:r>
            <a:r>
              <a:rPr lang="en-US" dirty="0" err="1"/>
              <a:t>rotazione</a:t>
            </a:r>
            <a:r>
              <a:rPr lang="en-US" dirty="0"/>
              <a:t>: SIFT</a:t>
            </a:r>
          </a:p>
          <a:p>
            <a:r>
              <a:rPr lang="en-US" dirty="0" err="1"/>
              <a:t>Esiste</a:t>
            </a:r>
            <a:r>
              <a:rPr lang="en-US" dirty="0"/>
              <a:t> </a:t>
            </a:r>
            <a:r>
              <a:rPr lang="en-US" dirty="0" err="1"/>
              <a:t>una</a:t>
            </a:r>
            <a:r>
              <a:rPr lang="en-US" dirty="0"/>
              <a:t> </a:t>
            </a:r>
            <a:r>
              <a:rPr lang="en-US" dirty="0" err="1"/>
              <a:t>variante</a:t>
            </a:r>
            <a:r>
              <a:rPr lang="en-US" dirty="0"/>
              <a:t> </a:t>
            </a:r>
            <a:r>
              <a:rPr lang="en-US" dirty="0" err="1"/>
              <a:t>più</a:t>
            </a:r>
            <a:r>
              <a:rPr lang="en-US" dirty="0"/>
              <a:t> </a:t>
            </a:r>
            <a:r>
              <a:rPr lang="en-US" dirty="0" err="1"/>
              <a:t>performante</a:t>
            </a:r>
            <a:r>
              <a:rPr lang="en-US" dirty="0"/>
              <a:t> del SIFT </a:t>
            </a:r>
            <a:r>
              <a:rPr lang="en-US" dirty="0" err="1"/>
              <a:t>che</a:t>
            </a:r>
            <a:r>
              <a:rPr lang="en-US" dirty="0"/>
              <a:t> </a:t>
            </a:r>
            <a:r>
              <a:rPr lang="en-US" dirty="0" err="1"/>
              <a:t>si</a:t>
            </a:r>
            <a:r>
              <a:rPr lang="en-US" dirty="0"/>
              <a:t> </a:t>
            </a:r>
            <a:r>
              <a:rPr lang="en-US" dirty="0" err="1"/>
              <a:t>chiama</a:t>
            </a:r>
            <a:r>
              <a:rPr lang="en-US" dirty="0"/>
              <a:t> SURF.</a:t>
            </a:r>
          </a:p>
          <a:p>
            <a:endParaRPr lang="en-US" dirty="0"/>
          </a:p>
          <a:p>
            <a:r>
              <a:rPr lang="it-IT" dirty="0">
                <a:solidFill>
                  <a:schemeClr val="tx2"/>
                </a:solidFill>
              </a:rPr>
              <a:t>Per ogni oggetto in un'immagine, ci sono molte 'features', che sono caratteristiche interessanti dell'oggetto, le quali possono essere estratte in modo da fornire una descrizione "caratteristica" dell'oggetto. </a:t>
            </a:r>
          </a:p>
          <a:p>
            <a:r>
              <a:rPr lang="it-IT" dirty="0">
                <a:solidFill>
                  <a:schemeClr val="tx2"/>
                </a:solidFill>
              </a:rPr>
              <a:t>Questa descrizione estratta da una immagine campione può poi essere utilizzata per identificare l'oggetto durante il tentativo di individuarlo in una immagine di test contenente più oggetti. È importante che l'insieme di caratteristiche estratte dall'immagine campione sia insensibile a variazioni di scala delle immagini, ai disturbi, all'illuminazione e distorsioni geometriche, in modo da rendere affidabile il riconoscimento.</a:t>
            </a:r>
            <a:endParaRPr lang="en-US" dirty="0">
              <a:solidFill>
                <a:schemeClr val="tx2"/>
              </a:solidFill>
            </a:endParaRPr>
          </a:p>
          <a:p>
            <a:endParaRPr lang="en-US" dirty="0"/>
          </a:p>
          <a:p>
            <a:endParaRPr lang="en-US" dirty="0"/>
          </a:p>
          <a:p>
            <a:endParaRPr lang="en-US" dirty="0"/>
          </a:p>
          <a:p>
            <a:pPr algn="just"/>
            <a:endParaRPr lang="it-IT" dirty="0"/>
          </a:p>
          <a:p>
            <a:pPr algn="just"/>
            <a:endParaRPr lang="it-IT" dirty="0"/>
          </a:p>
        </p:txBody>
      </p:sp>
    </p:spTree>
    <p:extLst>
      <p:ext uri="{BB962C8B-B14F-4D97-AF65-F5344CB8AC3E}">
        <p14:creationId xmlns:p14="http://schemas.microsoft.com/office/powerpoint/2010/main" val="4156091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Computer Vision</a:t>
            </a:r>
          </a:p>
        </p:txBody>
      </p:sp>
      <p:sp>
        <p:nvSpPr>
          <p:cNvPr id="3" name="CasellaDiTesto 2"/>
          <p:cNvSpPr txBox="1"/>
          <p:nvPr/>
        </p:nvSpPr>
        <p:spPr>
          <a:xfrm>
            <a:off x="335360" y="1124744"/>
            <a:ext cx="11449272" cy="3416320"/>
          </a:xfrm>
          <a:prstGeom prst="rect">
            <a:avLst/>
          </a:prstGeom>
          <a:noFill/>
        </p:spPr>
        <p:txBody>
          <a:bodyPr wrap="square" rtlCol="0">
            <a:spAutoFit/>
          </a:bodyPr>
          <a:lstStyle/>
          <a:p>
            <a:r>
              <a:rPr lang="it-IT" dirty="0"/>
              <a:t>Il SURF, come già accennato, è una evoluzione del SIFT. </a:t>
            </a:r>
          </a:p>
          <a:p>
            <a:r>
              <a:rPr lang="en-US" dirty="0"/>
              <a:t>SURF </a:t>
            </a:r>
            <a:r>
              <a:rPr lang="en-US" dirty="0" err="1"/>
              <a:t>sta</a:t>
            </a:r>
            <a:r>
              <a:rPr lang="en-US" dirty="0"/>
              <a:t> per </a:t>
            </a:r>
            <a:r>
              <a:rPr lang="en-US" b="1" u="sng" dirty="0"/>
              <a:t>Speeded Up Robust Features</a:t>
            </a:r>
            <a:r>
              <a:rPr lang="en-US" dirty="0"/>
              <a:t>.  </a:t>
            </a:r>
            <a:r>
              <a:rPr lang="it-IT" dirty="0"/>
              <a:t>Anche tale algoritmo, come il SIFT, è invariante per differenti scale e rotazioni. Nel SURF, ad ogni punto estratto viene associato un certo tipo di dato chiamato </a:t>
            </a:r>
            <a:r>
              <a:rPr lang="it-IT" b="1" u="sng" dirty="0"/>
              <a:t>descrittore</a:t>
            </a:r>
            <a:r>
              <a:rPr lang="it-IT" dirty="0"/>
              <a:t>.  Il SURF associa ai punti di interesse individuati un descrittore, ossia un vettore caratteristico dell’intorno di tali pixel. </a:t>
            </a:r>
          </a:p>
          <a:p>
            <a:endParaRPr lang="it-IT" dirty="0"/>
          </a:p>
          <a:p>
            <a:r>
              <a:rPr lang="it-IT" dirty="0"/>
              <a:t>Il SURF permette di riconoscere determinate features indipendentemente dalle deformazioni che avvengono nell’immagine. In poche parole, tale algoritmo sfrutta una rappresentazione intermedia dell’immagine chiamata </a:t>
            </a:r>
            <a:r>
              <a:rPr lang="it-IT" b="1" u="sng" dirty="0" err="1"/>
              <a:t>integral</a:t>
            </a:r>
            <a:r>
              <a:rPr lang="it-IT" b="1" u="sng" dirty="0"/>
              <a:t> image</a:t>
            </a:r>
            <a:r>
              <a:rPr lang="it-IT" dirty="0"/>
              <a:t>.</a:t>
            </a:r>
            <a:endParaRPr lang="en-US" dirty="0"/>
          </a:p>
          <a:p>
            <a:pPr algn="just"/>
            <a:endParaRPr lang="it-IT" dirty="0"/>
          </a:p>
          <a:p>
            <a:pPr algn="just"/>
            <a:endParaRPr lang="it-IT" dirty="0"/>
          </a:p>
          <a:p>
            <a:pPr algn="just"/>
            <a:endParaRPr lang="it-IT" dirty="0"/>
          </a:p>
          <a:p>
            <a:pPr algn="just"/>
            <a:endParaRPr lang="it-IT" dirty="0"/>
          </a:p>
        </p:txBody>
      </p:sp>
    </p:spTree>
    <p:extLst>
      <p:ext uri="{BB962C8B-B14F-4D97-AF65-F5344CB8AC3E}">
        <p14:creationId xmlns:p14="http://schemas.microsoft.com/office/powerpoint/2010/main" val="3473101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Computer Vision</a:t>
            </a:r>
          </a:p>
        </p:txBody>
      </p:sp>
      <p:sp>
        <p:nvSpPr>
          <p:cNvPr id="3" name="CasellaDiTesto 2"/>
          <p:cNvSpPr txBox="1"/>
          <p:nvPr/>
        </p:nvSpPr>
        <p:spPr>
          <a:xfrm>
            <a:off x="335360" y="1124744"/>
            <a:ext cx="11449272" cy="369332"/>
          </a:xfrm>
          <a:prstGeom prst="rect">
            <a:avLst/>
          </a:prstGeom>
          <a:noFill/>
        </p:spPr>
        <p:txBody>
          <a:bodyPr wrap="square" rtlCol="0">
            <a:spAutoFit/>
          </a:bodyPr>
          <a:lstStyle/>
          <a:p>
            <a:pPr algn="just"/>
            <a:endParaRPr lang="it-IT" dirty="0"/>
          </a:p>
        </p:txBody>
      </p:sp>
      <p:sp>
        <p:nvSpPr>
          <p:cNvPr id="4" name="Text Placeholder 13"/>
          <p:cNvSpPr txBox="1">
            <a:spLocks/>
          </p:cNvSpPr>
          <p:nvPr/>
        </p:nvSpPr>
        <p:spPr>
          <a:xfrm>
            <a:off x="5303912" y="2232517"/>
            <a:ext cx="4648200" cy="838200"/>
          </a:xfrm>
          <a:prstGeom prst="rect">
            <a:avLst/>
          </a:prstGeom>
        </p:spPr>
        <p:txBody>
          <a:bodyPr>
            <a:normAutofit lnSpcReduction="10000"/>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r>
              <a:rPr lang="en-US">
                <a:solidFill>
                  <a:schemeClr val="tx2">
                    <a:lumMod val="50000"/>
                  </a:schemeClr>
                </a:solidFill>
              </a:rPr>
              <a:t>Analisi punti di interesse (ciclo di scansione) di ogni imagine di cui si vule effettuare la comparazione</a:t>
            </a:r>
            <a:endParaRPr lang="en-US" dirty="0">
              <a:solidFill>
                <a:schemeClr val="tx2">
                  <a:lumMod val="50000"/>
                </a:schemeClr>
              </a:solidFill>
            </a:endParaRPr>
          </a:p>
        </p:txBody>
      </p:sp>
      <p:sp>
        <p:nvSpPr>
          <p:cNvPr id="5" name="Text Placeholder 14"/>
          <p:cNvSpPr txBox="1">
            <a:spLocks/>
          </p:cNvSpPr>
          <p:nvPr/>
        </p:nvSpPr>
        <p:spPr>
          <a:xfrm>
            <a:off x="5303912" y="3375517"/>
            <a:ext cx="4648200" cy="838200"/>
          </a:xfrm>
          <a:prstGeom prst="rect">
            <a:avLst/>
          </a:prstGeom>
        </p:spPr>
        <p:txBody>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r>
              <a:rPr lang="en-US">
                <a:solidFill>
                  <a:schemeClr val="tx2">
                    <a:lumMod val="50000"/>
                  </a:schemeClr>
                </a:solidFill>
              </a:rPr>
              <a:t>Verifica dei descrittori modello e descrittori delle altre immagini</a:t>
            </a:r>
            <a:endParaRPr lang="en-US" dirty="0">
              <a:solidFill>
                <a:schemeClr val="tx2">
                  <a:lumMod val="50000"/>
                </a:schemeClr>
              </a:solidFill>
            </a:endParaRPr>
          </a:p>
        </p:txBody>
      </p:sp>
      <p:sp>
        <p:nvSpPr>
          <p:cNvPr id="6" name="Text Placeholder 10"/>
          <p:cNvSpPr txBox="1">
            <a:spLocks/>
          </p:cNvSpPr>
          <p:nvPr/>
        </p:nvSpPr>
        <p:spPr>
          <a:xfrm>
            <a:off x="5303912" y="4518517"/>
            <a:ext cx="4648200" cy="838200"/>
          </a:xfrm>
          <a:prstGeom prst="rect">
            <a:avLst/>
          </a:prstGeom>
        </p:spPr>
        <p:txBody>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r>
              <a:rPr lang="en-US">
                <a:solidFill>
                  <a:schemeClr val="tx2">
                    <a:lumMod val="50000"/>
                  </a:schemeClr>
                </a:solidFill>
              </a:rPr>
              <a:t>Ordinamento per descrittore più simile</a:t>
            </a:r>
          </a:p>
          <a:p>
            <a:endParaRPr lang="en-US" dirty="0">
              <a:solidFill>
                <a:schemeClr val="tx2">
                  <a:lumMod val="50000"/>
                </a:schemeClr>
              </a:solidFill>
            </a:endParaRPr>
          </a:p>
        </p:txBody>
      </p:sp>
      <p:grpSp>
        <p:nvGrpSpPr>
          <p:cNvPr id="7" name="Group 47"/>
          <p:cNvGrpSpPr/>
          <p:nvPr/>
        </p:nvGrpSpPr>
        <p:grpSpPr>
          <a:xfrm>
            <a:off x="2623190" y="1089517"/>
            <a:ext cx="2495125" cy="894398"/>
            <a:chOff x="2209800" y="1730829"/>
            <a:chExt cx="1700617" cy="609600"/>
          </a:xfrm>
          <a:gradFill flip="none" rotWithShape="1">
            <a:gsLst>
              <a:gs pos="38000">
                <a:schemeClr val="accent5">
                  <a:lumMod val="40000"/>
                  <a:lumOff val="60000"/>
                </a:schemeClr>
              </a:gs>
              <a:gs pos="100000">
                <a:schemeClr val="accent5">
                  <a:lumMod val="50000"/>
                </a:schemeClr>
              </a:gs>
            </a:gsLst>
            <a:path path="circle">
              <a:fillToRect l="50000" t="50000" r="50000" b="50000"/>
            </a:path>
            <a:tileRect/>
          </a:gradFill>
        </p:grpSpPr>
        <p:sp>
          <p:nvSpPr>
            <p:cNvPr id="8" name="Rectangle 48"/>
            <p:cNvSpPr/>
            <p:nvPr/>
          </p:nvSpPr>
          <p:spPr>
            <a:xfrm>
              <a:off x="2209800" y="1807029"/>
              <a:ext cx="1371600" cy="457200"/>
            </a:xfrm>
            <a:prstGeom prst="rect">
              <a:avLst/>
            </a:prstGeom>
            <a:grpFill/>
            <a:ln w="19050">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err="1">
                  <a:solidFill>
                    <a:schemeClr val="bg1">
                      <a:lumMod val="10000"/>
                    </a:schemeClr>
                  </a:solidFill>
                </a:rPr>
                <a:t>Fase</a:t>
              </a:r>
              <a:r>
                <a:rPr lang="en-US" dirty="0">
                  <a:solidFill>
                    <a:schemeClr val="bg1">
                      <a:lumMod val="10000"/>
                    </a:schemeClr>
                  </a:solidFill>
                </a:rPr>
                <a:t> 1</a:t>
              </a:r>
            </a:p>
          </p:txBody>
        </p:sp>
        <p:sp>
          <p:nvSpPr>
            <p:cNvPr id="9" name="Down Arrow 49"/>
            <p:cNvSpPr/>
            <p:nvPr/>
          </p:nvSpPr>
          <p:spPr>
            <a:xfrm rot="16200000">
              <a:off x="3491317" y="1921329"/>
              <a:ext cx="609600" cy="228600"/>
            </a:xfrm>
            <a:prstGeom prst="downArrow">
              <a:avLst/>
            </a:prstGeom>
            <a:grpFill/>
            <a:ln w="19050">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bg1">
                    <a:lumMod val="10000"/>
                  </a:schemeClr>
                </a:solidFill>
              </a:endParaRPr>
            </a:p>
          </p:txBody>
        </p:sp>
      </p:grpSp>
      <p:grpSp>
        <p:nvGrpSpPr>
          <p:cNvPr id="10" name="Group 50"/>
          <p:cNvGrpSpPr/>
          <p:nvPr/>
        </p:nvGrpSpPr>
        <p:grpSpPr>
          <a:xfrm>
            <a:off x="2627925" y="2175367"/>
            <a:ext cx="2523587" cy="894398"/>
            <a:chOff x="2182906" y="2355801"/>
            <a:chExt cx="1720016" cy="609600"/>
          </a:xfrm>
          <a:gradFill flip="none" rotWithShape="1">
            <a:gsLst>
              <a:gs pos="38000">
                <a:schemeClr val="accent5">
                  <a:lumMod val="40000"/>
                  <a:lumOff val="60000"/>
                </a:schemeClr>
              </a:gs>
              <a:gs pos="100000">
                <a:schemeClr val="accent5">
                  <a:lumMod val="50000"/>
                </a:schemeClr>
              </a:gs>
            </a:gsLst>
            <a:path path="circle">
              <a:fillToRect l="50000" t="50000" r="50000" b="50000"/>
            </a:path>
            <a:tileRect/>
          </a:gradFill>
        </p:grpSpPr>
        <p:sp>
          <p:nvSpPr>
            <p:cNvPr id="11" name="Rectangle 51"/>
            <p:cNvSpPr/>
            <p:nvPr/>
          </p:nvSpPr>
          <p:spPr>
            <a:xfrm>
              <a:off x="2182906" y="2432001"/>
              <a:ext cx="1371600" cy="457200"/>
            </a:xfrm>
            <a:prstGeom prst="rect">
              <a:avLst/>
            </a:prstGeom>
            <a:grpFill/>
            <a:ln w="19050">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err="1">
                  <a:solidFill>
                    <a:schemeClr val="bg1">
                      <a:lumMod val="10000"/>
                    </a:schemeClr>
                  </a:solidFill>
                </a:rPr>
                <a:t>Fase</a:t>
              </a:r>
              <a:r>
                <a:rPr lang="en-US" dirty="0">
                  <a:solidFill>
                    <a:schemeClr val="bg1">
                      <a:lumMod val="10000"/>
                    </a:schemeClr>
                  </a:solidFill>
                </a:rPr>
                <a:t> 2</a:t>
              </a:r>
            </a:p>
          </p:txBody>
        </p:sp>
        <p:sp>
          <p:nvSpPr>
            <p:cNvPr id="12" name="Down Arrow 52"/>
            <p:cNvSpPr/>
            <p:nvPr/>
          </p:nvSpPr>
          <p:spPr>
            <a:xfrm rot="16200000">
              <a:off x="3483822" y="2546301"/>
              <a:ext cx="609600" cy="228600"/>
            </a:xfrm>
            <a:prstGeom prst="downArrow">
              <a:avLst/>
            </a:prstGeom>
            <a:grpFill/>
            <a:ln w="19050">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bg1">
                    <a:lumMod val="10000"/>
                  </a:schemeClr>
                </a:solidFill>
              </a:endParaRPr>
            </a:p>
          </p:txBody>
        </p:sp>
      </p:grpSp>
      <p:grpSp>
        <p:nvGrpSpPr>
          <p:cNvPr id="13" name="Group 53"/>
          <p:cNvGrpSpPr/>
          <p:nvPr/>
        </p:nvGrpSpPr>
        <p:grpSpPr>
          <a:xfrm>
            <a:off x="2624768" y="3261217"/>
            <a:ext cx="2495125" cy="894398"/>
            <a:chOff x="2209800" y="3174147"/>
            <a:chExt cx="1700617" cy="609600"/>
          </a:xfrm>
          <a:gradFill flip="none" rotWithShape="1">
            <a:gsLst>
              <a:gs pos="38000">
                <a:schemeClr val="accent5">
                  <a:lumMod val="40000"/>
                  <a:lumOff val="60000"/>
                </a:schemeClr>
              </a:gs>
              <a:gs pos="100000">
                <a:schemeClr val="accent5">
                  <a:lumMod val="50000"/>
                </a:schemeClr>
              </a:gs>
            </a:gsLst>
            <a:path path="circle">
              <a:fillToRect l="50000" t="50000" r="50000" b="50000"/>
            </a:path>
            <a:tileRect/>
          </a:gradFill>
        </p:grpSpPr>
        <p:sp>
          <p:nvSpPr>
            <p:cNvPr id="14" name="Rectangle 54"/>
            <p:cNvSpPr/>
            <p:nvPr/>
          </p:nvSpPr>
          <p:spPr>
            <a:xfrm>
              <a:off x="2209800" y="3254829"/>
              <a:ext cx="1371600" cy="457200"/>
            </a:xfrm>
            <a:prstGeom prst="rect">
              <a:avLst/>
            </a:prstGeom>
            <a:grpFill/>
            <a:ln w="19050">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err="1">
                  <a:solidFill>
                    <a:schemeClr val="bg1">
                      <a:lumMod val="10000"/>
                    </a:schemeClr>
                  </a:solidFill>
                </a:rPr>
                <a:t>Fase</a:t>
              </a:r>
              <a:r>
                <a:rPr lang="en-US" dirty="0">
                  <a:solidFill>
                    <a:schemeClr val="bg1">
                      <a:lumMod val="10000"/>
                    </a:schemeClr>
                  </a:solidFill>
                </a:rPr>
                <a:t> 3</a:t>
              </a:r>
            </a:p>
          </p:txBody>
        </p:sp>
        <p:sp>
          <p:nvSpPr>
            <p:cNvPr id="15" name="Down Arrow 55"/>
            <p:cNvSpPr/>
            <p:nvPr/>
          </p:nvSpPr>
          <p:spPr>
            <a:xfrm rot="16200000">
              <a:off x="3491317" y="3364647"/>
              <a:ext cx="609600" cy="228600"/>
            </a:xfrm>
            <a:prstGeom prst="downArrow">
              <a:avLst/>
            </a:prstGeom>
            <a:grpFill/>
            <a:ln w="19050">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bg1">
                    <a:lumMod val="10000"/>
                  </a:schemeClr>
                </a:solidFill>
              </a:endParaRPr>
            </a:p>
          </p:txBody>
        </p:sp>
      </p:grpSp>
      <p:grpSp>
        <p:nvGrpSpPr>
          <p:cNvPr id="16" name="Group 57"/>
          <p:cNvGrpSpPr/>
          <p:nvPr/>
        </p:nvGrpSpPr>
        <p:grpSpPr>
          <a:xfrm>
            <a:off x="2626346" y="4347067"/>
            <a:ext cx="2495125" cy="894398"/>
            <a:chOff x="2209800" y="3174147"/>
            <a:chExt cx="1700617" cy="609600"/>
          </a:xfrm>
          <a:gradFill flip="none" rotWithShape="1">
            <a:gsLst>
              <a:gs pos="38000">
                <a:schemeClr val="accent5">
                  <a:lumMod val="40000"/>
                  <a:lumOff val="60000"/>
                </a:schemeClr>
              </a:gs>
              <a:gs pos="100000">
                <a:schemeClr val="accent5">
                  <a:lumMod val="50000"/>
                </a:schemeClr>
              </a:gs>
            </a:gsLst>
            <a:path path="circle">
              <a:fillToRect l="50000" t="50000" r="50000" b="50000"/>
            </a:path>
            <a:tileRect/>
          </a:gradFill>
        </p:grpSpPr>
        <p:sp>
          <p:nvSpPr>
            <p:cNvPr id="17" name="Rectangle 58"/>
            <p:cNvSpPr/>
            <p:nvPr/>
          </p:nvSpPr>
          <p:spPr>
            <a:xfrm>
              <a:off x="2209800" y="3254829"/>
              <a:ext cx="1371600" cy="457200"/>
            </a:xfrm>
            <a:prstGeom prst="rect">
              <a:avLst/>
            </a:prstGeom>
            <a:grpFill/>
            <a:ln w="19050">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err="1">
                  <a:solidFill>
                    <a:schemeClr val="bg1">
                      <a:lumMod val="10000"/>
                    </a:schemeClr>
                  </a:solidFill>
                </a:rPr>
                <a:t>Fase</a:t>
              </a:r>
              <a:r>
                <a:rPr lang="en-US" dirty="0">
                  <a:solidFill>
                    <a:schemeClr val="bg1">
                      <a:lumMod val="10000"/>
                    </a:schemeClr>
                  </a:solidFill>
                </a:rPr>
                <a:t> 4</a:t>
              </a:r>
            </a:p>
          </p:txBody>
        </p:sp>
        <p:sp>
          <p:nvSpPr>
            <p:cNvPr id="18" name="Down Arrow 59"/>
            <p:cNvSpPr/>
            <p:nvPr/>
          </p:nvSpPr>
          <p:spPr>
            <a:xfrm rot="16200000">
              <a:off x="3491317" y="3364647"/>
              <a:ext cx="609600" cy="228600"/>
            </a:xfrm>
            <a:prstGeom prst="downArrow">
              <a:avLst/>
            </a:prstGeom>
            <a:grpFill/>
            <a:ln w="19050">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bg1">
                    <a:lumMod val="10000"/>
                  </a:schemeClr>
                </a:solidFill>
              </a:endParaRPr>
            </a:p>
          </p:txBody>
        </p:sp>
      </p:grpSp>
      <p:grpSp>
        <p:nvGrpSpPr>
          <p:cNvPr id="19" name="Group 32"/>
          <p:cNvGrpSpPr/>
          <p:nvPr/>
        </p:nvGrpSpPr>
        <p:grpSpPr>
          <a:xfrm>
            <a:off x="2621612" y="5432917"/>
            <a:ext cx="2495125" cy="894398"/>
            <a:chOff x="2209800" y="3174147"/>
            <a:chExt cx="1700617" cy="609600"/>
          </a:xfrm>
          <a:gradFill flip="none" rotWithShape="1">
            <a:gsLst>
              <a:gs pos="38000">
                <a:schemeClr val="accent5">
                  <a:lumMod val="40000"/>
                  <a:lumOff val="60000"/>
                </a:schemeClr>
              </a:gs>
              <a:gs pos="100000">
                <a:schemeClr val="accent5">
                  <a:lumMod val="50000"/>
                </a:schemeClr>
              </a:gs>
            </a:gsLst>
            <a:path path="circle">
              <a:fillToRect l="50000" t="50000" r="50000" b="50000"/>
            </a:path>
            <a:tileRect/>
          </a:gradFill>
        </p:grpSpPr>
        <p:sp>
          <p:nvSpPr>
            <p:cNvPr id="20" name="Rectangle 33"/>
            <p:cNvSpPr/>
            <p:nvPr/>
          </p:nvSpPr>
          <p:spPr>
            <a:xfrm>
              <a:off x="2209800" y="3254829"/>
              <a:ext cx="1371600" cy="457200"/>
            </a:xfrm>
            <a:prstGeom prst="rect">
              <a:avLst/>
            </a:prstGeom>
            <a:grpFill/>
            <a:ln w="19050">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err="1">
                  <a:solidFill>
                    <a:schemeClr val="bg1">
                      <a:lumMod val="10000"/>
                    </a:schemeClr>
                  </a:solidFill>
                </a:rPr>
                <a:t>Fase</a:t>
              </a:r>
              <a:r>
                <a:rPr lang="en-US" dirty="0">
                  <a:solidFill>
                    <a:schemeClr val="bg1">
                      <a:lumMod val="10000"/>
                    </a:schemeClr>
                  </a:solidFill>
                </a:rPr>
                <a:t> 5</a:t>
              </a:r>
            </a:p>
          </p:txBody>
        </p:sp>
        <p:sp>
          <p:nvSpPr>
            <p:cNvPr id="21" name="Down Arrow 34"/>
            <p:cNvSpPr/>
            <p:nvPr/>
          </p:nvSpPr>
          <p:spPr>
            <a:xfrm rot="16200000">
              <a:off x="3491317" y="3364647"/>
              <a:ext cx="609600" cy="228600"/>
            </a:xfrm>
            <a:prstGeom prst="downArrow">
              <a:avLst/>
            </a:prstGeom>
            <a:grpFill/>
            <a:ln w="19050">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bg1">
                    <a:lumMod val="10000"/>
                  </a:schemeClr>
                </a:solidFill>
              </a:endParaRPr>
            </a:p>
          </p:txBody>
        </p:sp>
      </p:grpSp>
      <p:sp>
        <p:nvSpPr>
          <p:cNvPr id="22" name="Text Placeholder 10"/>
          <p:cNvSpPr txBox="1">
            <a:spLocks/>
          </p:cNvSpPr>
          <p:nvPr/>
        </p:nvSpPr>
        <p:spPr>
          <a:xfrm>
            <a:off x="5303912" y="5661517"/>
            <a:ext cx="4648200" cy="838200"/>
          </a:xfrm>
          <a:prstGeom prst="rect">
            <a:avLst/>
          </a:prstGeom>
        </p:spPr>
        <p:txBody>
          <a:bodyPr vert="horz" lIns="91440" tIns="45720" rIns="91440" bIns="45720" rtlCol="0" anchor="ctr">
            <a:normAutofit/>
          </a:bodyPr>
          <a:lstStyle>
            <a:lvl1pPr marL="57150" indent="0" algn="l" defTabSz="914400" rtl="0" eaLnBrk="1" latinLnBrk="0" hangingPunct="1">
              <a:spcBef>
                <a:spcPct val="20000"/>
              </a:spcBef>
              <a:buFontTx/>
              <a:buNone/>
              <a:defRPr sz="1800" kern="1200" baseline="0">
                <a:solidFill>
                  <a:schemeClr val="bg1">
                    <a:lumMod val="1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2">
                    <a:lumMod val="50000"/>
                  </a:schemeClr>
                </a:solidFill>
              </a:rPr>
              <a:t>END</a:t>
            </a:r>
          </a:p>
          <a:p>
            <a:endParaRPr lang="en-US" dirty="0">
              <a:solidFill>
                <a:schemeClr val="tx2">
                  <a:lumMod val="50000"/>
                </a:schemeClr>
              </a:solidFill>
            </a:endParaRPr>
          </a:p>
        </p:txBody>
      </p:sp>
      <p:sp>
        <p:nvSpPr>
          <p:cNvPr id="61" name="Text Placeholder 12"/>
          <p:cNvSpPr txBox="1">
            <a:spLocks/>
          </p:cNvSpPr>
          <p:nvPr/>
        </p:nvSpPr>
        <p:spPr>
          <a:xfrm>
            <a:off x="5319395" y="1263996"/>
            <a:ext cx="4648200" cy="838200"/>
          </a:xfrm>
          <a:prstGeom prst="rect">
            <a:avLst/>
          </a:prstGeom>
        </p:spPr>
        <p:txBody>
          <a:bodyPr/>
          <a:lst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a:lstStyle>
          <a:p>
            <a:r>
              <a:rPr lang="en-US">
                <a:solidFill>
                  <a:schemeClr val="tx2">
                    <a:lumMod val="50000"/>
                  </a:schemeClr>
                </a:solidFill>
              </a:rPr>
              <a:t>Analisi punti di interesse imagine modello</a:t>
            </a:r>
            <a:endParaRPr lang="en-US" dirty="0">
              <a:solidFill>
                <a:schemeClr val="tx2">
                  <a:lumMod val="50000"/>
                </a:schemeClr>
              </a:solidFill>
            </a:endParaRPr>
          </a:p>
        </p:txBody>
      </p:sp>
    </p:spTree>
    <p:extLst>
      <p:ext uri="{BB962C8B-B14F-4D97-AF65-F5344CB8AC3E}">
        <p14:creationId xmlns:p14="http://schemas.microsoft.com/office/powerpoint/2010/main" val="146427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500"/>
                                        <p:tgtEl>
                                          <p:spTgt spid="22">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1">
                                            <p:txEl>
                                              <p:pRg st="0" end="0"/>
                                            </p:txEl>
                                          </p:spTgt>
                                        </p:tgtEl>
                                        <p:attrNameLst>
                                          <p:attrName>style.visibility</p:attrName>
                                        </p:attrNameLst>
                                      </p:cBhvr>
                                      <p:to>
                                        <p:strVal val="visible"/>
                                      </p:to>
                                    </p:set>
                                    <p:animEffect transition="in" filter="fade">
                                      <p:cBhvr>
                                        <p:cTn id="42"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22" grpId="0" build="p"/>
      <p:bldP spid="6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Computer Vision</a:t>
            </a:r>
          </a:p>
        </p:txBody>
      </p:sp>
      <p:sp>
        <p:nvSpPr>
          <p:cNvPr id="3" name="CasellaDiTesto 2"/>
          <p:cNvSpPr txBox="1"/>
          <p:nvPr/>
        </p:nvSpPr>
        <p:spPr>
          <a:xfrm>
            <a:off x="335360" y="973504"/>
            <a:ext cx="11449272" cy="5909310"/>
          </a:xfrm>
          <a:prstGeom prst="rect">
            <a:avLst/>
          </a:prstGeom>
          <a:noFill/>
        </p:spPr>
        <p:txBody>
          <a:bodyPr wrap="square" rtlCol="0">
            <a:spAutoFit/>
          </a:bodyPr>
          <a:lstStyle/>
          <a:p>
            <a:r>
              <a:rPr lang="en-US" dirty="0" err="1"/>
              <a:t>Altra</a:t>
            </a:r>
            <a:r>
              <a:rPr lang="en-US" dirty="0"/>
              <a:t> </a:t>
            </a:r>
            <a:r>
              <a:rPr lang="en-US" dirty="0" err="1"/>
              <a:t>tecnica</a:t>
            </a:r>
            <a:r>
              <a:rPr lang="en-US" dirty="0"/>
              <a:t> </a:t>
            </a:r>
            <a:r>
              <a:rPr lang="en-US" dirty="0" err="1"/>
              <a:t>consiste</a:t>
            </a:r>
            <a:r>
              <a:rPr lang="en-US" dirty="0"/>
              <a:t> </a:t>
            </a:r>
            <a:r>
              <a:rPr lang="en-US" dirty="0" err="1"/>
              <a:t>nell’analisi</a:t>
            </a:r>
            <a:r>
              <a:rPr lang="en-US" dirty="0"/>
              <a:t> </a:t>
            </a:r>
            <a:r>
              <a:rPr lang="en-US" dirty="0" err="1"/>
              <a:t>spettrale</a:t>
            </a:r>
            <a:r>
              <a:rPr lang="en-US" dirty="0"/>
              <a:t> di </a:t>
            </a:r>
            <a:r>
              <a:rPr lang="en-US" dirty="0" err="1"/>
              <a:t>una</a:t>
            </a:r>
            <a:r>
              <a:rPr lang="en-US" dirty="0"/>
              <a:t> imagine. La </a:t>
            </a:r>
            <a:r>
              <a:rPr lang="en-US" dirty="0" err="1"/>
              <a:t>trasformata</a:t>
            </a:r>
            <a:r>
              <a:rPr lang="en-US" dirty="0"/>
              <a:t> di Fourier </a:t>
            </a:r>
            <a:r>
              <a:rPr lang="en-US" dirty="0" err="1"/>
              <a:t>permette</a:t>
            </a:r>
            <a:r>
              <a:rPr lang="en-US" dirty="0"/>
              <a:t> di </a:t>
            </a:r>
            <a:r>
              <a:rPr lang="en-US" dirty="0" err="1"/>
              <a:t>analizzare</a:t>
            </a:r>
            <a:r>
              <a:rPr lang="en-US" dirty="0"/>
              <a:t> </a:t>
            </a:r>
            <a:r>
              <a:rPr lang="en-US" dirty="0" err="1"/>
              <a:t>una</a:t>
            </a:r>
            <a:r>
              <a:rPr lang="en-US" dirty="0"/>
              <a:t> </a:t>
            </a:r>
            <a:r>
              <a:rPr lang="en-US" dirty="0" err="1"/>
              <a:t>funzione</a:t>
            </a:r>
            <a:r>
              <a:rPr lang="en-US" dirty="0"/>
              <a:t> non </a:t>
            </a:r>
            <a:r>
              <a:rPr lang="en-US" dirty="0" err="1"/>
              <a:t>più</a:t>
            </a:r>
            <a:r>
              <a:rPr lang="en-US" dirty="0"/>
              <a:t> </a:t>
            </a:r>
            <a:r>
              <a:rPr lang="en-US" dirty="0" err="1"/>
              <a:t>nel</a:t>
            </a:r>
            <a:r>
              <a:rPr lang="en-US" dirty="0"/>
              <a:t> </a:t>
            </a:r>
            <a:r>
              <a:rPr lang="en-US" dirty="0" err="1"/>
              <a:t>dominio</a:t>
            </a:r>
            <a:r>
              <a:rPr lang="en-US" dirty="0"/>
              <a:t> del tempo ma </a:t>
            </a:r>
            <a:r>
              <a:rPr lang="en-US" dirty="0" err="1"/>
              <a:t>nel</a:t>
            </a:r>
            <a:r>
              <a:rPr lang="en-US" dirty="0"/>
              <a:t> </a:t>
            </a:r>
            <a:r>
              <a:rPr lang="en-US" dirty="0" err="1"/>
              <a:t>dominio</a:t>
            </a:r>
            <a:r>
              <a:rPr lang="en-US" dirty="0"/>
              <a:t> </a:t>
            </a:r>
            <a:r>
              <a:rPr lang="en-US" dirty="0" err="1"/>
              <a:t>delle</a:t>
            </a:r>
            <a:r>
              <a:rPr lang="en-US" dirty="0"/>
              <a:t> </a:t>
            </a:r>
            <a:r>
              <a:rPr lang="en-US" dirty="0" err="1"/>
              <a:t>frequenze</a:t>
            </a:r>
            <a:r>
              <a:rPr lang="en-US" dirty="0"/>
              <a:t>.</a:t>
            </a:r>
          </a:p>
          <a:p>
            <a:endParaRPr lang="en-US" dirty="0"/>
          </a:p>
          <a:p>
            <a:r>
              <a:rPr lang="it-IT" dirty="0"/>
              <a:t>Grazie alla trasformata di Fourier è possibile individuare un criterio per compiere un </a:t>
            </a:r>
            <a:r>
              <a:rPr lang="it-IT" dirty="0">
                <a:hlinkClick r:id="rId2" tooltip="Campionamento (teoria dei segnali)"/>
              </a:rPr>
              <a:t>campionamento</a:t>
            </a:r>
            <a:r>
              <a:rPr lang="it-IT" dirty="0"/>
              <a:t> in grado di digitalizzare un segnale senza ridurne il contenuto informativo.</a:t>
            </a:r>
          </a:p>
          <a:p>
            <a:endParaRPr lang="it-IT" dirty="0"/>
          </a:p>
          <a:p>
            <a:r>
              <a:rPr lang="it-IT" dirty="0"/>
              <a:t>In particolare si usa la FFT (Fast Fourier </a:t>
            </a:r>
            <a:r>
              <a:rPr lang="it-IT" dirty="0" err="1"/>
              <a:t>Transform</a:t>
            </a:r>
            <a:r>
              <a:rPr lang="it-IT" dirty="0"/>
              <a:t>).</a:t>
            </a:r>
          </a:p>
          <a:p>
            <a:endParaRPr lang="it-IT" dirty="0"/>
          </a:p>
          <a:p>
            <a:r>
              <a:rPr lang="it-IT" dirty="0">
                <a:solidFill>
                  <a:schemeClr val="tx2"/>
                </a:solidFill>
              </a:rPr>
              <a:t>La trasformata di Fourier è uno strumento fondamentale nel campo delle elaborazioni delle immagini. L’output fornito è un immagine nel dominio delle frequenze. </a:t>
            </a:r>
          </a:p>
          <a:p>
            <a:endParaRPr lang="it-IT" dirty="0">
              <a:solidFill>
                <a:schemeClr val="tx2"/>
              </a:solidFill>
            </a:endParaRPr>
          </a:p>
          <a:p>
            <a:r>
              <a:rPr lang="it-IT" dirty="0">
                <a:solidFill>
                  <a:schemeClr val="tx2"/>
                </a:solidFill>
              </a:rPr>
              <a:t>Es: riproduciamo un suono -&gt; vediamo le frequenze sul mixer.</a:t>
            </a:r>
          </a:p>
          <a:p>
            <a:endParaRPr lang="it-IT" dirty="0">
              <a:solidFill>
                <a:schemeClr val="tx2"/>
              </a:solidFill>
            </a:endParaRPr>
          </a:p>
          <a:p>
            <a:pPr marL="285750" indent="-285750">
              <a:buFont typeface="Arial" panose="020B0604020202020204" pitchFamily="34" charset="0"/>
              <a:buChar char="•"/>
            </a:pPr>
            <a:r>
              <a:rPr lang="it-IT" dirty="0">
                <a:solidFill>
                  <a:schemeClr val="tx2"/>
                </a:solidFill>
              </a:rPr>
              <a:t>Analisi immagini</a:t>
            </a:r>
          </a:p>
          <a:p>
            <a:pPr marL="285750" indent="-285750">
              <a:buFont typeface="Arial" panose="020B0604020202020204" pitchFamily="34" charset="0"/>
              <a:buChar char="•"/>
            </a:pPr>
            <a:r>
              <a:rPr lang="it-IT" dirty="0">
                <a:solidFill>
                  <a:schemeClr val="tx2"/>
                </a:solidFill>
              </a:rPr>
              <a:t>Filtraggio</a:t>
            </a:r>
          </a:p>
          <a:p>
            <a:pPr marL="285750" indent="-285750">
              <a:buFont typeface="Arial" panose="020B0604020202020204" pitchFamily="34" charset="0"/>
              <a:buChar char="•"/>
            </a:pPr>
            <a:r>
              <a:rPr lang="it-IT" dirty="0">
                <a:solidFill>
                  <a:schemeClr val="tx2"/>
                </a:solidFill>
              </a:rPr>
              <a:t>Ricostruzione delle immagini</a:t>
            </a:r>
          </a:p>
          <a:p>
            <a:endParaRPr lang="en-US" dirty="0"/>
          </a:p>
          <a:p>
            <a:pPr algn="just"/>
            <a:endParaRPr lang="it-IT" dirty="0"/>
          </a:p>
          <a:p>
            <a:pPr algn="just"/>
            <a:endParaRPr lang="it-IT" dirty="0"/>
          </a:p>
          <a:p>
            <a:pPr algn="just"/>
            <a:endParaRPr lang="it-IT" dirty="0"/>
          </a:p>
          <a:p>
            <a:pPr algn="just"/>
            <a:endParaRPr lang="it-IT" dirty="0"/>
          </a:p>
        </p:txBody>
      </p:sp>
    </p:spTree>
    <p:extLst>
      <p:ext uri="{BB962C8B-B14F-4D97-AF65-F5344CB8AC3E}">
        <p14:creationId xmlns:p14="http://schemas.microsoft.com/office/powerpoint/2010/main" val="2938911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Computer Vision</a:t>
            </a:r>
          </a:p>
        </p:txBody>
      </p:sp>
      <p:sp>
        <p:nvSpPr>
          <p:cNvPr id="3" name="CasellaDiTesto 2"/>
          <p:cNvSpPr txBox="1"/>
          <p:nvPr/>
        </p:nvSpPr>
        <p:spPr>
          <a:xfrm>
            <a:off x="551384" y="1052736"/>
            <a:ext cx="11449272" cy="3416320"/>
          </a:xfrm>
          <a:prstGeom prst="rect">
            <a:avLst/>
          </a:prstGeom>
          <a:noFill/>
        </p:spPr>
        <p:txBody>
          <a:bodyPr wrap="square" rtlCol="0">
            <a:spAutoFit/>
          </a:bodyPr>
          <a:lstStyle/>
          <a:p>
            <a:r>
              <a:rPr lang="it-IT" dirty="0">
                <a:solidFill>
                  <a:schemeClr val="tx2"/>
                </a:solidFill>
              </a:rPr>
              <a:t>Una libreria gratuita per lavorare con le FFT si chiama </a:t>
            </a:r>
            <a:r>
              <a:rPr lang="it-IT" b="1" dirty="0">
                <a:solidFill>
                  <a:schemeClr val="tx2"/>
                </a:solidFill>
              </a:rPr>
              <a:t>DSP</a:t>
            </a:r>
            <a:r>
              <a:rPr lang="it-IT" dirty="0">
                <a:solidFill>
                  <a:schemeClr val="tx2"/>
                </a:solidFill>
              </a:rPr>
              <a:t> (</a:t>
            </a:r>
            <a:r>
              <a:rPr lang="it-IT" dirty="0">
                <a:solidFill>
                  <a:schemeClr val="tx2"/>
                </a:solidFill>
                <a:hlinkClick r:id="rId2"/>
              </a:rPr>
              <a:t>https://www.nuget.org/packages/Dsp/</a:t>
            </a:r>
            <a:r>
              <a:rPr lang="it-IT" dirty="0">
                <a:solidFill>
                  <a:schemeClr val="tx2"/>
                </a:solidFill>
              </a:rPr>
              <a:t>)</a:t>
            </a:r>
          </a:p>
          <a:p>
            <a:endParaRPr lang="it-IT" dirty="0">
              <a:solidFill>
                <a:schemeClr val="tx2"/>
              </a:solidFill>
            </a:endParaRPr>
          </a:p>
          <a:p>
            <a:r>
              <a:rPr lang="it-IT" dirty="0">
                <a:solidFill>
                  <a:schemeClr val="tx2"/>
                </a:solidFill>
              </a:rPr>
              <a:t>Altre librerie gratuite di Intelligenza artificiale sono:</a:t>
            </a:r>
          </a:p>
          <a:p>
            <a:endParaRPr lang="it-IT" dirty="0">
              <a:solidFill>
                <a:schemeClr val="tx2"/>
              </a:solidFill>
            </a:endParaRPr>
          </a:p>
          <a:p>
            <a:pPr marL="285750" indent="-285750">
              <a:buFont typeface="Arial" panose="020B0604020202020204" pitchFamily="34" charset="0"/>
              <a:buChar char="•"/>
            </a:pPr>
            <a:r>
              <a:rPr lang="it-IT" b="1" dirty="0" err="1">
                <a:solidFill>
                  <a:schemeClr val="tx2"/>
                </a:solidFill>
              </a:rPr>
              <a:t>AForgeNET</a:t>
            </a:r>
            <a:endParaRPr lang="it-IT" b="1" dirty="0">
              <a:solidFill>
                <a:schemeClr val="tx2"/>
              </a:solidFill>
            </a:endParaRPr>
          </a:p>
          <a:p>
            <a:pPr marL="285750" indent="-285750">
              <a:buFont typeface="Arial" panose="020B0604020202020204" pitchFamily="34" charset="0"/>
              <a:buChar char="•"/>
            </a:pPr>
            <a:r>
              <a:rPr lang="it-IT" b="1" dirty="0">
                <a:solidFill>
                  <a:schemeClr val="tx2"/>
                </a:solidFill>
              </a:rPr>
              <a:t>Accord NET </a:t>
            </a:r>
            <a:r>
              <a:rPr lang="it-IT" dirty="0">
                <a:solidFill>
                  <a:schemeClr val="tx2"/>
                </a:solidFill>
              </a:rPr>
              <a:t>(evoluzione di </a:t>
            </a:r>
            <a:r>
              <a:rPr lang="it-IT" dirty="0" err="1">
                <a:solidFill>
                  <a:schemeClr val="tx2"/>
                </a:solidFill>
              </a:rPr>
              <a:t>Aforge</a:t>
            </a:r>
            <a:r>
              <a:rPr lang="it-IT" dirty="0">
                <a:solidFill>
                  <a:schemeClr val="tx2"/>
                </a:solidFill>
              </a:rPr>
              <a:t> NET)</a:t>
            </a:r>
          </a:p>
          <a:p>
            <a:pPr marL="285750" indent="-285750">
              <a:buFont typeface="Arial" panose="020B0604020202020204" pitchFamily="34" charset="0"/>
              <a:buChar char="•"/>
            </a:pPr>
            <a:r>
              <a:rPr lang="it-IT" b="1" dirty="0">
                <a:solidFill>
                  <a:schemeClr val="tx2"/>
                </a:solidFill>
              </a:rPr>
              <a:t>EMGUCV</a:t>
            </a:r>
            <a:r>
              <a:rPr lang="it-IT" dirty="0">
                <a:solidFill>
                  <a:schemeClr val="tx2"/>
                </a:solidFill>
              </a:rPr>
              <a:t> (</a:t>
            </a:r>
            <a:r>
              <a:rPr lang="it-IT" dirty="0" err="1">
                <a:solidFill>
                  <a:schemeClr val="tx2"/>
                </a:solidFill>
              </a:rPr>
              <a:t>porting</a:t>
            </a:r>
            <a:r>
              <a:rPr lang="it-IT" dirty="0">
                <a:solidFill>
                  <a:schemeClr val="tx2"/>
                </a:solidFill>
              </a:rPr>
              <a:t> .NET di Open CV)</a:t>
            </a:r>
          </a:p>
          <a:p>
            <a:endParaRPr lang="en-US" dirty="0"/>
          </a:p>
          <a:p>
            <a:pPr algn="just"/>
            <a:endParaRPr lang="it-IT" dirty="0"/>
          </a:p>
          <a:p>
            <a:pPr algn="just"/>
            <a:endParaRPr lang="it-IT" dirty="0"/>
          </a:p>
          <a:p>
            <a:pPr algn="just"/>
            <a:endParaRPr lang="it-IT" dirty="0"/>
          </a:p>
          <a:p>
            <a:pPr algn="just"/>
            <a:endParaRPr lang="it-IT" dirty="0"/>
          </a:p>
        </p:txBody>
      </p:sp>
    </p:spTree>
    <p:extLst>
      <p:ext uri="{BB962C8B-B14F-4D97-AF65-F5344CB8AC3E}">
        <p14:creationId xmlns:p14="http://schemas.microsoft.com/office/powerpoint/2010/main" val="11508060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Robotica di servizio</a:t>
            </a:r>
          </a:p>
        </p:txBody>
      </p:sp>
      <p:sp>
        <p:nvSpPr>
          <p:cNvPr id="3" name="CasellaDiTesto 2"/>
          <p:cNvSpPr txBox="1"/>
          <p:nvPr/>
        </p:nvSpPr>
        <p:spPr>
          <a:xfrm>
            <a:off x="407368" y="1124744"/>
            <a:ext cx="11449272" cy="5632311"/>
          </a:xfrm>
          <a:prstGeom prst="rect">
            <a:avLst/>
          </a:prstGeom>
          <a:noFill/>
        </p:spPr>
        <p:txBody>
          <a:bodyPr wrap="square" rtlCol="0">
            <a:spAutoFit/>
          </a:bodyPr>
          <a:lstStyle/>
          <a:p>
            <a:r>
              <a:rPr lang="it-IT" altLang="it-IT" dirty="0">
                <a:solidFill>
                  <a:schemeClr val="tx2"/>
                </a:solidFill>
              </a:rPr>
              <a:t>Il riconoscimento degli ostacoli comporta la possibilità, da parte del robot, di muoversi in un ambiente anche strutturalmente complesso, evitando gli ostacoli (</a:t>
            </a:r>
            <a:r>
              <a:rPr lang="it-IT" altLang="it-IT" b="1" u="sng" dirty="0" err="1">
                <a:solidFill>
                  <a:schemeClr val="tx2"/>
                </a:solidFill>
              </a:rPr>
              <a:t>obstacle</a:t>
            </a:r>
            <a:r>
              <a:rPr lang="it-IT" altLang="it-IT" b="1" u="sng" dirty="0">
                <a:solidFill>
                  <a:schemeClr val="tx2"/>
                </a:solidFill>
              </a:rPr>
              <a:t> </a:t>
            </a:r>
            <a:r>
              <a:rPr lang="it-IT" altLang="it-IT" b="1" u="sng" dirty="0" err="1">
                <a:solidFill>
                  <a:schemeClr val="tx2"/>
                </a:solidFill>
              </a:rPr>
              <a:t>avoidance</a:t>
            </a:r>
            <a:r>
              <a:rPr lang="it-IT" altLang="it-IT" dirty="0">
                <a:solidFill>
                  <a:schemeClr val="tx2"/>
                </a:solidFill>
              </a:rPr>
              <a:t>).</a:t>
            </a:r>
          </a:p>
          <a:p>
            <a:endParaRPr lang="it-IT" altLang="it-IT" dirty="0">
              <a:solidFill>
                <a:schemeClr val="tx2"/>
              </a:solidFill>
            </a:endParaRPr>
          </a:p>
          <a:p>
            <a:pPr marL="104775" algn="just">
              <a:buClr>
                <a:srgbClr val="0E594D"/>
              </a:buClr>
              <a:buSzPct val="45000"/>
              <a:tabLst>
                <a:tab pos="425450" algn="l"/>
                <a:tab pos="530225" algn="l"/>
                <a:tab pos="979488" algn="l"/>
                <a:tab pos="1428750" algn="l"/>
                <a:tab pos="1878013" algn="l"/>
                <a:tab pos="2327275" algn="l"/>
                <a:tab pos="2776538" algn="l"/>
                <a:tab pos="3225800" algn="l"/>
                <a:tab pos="3675063" algn="l"/>
                <a:tab pos="4124325" algn="l"/>
                <a:tab pos="4573588" algn="l"/>
                <a:tab pos="5022850" algn="l"/>
                <a:tab pos="5472113" algn="l"/>
                <a:tab pos="5921375" algn="l"/>
                <a:tab pos="6370638" algn="l"/>
                <a:tab pos="6819900" algn="l"/>
                <a:tab pos="7269163" algn="l"/>
                <a:tab pos="7718425" algn="l"/>
                <a:tab pos="8167688" algn="l"/>
                <a:tab pos="8616950" algn="l"/>
                <a:tab pos="9066213" algn="l"/>
              </a:tabLst>
              <a:defRPr/>
            </a:pPr>
            <a:r>
              <a:rPr lang="it-IT" dirty="0"/>
              <a:t>In generale la </a:t>
            </a:r>
            <a:r>
              <a:rPr lang="it-IT" b="1" u="sng" dirty="0"/>
              <a:t>robotica di servizio </a:t>
            </a:r>
            <a:r>
              <a:rPr lang="it-IT" dirty="0"/>
              <a:t>comprende i robot utilizzati in fase di esplorazione in ambienti difficilmente accessibili all'uomo (spazi stretti, condizioni ambientali estreme,...).</a:t>
            </a:r>
          </a:p>
          <a:p>
            <a:pPr marL="425450" indent="-320675" algn="just">
              <a:buClr>
                <a:srgbClr val="0E594D"/>
              </a:buClr>
              <a:buSzPct val="45000"/>
              <a:tabLst>
                <a:tab pos="425450" algn="l"/>
                <a:tab pos="530225" algn="l"/>
                <a:tab pos="979488" algn="l"/>
                <a:tab pos="1428750" algn="l"/>
                <a:tab pos="1878013" algn="l"/>
                <a:tab pos="2327275" algn="l"/>
                <a:tab pos="2776538" algn="l"/>
                <a:tab pos="3225800" algn="l"/>
                <a:tab pos="3675063" algn="l"/>
                <a:tab pos="4124325" algn="l"/>
                <a:tab pos="4573588" algn="l"/>
                <a:tab pos="5022850" algn="l"/>
                <a:tab pos="5472113" algn="l"/>
                <a:tab pos="5921375" algn="l"/>
                <a:tab pos="6370638" algn="l"/>
                <a:tab pos="6819900" algn="l"/>
                <a:tab pos="7269163" algn="l"/>
                <a:tab pos="7718425" algn="l"/>
                <a:tab pos="8167688" algn="l"/>
                <a:tab pos="8616950" algn="l"/>
                <a:tab pos="9066213" algn="l"/>
              </a:tabLst>
              <a:defRPr/>
            </a:pPr>
            <a:endParaRPr lang="it-IT" dirty="0"/>
          </a:p>
          <a:p>
            <a:pPr marL="104775" algn="just">
              <a:buClr>
                <a:srgbClr val="0E594D"/>
              </a:buClr>
              <a:buSzPct val="45000"/>
              <a:tabLst>
                <a:tab pos="425450" algn="l"/>
                <a:tab pos="530225" algn="l"/>
                <a:tab pos="979488" algn="l"/>
                <a:tab pos="1428750" algn="l"/>
                <a:tab pos="1878013" algn="l"/>
                <a:tab pos="2327275" algn="l"/>
                <a:tab pos="2776538" algn="l"/>
                <a:tab pos="3225800" algn="l"/>
                <a:tab pos="3675063" algn="l"/>
                <a:tab pos="4124325" algn="l"/>
                <a:tab pos="4573588" algn="l"/>
                <a:tab pos="5022850" algn="l"/>
                <a:tab pos="5472113" algn="l"/>
                <a:tab pos="5921375" algn="l"/>
                <a:tab pos="6370638" algn="l"/>
                <a:tab pos="6819900" algn="l"/>
                <a:tab pos="7269163" algn="l"/>
                <a:tab pos="7718425" algn="l"/>
                <a:tab pos="8167688" algn="l"/>
                <a:tab pos="8616950" algn="l"/>
                <a:tab pos="9066213" algn="l"/>
              </a:tabLst>
              <a:defRPr/>
            </a:pPr>
            <a:r>
              <a:rPr lang="it-IT" dirty="0"/>
              <a:t>I robot “esploratori” possono operare:</a:t>
            </a:r>
          </a:p>
          <a:p>
            <a:pPr marL="390525" indent="-285750" algn="just">
              <a:buClr>
                <a:srgbClr val="0E594D"/>
              </a:buClr>
              <a:buSzPct val="45000"/>
              <a:buFont typeface="Arial" panose="020B0604020202020204" pitchFamily="34" charset="0"/>
              <a:buChar char="•"/>
              <a:tabLst>
                <a:tab pos="425450" algn="l"/>
                <a:tab pos="530225" algn="l"/>
                <a:tab pos="979488" algn="l"/>
                <a:tab pos="1428750" algn="l"/>
                <a:tab pos="1878013" algn="l"/>
                <a:tab pos="2327275" algn="l"/>
                <a:tab pos="2776538" algn="l"/>
                <a:tab pos="3225800" algn="l"/>
                <a:tab pos="3675063" algn="l"/>
                <a:tab pos="4124325" algn="l"/>
                <a:tab pos="4573588" algn="l"/>
                <a:tab pos="5022850" algn="l"/>
                <a:tab pos="5472113" algn="l"/>
                <a:tab pos="5921375" algn="l"/>
                <a:tab pos="6370638" algn="l"/>
                <a:tab pos="6819900" algn="l"/>
                <a:tab pos="7269163" algn="l"/>
                <a:tab pos="7718425" algn="l"/>
                <a:tab pos="8167688" algn="l"/>
                <a:tab pos="8616950" algn="l"/>
                <a:tab pos="9066213" algn="l"/>
              </a:tabLst>
              <a:defRPr/>
            </a:pPr>
            <a:r>
              <a:rPr lang="it-IT" dirty="0"/>
              <a:t>indoor, ossia robot per pulizia in ambienti chiusi, stoccaggio merci, ecc. </a:t>
            </a:r>
          </a:p>
          <a:p>
            <a:pPr marL="390525" indent="-285750" algn="just">
              <a:buClr>
                <a:srgbClr val="0E594D"/>
              </a:buClr>
              <a:buSzPct val="45000"/>
              <a:buFont typeface="Arial" panose="020B0604020202020204" pitchFamily="34" charset="0"/>
              <a:buChar char="•"/>
              <a:tabLst>
                <a:tab pos="425450" algn="l"/>
                <a:tab pos="530225" algn="l"/>
                <a:tab pos="979488" algn="l"/>
                <a:tab pos="1428750" algn="l"/>
                <a:tab pos="1878013" algn="l"/>
                <a:tab pos="2327275" algn="l"/>
                <a:tab pos="2776538" algn="l"/>
                <a:tab pos="3225800" algn="l"/>
                <a:tab pos="3675063" algn="l"/>
                <a:tab pos="4124325" algn="l"/>
                <a:tab pos="4573588" algn="l"/>
                <a:tab pos="5022850" algn="l"/>
                <a:tab pos="5472113" algn="l"/>
                <a:tab pos="5921375" algn="l"/>
                <a:tab pos="6370638" algn="l"/>
                <a:tab pos="6819900" algn="l"/>
                <a:tab pos="7269163" algn="l"/>
                <a:tab pos="7718425" algn="l"/>
                <a:tab pos="8167688" algn="l"/>
                <a:tab pos="8616950" algn="l"/>
                <a:tab pos="9066213" algn="l"/>
              </a:tabLst>
              <a:defRPr/>
            </a:pPr>
            <a:r>
              <a:rPr lang="it-IT" dirty="0"/>
              <a:t>outdoor, ossia in ambienti subacquei, nelle esplorazioni spaziali, ecc.</a:t>
            </a:r>
          </a:p>
          <a:p>
            <a:pPr marL="390525" indent="-285750" algn="just">
              <a:buClr>
                <a:srgbClr val="0E594D"/>
              </a:buClr>
              <a:buSzPct val="45000"/>
              <a:buFont typeface="Arial" panose="020B0604020202020204" pitchFamily="34" charset="0"/>
              <a:buChar char="•"/>
              <a:tabLst>
                <a:tab pos="425450" algn="l"/>
                <a:tab pos="530225" algn="l"/>
                <a:tab pos="979488" algn="l"/>
                <a:tab pos="1428750" algn="l"/>
                <a:tab pos="1878013" algn="l"/>
                <a:tab pos="2327275" algn="l"/>
                <a:tab pos="2776538" algn="l"/>
                <a:tab pos="3225800" algn="l"/>
                <a:tab pos="3675063" algn="l"/>
                <a:tab pos="4124325" algn="l"/>
                <a:tab pos="4573588" algn="l"/>
                <a:tab pos="5022850" algn="l"/>
                <a:tab pos="5472113" algn="l"/>
                <a:tab pos="5921375" algn="l"/>
                <a:tab pos="6370638" algn="l"/>
                <a:tab pos="6819900" algn="l"/>
                <a:tab pos="7269163" algn="l"/>
                <a:tab pos="7718425" algn="l"/>
                <a:tab pos="8167688" algn="l"/>
                <a:tab pos="8616950" algn="l"/>
                <a:tab pos="9066213" algn="l"/>
              </a:tabLst>
              <a:defRPr/>
            </a:pPr>
            <a:endParaRPr lang="it-IT" dirty="0"/>
          </a:p>
          <a:p>
            <a:pPr indent="-341313">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it-IT" dirty="0" err="1"/>
              <a:t>Nel</a:t>
            </a:r>
            <a:r>
              <a:rPr lang="en-US" altLang="it-IT" dirty="0"/>
              <a:t> campo </a:t>
            </a:r>
            <a:r>
              <a:rPr lang="en-US" altLang="it-IT" dirty="0" err="1"/>
              <a:t>della</a:t>
            </a:r>
            <a:r>
              <a:rPr lang="en-US" altLang="it-IT" dirty="0"/>
              <a:t> </a:t>
            </a:r>
            <a:r>
              <a:rPr lang="en-US" altLang="it-IT" dirty="0" err="1"/>
              <a:t>robotica</a:t>
            </a:r>
            <a:r>
              <a:rPr lang="en-US" altLang="it-IT" dirty="0"/>
              <a:t> mobile/di </a:t>
            </a:r>
            <a:r>
              <a:rPr lang="en-US" altLang="it-IT" dirty="0" err="1"/>
              <a:t>servizio</a:t>
            </a:r>
            <a:r>
              <a:rPr lang="en-US" altLang="it-IT" dirty="0"/>
              <a:t> </a:t>
            </a:r>
            <a:r>
              <a:rPr lang="it-IT" altLang="it-IT" dirty="0"/>
              <a:t>l</a:t>
            </a:r>
            <a:r>
              <a:rPr lang="it-IT" dirty="0"/>
              <a:t>a movimentazione può avvenire in vari modi. I due metodi più utilizzati in robotica mobile sono:</a:t>
            </a:r>
          </a:p>
          <a:p>
            <a:pPr indent="-341313">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dirty="0"/>
          </a:p>
          <a:p>
            <a:pPr marL="558800" indent="-557213" algn="just">
              <a:buSzPct val="45000"/>
              <a:buFont typeface="Wingdings"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dirty="0"/>
              <a:t>le ruote</a:t>
            </a:r>
          </a:p>
          <a:p>
            <a:pPr marL="558800" indent="-557213" algn="just">
              <a:buSzPct val="45000"/>
              <a:buFont typeface="Wingdings"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dirty="0"/>
              <a:t>i cingoli</a:t>
            </a:r>
            <a:endParaRPr lang="en-US" sz="1400" dirty="0"/>
          </a:p>
          <a:p>
            <a:endParaRPr lang="it-IT" altLang="it-IT" dirty="0">
              <a:solidFill>
                <a:schemeClr val="tx2"/>
              </a:solidFill>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spTree>
    <p:extLst>
      <p:ext uri="{BB962C8B-B14F-4D97-AF65-F5344CB8AC3E}">
        <p14:creationId xmlns:p14="http://schemas.microsoft.com/office/powerpoint/2010/main" val="31414017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err="1"/>
              <a:t>Bio</a:t>
            </a:r>
            <a:r>
              <a:rPr lang="it-IT" dirty="0"/>
              <a:t>-robotica</a:t>
            </a:r>
          </a:p>
        </p:txBody>
      </p:sp>
      <p:sp>
        <p:nvSpPr>
          <p:cNvPr id="3" name="CasellaDiTesto 2"/>
          <p:cNvSpPr txBox="1"/>
          <p:nvPr/>
        </p:nvSpPr>
        <p:spPr>
          <a:xfrm>
            <a:off x="407368" y="1124744"/>
            <a:ext cx="11449272" cy="4524315"/>
          </a:xfrm>
          <a:prstGeom prst="rect">
            <a:avLst/>
          </a:prstGeom>
          <a:noFill/>
        </p:spPr>
        <p:txBody>
          <a:bodyPr wrap="square" rtlCol="0">
            <a:spAutoFit/>
          </a:bodyPr>
          <a:lstStyle/>
          <a:p>
            <a:pPr marL="104775" algn="just">
              <a:buClr>
                <a:srgbClr val="0E594D"/>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defRPr/>
            </a:pPr>
            <a:r>
              <a:rPr lang="it-IT" dirty="0"/>
              <a:t>La biorobotica studia e progetta robot che si ispirano al mondo della natura. Esempi di robot di questo tipo sono:</a:t>
            </a:r>
          </a:p>
          <a:p>
            <a:pPr marL="104775" algn="just">
              <a:buClr>
                <a:srgbClr val="0E594D"/>
              </a:buClr>
              <a:buSzPct val="45000"/>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defRPr/>
            </a:pPr>
            <a:endParaRPr lang="it-IT" dirty="0"/>
          </a:p>
          <a:p>
            <a:pPr marL="1223963" lvl="2" indent="-319088" algn="just">
              <a:buClr>
                <a:srgbClr val="0E594D"/>
              </a:buClr>
              <a:buSzPct val="45000"/>
              <a:buFont typeface="Wingdings"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defRPr/>
            </a:pPr>
            <a:r>
              <a:rPr lang="it-IT" dirty="0"/>
              <a:t>Robot ragno</a:t>
            </a:r>
          </a:p>
          <a:p>
            <a:pPr marL="1223963" lvl="2" indent="-319088" algn="just">
              <a:buClr>
                <a:srgbClr val="0E594D"/>
              </a:buClr>
              <a:buSzPct val="45000"/>
              <a:buFont typeface="Wingdings"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defRPr/>
            </a:pPr>
            <a:r>
              <a:rPr lang="it-IT" dirty="0"/>
              <a:t>Snake </a:t>
            </a:r>
            <a:r>
              <a:rPr lang="it-IT" dirty="0" err="1"/>
              <a:t>robots</a:t>
            </a:r>
            <a:endParaRPr lang="it-IT" dirty="0"/>
          </a:p>
          <a:p>
            <a:pPr marL="1223963" lvl="2" indent="-319088" algn="just">
              <a:buClr>
                <a:srgbClr val="0E594D"/>
              </a:buClr>
              <a:buSzPct val="45000"/>
              <a:buFont typeface="Wingdings"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defRPr/>
            </a:pPr>
            <a:r>
              <a:rPr lang="it-IT" dirty="0" err="1"/>
              <a:t>Warms</a:t>
            </a:r>
            <a:r>
              <a:rPr lang="it-IT" dirty="0"/>
              <a:t> robot</a:t>
            </a:r>
          </a:p>
          <a:p>
            <a:pPr marL="1223963" lvl="2" indent="-319088" algn="just">
              <a:buClr>
                <a:srgbClr val="0E594D"/>
              </a:buClr>
              <a:buSzPct val="45000"/>
              <a:buFont typeface="Wingdings" charset="2"/>
              <a:buChar char=""/>
              <a:tabLst>
                <a:tab pos="423863" algn="l"/>
                <a:tab pos="528638" algn="l"/>
                <a:tab pos="977900" algn="l"/>
                <a:tab pos="1427163"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Lst>
              <a:defRPr/>
            </a:pPr>
            <a:r>
              <a:rPr lang="it-IT" dirty="0"/>
              <a:t>…</a:t>
            </a:r>
          </a:p>
          <a:p>
            <a:endParaRPr lang="it-IT" altLang="it-IT" dirty="0">
              <a:solidFill>
                <a:schemeClr val="tx2"/>
              </a:solidFill>
            </a:endParaRPr>
          </a:p>
          <a:p>
            <a:pPr algn="just"/>
            <a:r>
              <a:rPr lang="it-IT" altLang="it-IT" dirty="0"/>
              <a:t>Sicuramente, insieme alla robotica umanoide, è uno dei settori più complessi ed affascinanti.</a:t>
            </a:r>
          </a:p>
          <a:p>
            <a:pPr algn="just"/>
            <a:r>
              <a:rPr lang="it-IT" altLang="it-IT" dirty="0"/>
              <a:t>Richiede una conoscenza della meccanica, dell’informatica, della biologia, dell’elettronica molto spinta….questo è probabilmente il settore della robotica più trasversale.</a:t>
            </a:r>
          </a:p>
          <a:p>
            <a:pPr algn="just"/>
            <a:endParaRPr lang="it-IT" altLang="it-IT" dirty="0"/>
          </a:p>
          <a:p>
            <a:pPr algn="just"/>
            <a:endParaRPr lang="it-IT" alt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spTree>
    <p:extLst>
      <p:ext uri="{BB962C8B-B14F-4D97-AF65-F5344CB8AC3E}">
        <p14:creationId xmlns:p14="http://schemas.microsoft.com/office/powerpoint/2010/main" val="3800311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err="1"/>
              <a:t>Bio</a:t>
            </a:r>
            <a:r>
              <a:rPr lang="it-IT" dirty="0"/>
              <a:t>-robotica</a:t>
            </a:r>
          </a:p>
        </p:txBody>
      </p:sp>
      <p:sp>
        <p:nvSpPr>
          <p:cNvPr id="3" name="CasellaDiTesto 2"/>
          <p:cNvSpPr txBox="1"/>
          <p:nvPr/>
        </p:nvSpPr>
        <p:spPr>
          <a:xfrm>
            <a:off x="407368" y="1124744"/>
            <a:ext cx="11449272" cy="2862322"/>
          </a:xfrm>
          <a:prstGeom prst="rect">
            <a:avLst/>
          </a:prstGeom>
          <a:noFill/>
        </p:spPr>
        <p:txBody>
          <a:bodyPr wrap="square" rtlCol="0">
            <a:spAutoFit/>
          </a:bodyPr>
          <a:lstStyle/>
          <a:p>
            <a:r>
              <a:rPr lang="it-IT" altLang="it-IT" dirty="0"/>
              <a:t>Un tipo di robot complesso è il </a:t>
            </a:r>
            <a:r>
              <a:rPr lang="it-IT" altLang="it-IT" b="1" dirty="0"/>
              <a:t>robot ragno </a:t>
            </a:r>
            <a:r>
              <a:rPr lang="it-IT" altLang="it-IT" dirty="0"/>
              <a:t>(spider robot), il quale può possedere un grado di complessità strutturale simile a quello del robot serpente. Famoso è il robot spider T8 (vedere su Internet). La seguente figura mostra un esempio di robot ragno sviluppato dal sottoscritto:</a:t>
            </a:r>
          </a:p>
          <a:p>
            <a:endParaRPr lang="it-IT" altLang="it-IT" dirty="0"/>
          </a:p>
          <a:p>
            <a:endParaRPr lang="it-IT" altLang="it-IT" dirty="0"/>
          </a:p>
          <a:p>
            <a:pPr algn="just"/>
            <a:endParaRPr lang="it-IT" alt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1026" name="Picture 2" descr="Nessun testo alternativo automatico disponib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2061267"/>
            <a:ext cx="8028384" cy="451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876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err="1"/>
              <a:t>Bio</a:t>
            </a:r>
            <a:r>
              <a:rPr lang="it-IT" dirty="0"/>
              <a:t>-robotica</a:t>
            </a:r>
          </a:p>
        </p:txBody>
      </p:sp>
      <p:sp>
        <p:nvSpPr>
          <p:cNvPr id="3" name="CasellaDiTesto 2"/>
          <p:cNvSpPr txBox="1"/>
          <p:nvPr/>
        </p:nvSpPr>
        <p:spPr>
          <a:xfrm>
            <a:off x="1407028" y="918954"/>
            <a:ext cx="8716672" cy="3416320"/>
          </a:xfrm>
          <a:prstGeom prst="rect">
            <a:avLst/>
          </a:prstGeom>
          <a:noFill/>
        </p:spPr>
        <p:txBody>
          <a:bodyPr wrap="square" rtlCol="0">
            <a:spAutoFit/>
          </a:bodyPr>
          <a:lstStyle/>
          <a:p>
            <a:r>
              <a:rPr lang="it-IT" altLang="it-IT" dirty="0"/>
              <a:t>Il robot spider sviluppato è controllato da due schede </a:t>
            </a:r>
            <a:r>
              <a:rPr lang="it-IT" altLang="it-IT" dirty="0" err="1"/>
              <a:t>arduino</a:t>
            </a:r>
            <a:r>
              <a:rPr lang="it-IT" altLang="it-IT" dirty="0"/>
              <a:t> (una scheda </a:t>
            </a:r>
            <a:r>
              <a:rPr lang="it-IT" altLang="it-IT" dirty="0" err="1"/>
              <a:t>arduino</a:t>
            </a:r>
            <a:r>
              <a:rPr lang="it-IT" altLang="it-IT" dirty="0"/>
              <a:t> uno ed una scheda </a:t>
            </a:r>
            <a:r>
              <a:rPr lang="it-IT" altLang="it-IT" dirty="0" err="1"/>
              <a:t>arduino</a:t>
            </a:r>
            <a:r>
              <a:rPr lang="it-IT" altLang="it-IT" dirty="0"/>
              <a:t> mega) ed ha ben 8 servomotori. Inoltre possiede un sensore di prossimità come organo della vista. La figura seguente mostra uno zoom sul robot:</a:t>
            </a:r>
          </a:p>
          <a:p>
            <a:endParaRPr lang="it-IT" altLang="it-IT" dirty="0"/>
          </a:p>
          <a:p>
            <a:endParaRPr lang="it-IT" altLang="it-IT" dirty="0"/>
          </a:p>
          <a:p>
            <a:endParaRPr lang="it-IT" altLang="it-IT" dirty="0"/>
          </a:p>
          <a:p>
            <a:endParaRPr lang="it-IT" altLang="it-IT" dirty="0"/>
          </a:p>
          <a:p>
            <a:pPr algn="just"/>
            <a:endParaRPr lang="it-IT" alt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2050" name="Picture 2" descr="Nessun testo alternativo automatico disponib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752" y="1844824"/>
            <a:ext cx="2936925"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716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dirty="0"/>
              <a:t>Esempio di robot per l’intrattenimento</a:t>
            </a:r>
          </a:p>
        </p:txBody>
      </p:sp>
      <p:sp>
        <p:nvSpPr>
          <p:cNvPr id="3" name="Segnaposto contenuto 2"/>
          <p:cNvSpPr>
            <a:spLocks noGrp="1"/>
          </p:cNvSpPr>
          <p:nvPr>
            <p:ph sz="half" idx="1"/>
          </p:nvPr>
        </p:nvSpPr>
        <p:spPr>
          <a:xfrm>
            <a:off x="1524000" y="1825625"/>
            <a:ext cx="10476656" cy="5032375"/>
          </a:xfrm>
        </p:spPr>
        <p:txBody>
          <a:bodyPr rtlCol="0"/>
          <a:lstStyle/>
          <a:p>
            <a:pPr algn="just" rtl="0"/>
            <a:r>
              <a:rPr lang="it-IT" dirty="0"/>
              <a:t>La seguente figura mostra un esempio di robot mobile cingolato per lo studio/intrattenimento (realizzato dal sottoscritto con i mattoncini della lego):</a:t>
            </a:r>
          </a:p>
          <a:p>
            <a:pPr rtl="0"/>
            <a:endParaRPr lang="it-IT" dirty="0"/>
          </a:p>
          <a:p>
            <a:pPr rtl="0"/>
            <a:endParaRPr lang="it-IT" dirty="0"/>
          </a:p>
        </p:txBody>
      </p:sp>
      <p:pic>
        <p:nvPicPr>
          <p:cNvPr id="5" name="Immagine 4"/>
          <p:cNvPicPr>
            <a:picLocks noChangeAspect="1"/>
          </p:cNvPicPr>
          <p:nvPr/>
        </p:nvPicPr>
        <p:blipFill>
          <a:blip r:embed="rId2"/>
          <a:stretch>
            <a:fillRect/>
          </a:stretch>
        </p:blipFill>
        <p:spPr>
          <a:xfrm>
            <a:off x="3647728" y="2564904"/>
            <a:ext cx="5295064" cy="3968707"/>
          </a:xfrm>
          <a:prstGeom prst="rect">
            <a:avLst/>
          </a:prstGeom>
        </p:spPr>
      </p:pic>
    </p:spTree>
    <p:extLst>
      <p:ext uri="{BB962C8B-B14F-4D97-AF65-F5344CB8AC3E}">
        <p14:creationId xmlns:p14="http://schemas.microsoft.com/office/powerpoint/2010/main" val="23720370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err="1"/>
              <a:t>Bio</a:t>
            </a:r>
            <a:r>
              <a:rPr lang="it-IT" dirty="0"/>
              <a:t>-robotica</a:t>
            </a:r>
          </a:p>
        </p:txBody>
      </p:sp>
      <p:sp>
        <p:nvSpPr>
          <p:cNvPr id="3" name="CasellaDiTesto 2"/>
          <p:cNvSpPr txBox="1"/>
          <p:nvPr/>
        </p:nvSpPr>
        <p:spPr>
          <a:xfrm>
            <a:off x="3246483" y="1129980"/>
            <a:ext cx="6148136" cy="2308324"/>
          </a:xfrm>
          <a:prstGeom prst="rect">
            <a:avLst/>
          </a:prstGeom>
          <a:noFill/>
        </p:spPr>
        <p:txBody>
          <a:bodyPr wrap="square" rtlCol="0">
            <a:spAutoFit/>
          </a:bodyPr>
          <a:lstStyle/>
          <a:p>
            <a:endParaRPr lang="it-IT" altLang="it-IT" dirty="0"/>
          </a:p>
          <a:p>
            <a:endParaRPr lang="it-IT" altLang="it-IT" dirty="0"/>
          </a:p>
          <a:p>
            <a:endParaRPr lang="it-IT" altLang="it-IT" dirty="0"/>
          </a:p>
          <a:p>
            <a:pPr algn="just"/>
            <a:endParaRPr lang="it-IT" alt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3074" name="Picture 2" descr="Nessun testo alternativo automatico disponib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784" y="1052736"/>
            <a:ext cx="3143948"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5789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err="1"/>
              <a:t>Bio</a:t>
            </a:r>
            <a:r>
              <a:rPr lang="it-IT" dirty="0"/>
              <a:t>-robotica</a:t>
            </a:r>
          </a:p>
        </p:txBody>
      </p:sp>
      <p:sp>
        <p:nvSpPr>
          <p:cNvPr id="3" name="CasellaDiTesto 2"/>
          <p:cNvSpPr txBox="1"/>
          <p:nvPr/>
        </p:nvSpPr>
        <p:spPr>
          <a:xfrm>
            <a:off x="3246483" y="1129980"/>
            <a:ext cx="6148136" cy="2308324"/>
          </a:xfrm>
          <a:prstGeom prst="rect">
            <a:avLst/>
          </a:prstGeom>
          <a:noFill/>
        </p:spPr>
        <p:txBody>
          <a:bodyPr wrap="square" rtlCol="0">
            <a:spAutoFit/>
          </a:bodyPr>
          <a:lstStyle/>
          <a:p>
            <a:endParaRPr lang="it-IT" altLang="it-IT" dirty="0"/>
          </a:p>
          <a:p>
            <a:endParaRPr lang="it-IT" altLang="it-IT" dirty="0"/>
          </a:p>
          <a:p>
            <a:endParaRPr lang="it-IT" altLang="it-IT" dirty="0"/>
          </a:p>
          <a:p>
            <a:pPr algn="just"/>
            <a:endParaRPr lang="it-IT" alt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4" name="Immagine 3"/>
          <p:cNvPicPr>
            <a:picLocks noChangeAspect="1"/>
          </p:cNvPicPr>
          <p:nvPr/>
        </p:nvPicPr>
        <p:blipFill>
          <a:blip r:embed="rId2"/>
          <a:stretch>
            <a:fillRect/>
          </a:stretch>
        </p:blipFill>
        <p:spPr>
          <a:xfrm>
            <a:off x="2351584" y="1632856"/>
            <a:ext cx="7161905" cy="5095238"/>
          </a:xfrm>
          <a:prstGeom prst="rect">
            <a:avLst/>
          </a:prstGeom>
        </p:spPr>
      </p:pic>
      <p:sp>
        <p:nvSpPr>
          <p:cNvPr id="5" name="CasellaDiTesto 4"/>
          <p:cNvSpPr txBox="1"/>
          <p:nvPr/>
        </p:nvSpPr>
        <p:spPr>
          <a:xfrm>
            <a:off x="1631504" y="1196752"/>
            <a:ext cx="2967479" cy="369332"/>
          </a:xfrm>
          <a:prstGeom prst="rect">
            <a:avLst/>
          </a:prstGeom>
          <a:noFill/>
        </p:spPr>
        <p:txBody>
          <a:bodyPr wrap="none" rtlCol="0">
            <a:spAutoFit/>
          </a:bodyPr>
          <a:lstStyle/>
          <a:p>
            <a:r>
              <a:rPr lang="it-IT" dirty="0"/>
              <a:t>Esempio di ragno a 6 zampe:</a:t>
            </a:r>
          </a:p>
        </p:txBody>
      </p:sp>
    </p:spTree>
    <p:extLst>
      <p:ext uri="{BB962C8B-B14F-4D97-AF65-F5344CB8AC3E}">
        <p14:creationId xmlns:p14="http://schemas.microsoft.com/office/powerpoint/2010/main" val="38723104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err="1"/>
              <a:t>Bio</a:t>
            </a:r>
            <a:r>
              <a:rPr lang="it-IT" dirty="0"/>
              <a:t>-robotica</a:t>
            </a:r>
          </a:p>
        </p:txBody>
      </p:sp>
      <p:sp>
        <p:nvSpPr>
          <p:cNvPr id="3" name="CasellaDiTesto 2"/>
          <p:cNvSpPr txBox="1"/>
          <p:nvPr/>
        </p:nvSpPr>
        <p:spPr>
          <a:xfrm>
            <a:off x="3246483" y="1129980"/>
            <a:ext cx="6148136" cy="2308324"/>
          </a:xfrm>
          <a:prstGeom prst="rect">
            <a:avLst/>
          </a:prstGeom>
          <a:noFill/>
        </p:spPr>
        <p:txBody>
          <a:bodyPr wrap="square" rtlCol="0">
            <a:spAutoFit/>
          </a:bodyPr>
          <a:lstStyle/>
          <a:p>
            <a:endParaRPr lang="it-IT" altLang="it-IT" dirty="0"/>
          </a:p>
          <a:p>
            <a:endParaRPr lang="it-IT" altLang="it-IT" dirty="0"/>
          </a:p>
          <a:p>
            <a:endParaRPr lang="it-IT" altLang="it-IT" dirty="0"/>
          </a:p>
          <a:p>
            <a:pPr algn="just"/>
            <a:endParaRPr lang="it-IT" alt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sp>
        <p:nvSpPr>
          <p:cNvPr id="5" name="CasellaDiTesto 4"/>
          <p:cNvSpPr txBox="1"/>
          <p:nvPr/>
        </p:nvSpPr>
        <p:spPr>
          <a:xfrm>
            <a:off x="1631504" y="1196752"/>
            <a:ext cx="3825086" cy="369332"/>
          </a:xfrm>
          <a:prstGeom prst="rect">
            <a:avLst/>
          </a:prstGeom>
          <a:noFill/>
        </p:spPr>
        <p:txBody>
          <a:bodyPr wrap="none" rtlCol="0">
            <a:spAutoFit/>
          </a:bodyPr>
          <a:lstStyle/>
          <a:p>
            <a:r>
              <a:rPr lang="it-IT" dirty="0"/>
              <a:t>Esempio raffinato di robot umanoide:</a:t>
            </a:r>
          </a:p>
        </p:txBody>
      </p:sp>
      <p:pic>
        <p:nvPicPr>
          <p:cNvPr id="6" name="Immagine 5"/>
          <p:cNvPicPr>
            <a:picLocks noChangeAspect="1"/>
          </p:cNvPicPr>
          <p:nvPr/>
        </p:nvPicPr>
        <p:blipFill>
          <a:blip r:embed="rId2"/>
          <a:stretch>
            <a:fillRect/>
          </a:stretch>
        </p:blipFill>
        <p:spPr>
          <a:xfrm>
            <a:off x="2711624" y="1566084"/>
            <a:ext cx="6428571" cy="5009524"/>
          </a:xfrm>
          <a:prstGeom prst="rect">
            <a:avLst/>
          </a:prstGeom>
        </p:spPr>
      </p:pic>
    </p:spTree>
    <p:extLst>
      <p:ext uri="{BB962C8B-B14F-4D97-AF65-F5344CB8AC3E}">
        <p14:creationId xmlns:p14="http://schemas.microsoft.com/office/powerpoint/2010/main" val="15791788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err="1"/>
              <a:t>Bio</a:t>
            </a:r>
            <a:r>
              <a:rPr lang="it-IT" dirty="0"/>
              <a:t>-robotica</a:t>
            </a:r>
          </a:p>
        </p:txBody>
      </p:sp>
      <p:sp>
        <p:nvSpPr>
          <p:cNvPr id="3" name="CasellaDiTesto 2"/>
          <p:cNvSpPr txBox="1"/>
          <p:nvPr/>
        </p:nvSpPr>
        <p:spPr>
          <a:xfrm>
            <a:off x="3246483" y="1129980"/>
            <a:ext cx="6148136" cy="2308324"/>
          </a:xfrm>
          <a:prstGeom prst="rect">
            <a:avLst/>
          </a:prstGeom>
          <a:noFill/>
        </p:spPr>
        <p:txBody>
          <a:bodyPr wrap="square" rtlCol="0">
            <a:spAutoFit/>
          </a:bodyPr>
          <a:lstStyle/>
          <a:p>
            <a:endParaRPr lang="it-IT" altLang="it-IT" dirty="0"/>
          </a:p>
          <a:p>
            <a:endParaRPr lang="it-IT" altLang="it-IT" dirty="0"/>
          </a:p>
          <a:p>
            <a:endParaRPr lang="it-IT" altLang="it-IT" dirty="0"/>
          </a:p>
          <a:p>
            <a:pPr algn="just"/>
            <a:endParaRPr lang="it-IT" alt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pic>
        <p:nvPicPr>
          <p:cNvPr id="4098" name="Picture 2" descr="https://scontent.xx.fbcdn.net/v/t1.0-0/p206x206/12804616_10209262889955019_8399419575497125262_n.jpg?oh=5acc993b6652d64ada7f5e2a3a44f7ce&amp;oe=596874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784" y="1422068"/>
            <a:ext cx="2997299" cy="532529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415480" y="1052736"/>
            <a:ext cx="7872159" cy="369332"/>
          </a:xfrm>
          <a:prstGeom prst="rect">
            <a:avLst/>
          </a:prstGeom>
          <a:noFill/>
        </p:spPr>
        <p:txBody>
          <a:bodyPr wrap="square" rtlCol="0">
            <a:spAutoFit/>
          </a:bodyPr>
          <a:lstStyle/>
          <a:p>
            <a:r>
              <a:rPr lang="it-IT" dirty="0"/>
              <a:t>L’esempio che segue mostra un robot serpente da me sviluppato con la lego:</a:t>
            </a:r>
          </a:p>
        </p:txBody>
      </p:sp>
    </p:spTree>
    <p:extLst>
      <p:ext uri="{BB962C8B-B14F-4D97-AF65-F5344CB8AC3E}">
        <p14:creationId xmlns:p14="http://schemas.microsoft.com/office/powerpoint/2010/main" val="7703823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err="1"/>
              <a:t>Bio</a:t>
            </a:r>
            <a:r>
              <a:rPr lang="it-IT" dirty="0"/>
              <a:t>-robotica</a:t>
            </a:r>
          </a:p>
        </p:txBody>
      </p:sp>
      <p:sp>
        <p:nvSpPr>
          <p:cNvPr id="3" name="CasellaDiTesto 2"/>
          <p:cNvSpPr txBox="1"/>
          <p:nvPr/>
        </p:nvSpPr>
        <p:spPr>
          <a:xfrm>
            <a:off x="3246483" y="1129980"/>
            <a:ext cx="6148136" cy="2308324"/>
          </a:xfrm>
          <a:prstGeom prst="rect">
            <a:avLst/>
          </a:prstGeom>
          <a:noFill/>
        </p:spPr>
        <p:txBody>
          <a:bodyPr wrap="square" rtlCol="0">
            <a:spAutoFit/>
          </a:bodyPr>
          <a:lstStyle/>
          <a:p>
            <a:endParaRPr lang="it-IT" altLang="it-IT" dirty="0"/>
          </a:p>
          <a:p>
            <a:endParaRPr lang="it-IT" altLang="it-IT" dirty="0"/>
          </a:p>
          <a:p>
            <a:endParaRPr lang="it-IT" altLang="it-IT" dirty="0"/>
          </a:p>
          <a:p>
            <a:pPr algn="just"/>
            <a:endParaRPr lang="it-IT" altLang="it-IT" dirty="0"/>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a:p>
            <a:endParaRPr lang="it-IT" dirty="0">
              <a:latin typeface="Arial" panose="020B0604020202020204" pitchFamily="34" charset="0"/>
            </a:endParaRPr>
          </a:p>
        </p:txBody>
      </p:sp>
      <p:sp>
        <p:nvSpPr>
          <p:cNvPr id="4" name="CasellaDiTesto 3"/>
          <p:cNvSpPr txBox="1"/>
          <p:nvPr/>
        </p:nvSpPr>
        <p:spPr>
          <a:xfrm>
            <a:off x="1415480" y="1052736"/>
            <a:ext cx="7872159" cy="369332"/>
          </a:xfrm>
          <a:prstGeom prst="rect">
            <a:avLst/>
          </a:prstGeom>
          <a:noFill/>
        </p:spPr>
        <p:txBody>
          <a:bodyPr wrap="square" rtlCol="0">
            <a:spAutoFit/>
          </a:bodyPr>
          <a:lstStyle/>
          <a:p>
            <a:r>
              <a:rPr lang="it-IT" dirty="0"/>
              <a:t>La figura seguente invece mostra un robot insetto.</a:t>
            </a:r>
          </a:p>
        </p:txBody>
      </p:sp>
      <p:pic>
        <p:nvPicPr>
          <p:cNvPr id="5" name="Immagine 4"/>
          <p:cNvPicPr>
            <a:picLocks noChangeAspect="1"/>
          </p:cNvPicPr>
          <p:nvPr/>
        </p:nvPicPr>
        <p:blipFill>
          <a:blip r:embed="rId2"/>
          <a:stretch>
            <a:fillRect/>
          </a:stretch>
        </p:blipFill>
        <p:spPr>
          <a:xfrm>
            <a:off x="1559496" y="1916832"/>
            <a:ext cx="7303218" cy="4047566"/>
          </a:xfrm>
          <a:prstGeom prst="rect">
            <a:avLst/>
          </a:prstGeom>
        </p:spPr>
      </p:pic>
    </p:spTree>
    <p:extLst>
      <p:ext uri="{BB962C8B-B14F-4D97-AF65-F5344CB8AC3E}">
        <p14:creationId xmlns:p14="http://schemas.microsoft.com/office/powerpoint/2010/main" val="16668372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Torniamo agli agenti…..</a:t>
            </a:r>
          </a:p>
        </p:txBody>
      </p:sp>
      <p:sp>
        <p:nvSpPr>
          <p:cNvPr id="3" name="CasellaDiTesto 2"/>
          <p:cNvSpPr txBox="1"/>
          <p:nvPr/>
        </p:nvSpPr>
        <p:spPr>
          <a:xfrm>
            <a:off x="335360" y="1124744"/>
            <a:ext cx="11449272" cy="3970318"/>
          </a:xfrm>
          <a:prstGeom prst="rect">
            <a:avLst/>
          </a:prstGeom>
          <a:noFill/>
        </p:spPr>
        <p:txBody>
          <a:bodyPr wrap="square" rtlCol="0">
            <a:spAutoFit/>
          </a:bodyPr>
          <a:lstStyle/>
          <a:p>
            <a:pPr algn="just"/>
            <a:r>
              <a:rPr lang="it-IT" dirty="0"/>
              <a:t>In precedenza si è discusso degli agenti…….sistemi in grado di interagire con l’ambiente tramite percezioni ed azioni.</a:t>
            </a:r>
          </a:p>
          <a:p>
            <a:pPr algn="just"/>
            <a:r>
              <a:rPr lang="it-IT" dirty="0"/>
              <a:t>Un agente però deve poter decidere quale azioni svolgere in funzioni non solo delle percezioni catturate dai sensori ma anche e soprattutto in funzione di decisioni prese sui dati. Insomma è necessario  un sistema di ragionamento interno chiamato sistema di inferenza. Un </a:t>
            </a:r>
            <a:r>
              <a:rPr lang="it-IT" b="1" u="sng" dirty="0"/>
              <a:t>sistema di inferenza </a:t>
            </a:r>
            <a:r>
              <a:rPr lang="it-IT" dirty="0"/>
              <a:t>è un sistema che permette di generare nuova conoscenza partendo dalla conoscenza di base del mondo circostante (conoscenza dei fatti del mondo) e sfruttando determinate regole. In poche parole un sistema di inferenza è un sistema di ragionamento. Le regole spesso sono del tipo:</a:t>
            </a:r>
          </a:p>
          <a:p>
            <a:pPr algn="just"/>
            <a:endParaRPr lang="it-IT" dirty="0"/>
          </a:p>
          <a:p>
            <a:pPr algn="just"/>
            <a:r>
              <a:rPr lang="it-IT" dirty="0"/>
              <a:t>		IF condizione THEN azione</a:t>
            </a:r>
          </a:p>
          <a:p>
            <a:pPr algn="just"/>
            <a:endParaRPr lang="it-IT" dirty="0"/>
          </a:p>
          <a:p>
            <a:pPr algn="just"/>
            <a:r>
              <a:rPr lang="it-IT" dirty="0"/>
              <a:t>Quindi, ricapitolando un agente ha la seguente composizione:</a:t>
            </a:r>
          </a:p>
          <a:p>
            <a:pPr algn="just"/>
            <a:endParaRPr lang="it-IT" dirty="0"/>
          </a:p>
          <a:p>
            <a:pPr algn="just"/>
            <a:r>
              <a:rPr lang="it-IT" b="1" dirty="0"/>
              <a:t>			agente = architettura hardware + programma</a:t>
            </a:r>
            <a:endParaRPr lang="it-IT" dirty="0"/>
          </a:p>
          <a:p>
            <a:pPr algn="just"/>
            <a:endParaRPr lang="it-IT" dirty="0"/>
          </a:p>
        </p:txBody>
      </p:sp>
    </p:spTree>
    <p:extLst>
      <p:ext uri="{BB962C8B-B14F-4D97-AF65-F5344CB8AC3E}">
        <p14:creationId xmlns:p14="http://schemas.microsoft.com/office/powerpoint/2010/main" val="27857456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Torniamo agli agenti…</a:t>
            </a:r>
          </a:p>
        </p:txBody>
      </p:sp>
      <p:sp>
        <p:nvSpPr>
          <p:cNvPr id="3" name="CasellaDiTesto 2"/>
          <p:cNvSpPr txBox="1"/>
          <p:nvPr/>
        </p:nvSpPr>
        <p:spPr>
          <a:xfrm>
            <a:off x="335360" y="1124744"/>
            <a:ext cx="11449272" cy="5355312"/>
          </a:xfrm>
          <a:prstGeom prst="rect">
            <a:avLst/>
          </a:prstGeom>
          <a:noFill/>
        </p:spPr>
        <p:txBody>
          <a:bodyPr wrap="square" rtlCol="0">
            <a:spAutoFit/>
          </a:bodyPr>
          <a:lstStyle/>
          <a:p>
            <a:pPr algn="just"/>
            <a:r>
              <a:rPr lang="it-IT" dirty="0"/>
              <a:t>L’insieme dei fatti che l’agente conosce del mondo esterno viene chiamata base di conoscenza (in inglese KB=Knowledge Base). </a:t>
            </a:r>
          </a:p>
          <a:p>
            <a:pPr algn="just"/>
            <a:endParaRPr lang="it-IT" dirty="0"/>
          </a:p>
          <a:p>
            <a:pPr algn="just"/>
            <a:r>
              <a:rPr lang="it-IT" dirty="0"/>
              <a:t>Solitamente una KB è un database contenente fatti del mondo. Il cervello di un agente prende il nome di </a:t>
            </a:r>
            <a:r>
              <a:rPr lang="it-IT" b="1" u="sng" dirty="0"/>
              <a:t>sistema decisionale</a:t>
            </a:r>
            <a:r>
              <a:rPr lang="it-IT" dirty="0"/>
              <a:t>. All’interno di un sistema decisionale ci sono i dati raccolti dall’ambiente e le procedura per manipolarli al meglio…</a:t>
            </a:r>
          </a:p>
          <a:p>
            <a:pPr algn="just"/>
            <a:endParaRPr lang="it-IT" dirty="0"/>
          </a:p>
          <a:p>
            <a:pPr algn="just"/>
            <a:r>
              <a:rPr lang="it-IT" dirty="0"/>
              <a:t>l’I.A si occupa di sviluppare algoritmi (e quindi strategie) atte a fare in modo che un agente possa “ragionare” e quindi possa svolgere al meglio le seguenti macro azioni di base (quelle che rendono di fatto “intelligente” un sistema):</a:t>
            </a:r>
          </a:p>
          <a:p>
            <a:pPr algn="just"/>
            <a:endParaRPr lang="it-IT" dirty="0"/>
          </a:p>
          <a:p>
            <a:pPr marL="285750" lvl="0" indent="-285750">
              <a:buFont typeface="Arial" panose="020B0604020202020204" pitchFamily="34" charset="0"/>
              <a:buChar char="•"/>
            </a:pPr>
            <a:r>
              <a:rPr lang="it-IT" dirty="0"/>
              <a:t>Pianificare </a:t>
            </a:r>
          </a:p>
          <a:p>
            <a:pPr marL="285750" lvl="0" indent="-285750">
              <a:buFont typeface="Arial" panose="020B0604020202020204" pitchFamily="34" charset="0"/>
              <a:buChar char="•"/>
            </a:pPr>
            <a:r>
              <a:rPr lang="it-IT" dirty="0"/>
              <a:t>Apprendere</a:t>
            </a:r>
          </a:p>
          <a:p>
            <a:pPr marL="285750" lvl="0" indent="-285750">
              <a:buFont typeface="Arial" panose="020B0604020202020204" pitchFamily="34" charset="0"/>
              <a:buChar char="•"/>
            </a:pPr>
            <a:r>
              <a:rPr lang="it-IT" dirty="0"/>
              <a:t>Percepire</a:t>
            </a:r>
          </a:p>
          <a:p>
            <a:pPr marL="285750" lvl="0" indent="-285750">
              <a:buFont typeface="Arial" panose="020B0604020202020204" pitchFamily="34" charset="0"/>
              <a:buChar char="•"/>
            </a:pPr>
            <a:r>
              <a:rPr lang="it-IT" dirty="0"/>
              <a:t>Comunicare </a:t>
            </a:r>
          </a:p>
          <a:p>
            <a:pPr marL="285750" lvl="0" indent="-285750">
              <a:buFont typeface="Arial" panose="020B0604020202020204" pitchFamily="34" charset="0"/>
              <a:buChar char="•"/>
            </a:pPr>
            <a:r>
              <a:rPr lang="it-IT" dirty="0"/>
              <a:t>Riconoscere oggetti</a:t>
            </a:r>
          </a:p>
          <a:p>
            <a:pPr marL="285750" lvl="0" indent="-285750">
              <a:buFont typeface="Arial" panose="020B0604020202020204" pitchFamily="34" charset="0"/>
              <a:buChar char="•"/>
            </a:pPr>
            <a:r>
              <a:rPr lang="it-IT" dirty="0"/>
              <a:t>Manipolare oggetti</a:t>
            </a:r>
          </a:p>
          <a:p>
            <a:pPr algn="just"/>
            <a:endParaRPr lang="it-IT" dirty="0"/>
          </a:p>
          <a:p>
            <a:pPr algn="just"/>
            <a:endParaRPr lang="it-IT" dirty="0"/>
          </a:p>
        </p:txBody>
      </p:sp>
    </p:spTree>
    <p:extLst>
      <p:ext uri="{BB962C8B-B14F-4D97-AF65-F5344CB8AC3E}">
        <p14:creationId xmlns:p14="http://schemas.microsoft.com/office/powerpoint/2010/main" val="19884228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Torniamo agli agenti…</a:t>
            </a:r>
          </a:p>
        </p:txBody>
      </p:sp>
      <p:sp>
        <p:nvSpPr>
          <p:cNvPr id="3" name="CasellaDiTesto 2"/>
          <p:cNvSpPr txBox="1"/>
          <p:nvPr/>
        </p:nvSpPr>
        <p:spPr>
          <a:xfrm>
            <a:off x="335360" y="1124744"/>
            <a:ext cx="11449272" cy="6463308"/>
          </a:xfrm>
          <a:prstGeom prst="rect">
            <a:avLst/>
          </a:prstGeom>
          <a:noFill/>
        </p:spPr>
        <p:txBody>
          <a:bodyPr wrap="square" rtlCol="0">
            <a:spAutoFit/>
          </a:bodyPr>
          <a:lstStyle/>
          <a:p>
            <a:r>
              <a:rPr lang="it-IT" dirty="0"/>
              <a:t>L’agente percepisce il mondo tramite i sensori, memorizza nella base di conoscenza ciò che percepisce, ed in base ad un insieme di regole, agisce sull’ambiente esterno tramite degli attuatori. </a:t>
            </a:r>
          </a:p>
          <a:p>
            <a:endParaRPr lang="it-IT" dirty="0"/>
          </a:p>
          <a:p>
            <a:r>
              <a:rPr lang="it-IT" dirty="0"/>
              <a:t>Le regole che permettono all’agente di reagire alle percezioni sono regole memorizzate all’interno di un sistema detto </a:t>
            </a:r>
            <a:r>
              <a:rPr lang="it-IT" b="1" dirty="0">
                <a:effectLst>
                  <a:outerShdw blurRad="38100" dist="38100" dir="2700000" algn="tl">
                    <a:srgbClr val="000000">
                      <a:alpha val="43137"/>
                    </a:srgbClr>
                  </a:outerShdw>
                </a:effectLst>
              </a:rPr>
              <a:t>sistema di inferenza e sono regole, come già accennato, del tipo:</a:t>
            </a:r>
          </a:p>
          <a:p>
            <a:endParaRPr lang="it-IT" b="1" dirty="0">
              <a:effectLst>
                <a:outerShdw blurRad="38100" dist="38100" dir="2700000" algn="tl">
                  <a:srgbClr val="000000">
                    <a:alpha val="43137"/>
                  </a:srgbClr>
                </a:outerShdw>
              </a:effectLst>
            </a:endParaRPr>
          </a:p>
          <a:p>
            <a:r>
              <a:rPr lang="it-IT" dirty="0"/>
              <a:t>IF (CONDIZIONE 1) AND (CONDIZIONE 2) THEN AZIONE1</a:t>
            </a:r>
            <a:endParaRPr lang="it-IT" b="1" dirty="0">
              <a:effectLst>
                <a:outerShdw blurRad="38100" dist="38100" dir="2700000" algn="tl">
                  <a:srgbClr val="000000">
                    <a:alpha val="43137"/>
                  </a:srgbClr>
                </a:outerShdw>
              </a:effectLst>
            </a:endParaRPr>
          </a:p>
          <a:p>
            <a:endParaRPr lang="it-IT" b="1" dirty="0">
              <a:effectLst>
                <a:outerShdw blurRad="38100" dist="38100" dir="2700000" algn="tl">
                  <a:srgbClr val="000000">
                    <a:alpha val="43137"/>
                  </a:srgbClr>
                </a:outerShdw>
              </a:effectLst>
            </a:endParaRPr>
          </a:p>
          <a:p>
            <a:r>
              <a:rPr lang="it-IT" dirty="0"/>
              <a:t>In informatica, un </a:t>
            </a:r>
            <a:r>
              <a:rPr lang="it-IT" b="1" dirty="0"/>
              <a:t>motore inferenziale</a:t>
            </a:r>
            <a:r>
              <a:rPr lang="it-IT" dirty="0"/>
              <a:t> è un algoritmo che simula le modalità con cui la mente umana trae delle conclusioni logiche attraverso il ragionamento.</a:t>
            </a:r>
          </a:p>
          <a:p>
            <a:endParaRPr lang="it-IT" b="1" dirty="0">
              <a:effectLst>
                <a:outerShdw blurRad="38100" dist="38100" dir="2700000" algn="tl">
                  <a:srgbClr val="000000">
                    <a:alpha val="43137"/>
                  </a:srgbClr>
                </a:outerShdw>
              </a:effectLst>
            </a:endParaRPr>
          </a:p>
          <a:p>
            <a:r>
              <a:rPr lang="it-IT" dirty="0"/>
              <a:t>Quattro sono gli approcci alla moderna intelligenza artificiale:</a:t>
            </a:r>
          </a:p>
          <a:p>
            <a:endParaRPr lang="it-IT" dirty="0"/>
          </a:p>
          <a:p>
            <a:pPr marL="285750" indent="-285750">
              <a:buFont typeface="Arial" panose="020B0604020202020204" pitchFamily="34" charset="0"/>
              <a:buChar char="•"/>
            </a:pPr>
            <a:r>
              <a:rPr lang="it-IT" dirty="0"/>
              <a:t>Agenti basati sulla conoscenza</a:t>
            </a:r>
          </a:p>
          <a:p>
            <a:pPr marL="285750" indent="-285750">
              <a:buFont typeface="Arial" panose="020B0604020202020204" pitchFamily="34" charset="0"/>
              <a:buChar char="•"/>
            </a:pPr>
            <a:r>
              <a:rPr lang="it-IT" dirty="0"/>
              <a:t>Reti neurali</a:t>
            </a:r>
          </a:p>
          <a:p>
            <a:pPr marL="285750" indent="-285750">
              <a:buFont typeface="Arial" panose="020B0604020202020204" pitchFamily="34" charset="0"/>
              <a:buChar char="•"/>
            </a:pPr>
            <a:r>
              <a:rPr lang="it-IT" dirty="0"/>
              <a:t>Logica fuzzy</a:t>
            </a:r>
          </a:p>
          <a:p>
            <a:pPr marL="285750" indent="-285750">
              <a:buFont typeface="Arial" panose="020B0604020202020204" pitchFamily="34" charset="0"/>
              <a:buChar char="•"/>
            </a:pPr>
            <a:r>
              <a:rPr lang="it-IT" dirty="0"/>
              <a:t>Algoritmi genetici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a:p>
            <a:endParaRPr lang="it-IT" dirty="0"/>
          </a:p>
          <a:p>
            <a:endParaRPr lang="it-IT" dirty="0"/>
          </a:p>
          <a:p>
            <a:pPr algn="just"/>
            <a:endParaRPr lang="it-IT" dirty="0"/>
          </a:p>
          <a:p>
            <a:pPr algn="just"/>
            <a:endParaRPr lang="it-IT" dirty="0"/>
          </a:p>
        </p:txBody>
      </p:sp>
    </p:spTree>
    <p:extLst>
      <p:ext uri="{BB962C8B-B14F-4D97-AF65-F5344CB8AC3E}">
        <p14:creationId xmlns:p14="http://schemas.microsoft.com/office/powerpoint/2010/main" val="19972113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Gli approcci all’I.A</a:t>
            </a:r>
          </a:p>
        </p:txBody>
      </p:sp>
      <p:sp>
        <p:nvSpPr>
          <p:cNvPr id="3" name="CasellaDiTesto 2"/>
          <p:cNvSpPr txBox="1"/>
          <p:nvPr/>
        </p:nvSpPr>
        <p:spPr>
          <a:xfrm>
            <a:off x="335360" y="1124744"/>
            <a:ext cx="11449272" cy="5078313"/>
          </a:xfrm>
          <a:prstGeom prst="rect">
            <a:avLst/>
          </a:prstGeom>
          <a:noFill/>
        </p:spPr>
        <p:txBody>
          <a:bodyPr wrap="square" rtlCol="0">
            <a:spAutoFit/>
          </a:bodyPr>
          <a:lstStyle/>
          <a:p>
            <a:endParaRPr lang="it-IT" dirty="0"/>
          </a:p>
          <a:p>
            <a:r>
              <a:rPr lang="it-IT" dirty="0"/>
              <a:t>Mentre abbiamo accennato agli agenti razionali, non abbiamo ancora discusso gli altri tre. Bene….iniziamo dalle reti neurali.</a:t>
            </a:r>
          </a:p>
          <a:p>
            <a:endParaRPr lang="it-IT" dirty="0"/>
          </a:p>
          <a:p>
            <a:r>
              <a:rPr lang="en-US" dirty="0"/>
              <a:t>Una rete </a:t>
            </a:r>
            <a:r>
              <a:rPr lang="en-US" dirty="0" err="1"/>
              <a:t>neurale</a:t>
            </a:r>
            <a:r>
              <a:rPr lang="en-US" dirty="0"/>
              <a:t> è un </a:t>
            </a:r>
            <a:r>
              <a:rPr lang="en-US" dirty="0" err="1"/>
              <a:t>modello</a:t>
            </a:r>
            <a:r>
              <a:rPr lang="en-US" dirty="0"/>
              <a:t> </a:t>
            </a:r>
            <a:r>
              <a:rPr lang="en-US" dirty="0" err="1"/>
              <a:t>matematico</a:t>
            </a:r>
            <a:r>
              <a:rPr lang="en-US" dirty="0"/>
              <a:t> </a:t>
            </a:r>
            <a:r>
              <a:rPr lang="en-US" dirty="0" err="1"/>
              <a:t>che</a:t>
            </a:r>
            <a:r>
              <a:rPr lang="en-US" dirty="0"/>
              <a:t> </a:t>
            </a:r>
            <a:r>
              <a:rPr lang="en-US" dirty="0" err="1"/>
              <a:t>si</a:t>
            </a:r>
            <a:r>
              <a:rPr lang="en-US" dirty="0"/>
              <a:t> </a:t>
            </a:r>
            <a:r>
              <a:rPr lang="en-US" dirty="0" err="1"/>
              <a:t>basa</a:t>
            </a:r>
            <a:r>
              <a:rPr lang="en-US" dirty="0"/>
              <a:t> </a:t>
            </a:r>
            <a:r>
              <a:rPr lang="en-US" dirty="0" err="1"/>
              <a:t>sulle</a:t>
            </a:r>
            <a:r>
              <a:rPr lang="en-US" dirty="0"/>
              <a:t> </a:t>
            </a:r>
            <a:r>
              <a:rPr lang="en-US" dirty="0" err="1"/>
              <a:t>reti</a:t>
            </a:r>
            <a:r>
              <a:rPr lang="en-US" dirty="0"/>
              <a:t> </a:t>
            </a:r>
            <a:r>
              <a:rPr lang="en-US" dirty="0" err="1"/>
              <a:t>neurali</a:t>
            </a:r>
            <a:r>
              <a:rPr lang="en-US" dirty="0"/>
              <a:t> </a:t>
            </a:r>
            <a:r>
              <a:rPr lang="en-US" dirty="0" err="1"/>
              <a:t>umane</a:t>
            </a:r>
            <a:r>
              <a:rPr lang="en-US" dirty="0"/>
              <a:t> </a:t>
            </a:r>
            <a:r>
              <a:rPr lang="en-US" dirty="0" err="1"/>
              <a:t>che</a:t>
            </a:r>
            <a:r>
              <a:rPr lang="en-US" dirty="0"/>
              <a:t> </a:t>
            </a:r>
            <a:r>
              <a:rPr lang="en-US" dirty="0" err="1"/>
              <a:t>compongono</a:t>
            </a:r>
            <a:r>
              <a:rPr lang="en-US" dirty="0"/>
              <a:t> </a:t>
            </a:r>
            <a:r>
              <a:rPr lang="en-US" dirty="0" err="1"/>
              <a:t>il</a:t>
            </a:r>
            <a:r>
              <a:rPr lang="en-US" dirty="0"/>
              <a:t> </a:t>
            </a:r>
            <a:r>
              <a:rPr lang="en-US" dirty="0" err="1"/>
              <a:t>cervello</a:t>
            </a:r>
            <a:r>
              <a:rPr lang="en-US" dirty="0"/>
              <a:t>.</a:t>
            </a:r>
          </a:p>
          <a:p>
            <a:endParaRPr lang="en-US" dirty="0"/>
          </a:p>
          <a:p>
            <a:r>
              <a:rPr lang="en-US" dirty="0"/>
              <a:t>Una rete </a:t>
            </a:r>
            <a:r>
              <a:rPr lang="en-US" dirty="0" err="1"/>
              <a:t>neurale</a:t>
            </a:r>
            <a:r>
              <a:rPr lang="en-US" dirty="0"/>
              <a:t> </a:t>
            </a:r>
            <a:r>
              <a:rPr lang="en-US" dirty="0" err="1"/>
              <a:t>viene</a:t>
            </a:r>
            <a:r>
              <a:rPr lang="en-US" dirty="0"/>
              <a:t> </a:t>
            </a:r>
            <a:r>
              <a:rPr lang="en-US" dirty="0" err="1"/>
              <a:t>utilizzata</a:t>
            </a:r>
            <a:r>
              <a:rPr lang="en-US" dirty="0"/>
              <a:t> per </a:t>
            </a:r>
            <a:r>
              <a:rPr lang="en-US" dirty="0" err="1"/>
              <a:t>esempio</a:t>
            </a:r>
            <a:r>
              <a:rPr lang="en-US" dirty="0"/>
              <a:t> per:</a:t>
            </a:r>
          </a:p>
          <a:p>
            <a:endParaRPr lang="en-US" dirty="0"/>
          </a:p>
          <a:p>
            <a:pPr>
              <a:buFont typeface="Arial" pitchFamily="34" charset="0"/>
              <a:buChar char="•"/>
            </a:pPr>
            <a:r>
              <a:rPr lang="en-US" dirty="0"/>
              <a:t> </a:t>
            </a:r>
            <a:r>
              <a:rPr lang="en-US" dirty="0" err="1"/>
              <a:t>il</a:t>
            </a:r>
            <a:r>
              <a:rPr lang="en-US" dirty="0"/>
              <a:t> </a:t>
            </a:r>
            <a:r>
              <a:rPr lang="en-US" dirty="0" err="1"/>
              <a:t>riconoscimento</a:t>
            </a:r>
            <a:r>
              <a:rPr lang="en-US" dirty="0"/>
              <a:t> </a:t>
            </a:r>
            <a:r>
              <a:rPr lang="en-US" dirty="0" err="1"/>
              <a:t>dei</a:t>
            </a:r>
            <a:r>
              <a:rPr lang="en-US" dirty="0"/>
              <a:t> </a:t>
            </a:r>
            <a:r>
              <a:rPr lang="en-US" dirty="0" err="1"/>
              <a:t>caratteri</a:t>
            </a:r>
            <a:r>
              <a:rPr lang="en-US" dirty="0"/>
              <a:t> (</a:t>
            </a:r>
            <a:r>
              <a:rPr lang="en-US" dirty="0" err="1"/>
              <a:t>sistemi</a:t>
            </a:r>
            <a:r>
              <a:rPr lang="en-US" dirty="0"/>
              <a:t> OCR);</a:t>
            </a:r>
          </a:p>
          <a:p>
            <a:pPr>
              <a:buFont typeface="Arial" pitchFamily="34" charset="0"/>
              <a:buChar char="•"/>
            </a:pPr>
            <a:endParaRPr lang="en-US" dirty="0"/>
          </a:p>
          <a:p>
            <a:pPr>
              <a:buFont typeface="Arial" pitchFamily="34" charset="0"/>
              <a:buChar char="•"/>
            </a:pPr>
            <a:r>
              <a:rPr lang="en-US" dirty="0"/>
              <a:t> </a:t>
            </a:r>
            <a:r>
              <a:rPr lang="en-US" dirty="0" err="1"/>
              <a:t>il</a:t>
            </a:r>
            <a:r>
              <a:rPr lang="en-US" dirty="0"/>
              <a:t> </a:t>
            </a:r>
            <a:r>
              <a:rPr lang="en-US" dirty="0" err="1"/>
              <a:t>riconoscimento</a:t>
            </a:r>
            <a:r>
              <a:rPr lang="en-US" dirty="0"/>
              <a:t> </a:t>
            </a:r>
            <a:r>
              <a:rPr lang="en-US" dirty="0" err="1"/>
              <a:t>delle</a:t>
            </a:r>
            <a:r>
              <a:rPr lang="en-US" dirty="0"/>
              <a:t> </a:t>
            </a:r>
            <a:r>
              <a:rPr lang="en-US" dirty="0" err="1"/>
              <a:t>immagini</a:t>
            </a:r>
            <a:r>
              <a:rPr lang="en-US" dirty="0"/>
              <a:t>.</a:t>
            </a:r>
          </a:p>
          <a:p>
            <a:pPr>
              <a:buFont typeface="Arial" pitchFamily="34" charset="0"/>
              <a:buChar char="•"/>
            </a:pPr>
            <a:endParaRPr lang="en-US" dirty="0"/>
          </a:p>
          <a:p>
            <a:pPr>
              <a:buFont typeface="Arial" pitchFamily="34" charset="0"/>
              <a:buChar char="•"/>
            </a:pPr>
            <a:endParaRPr lang="en-US" dirty="0"/>
          </a:p>
          <a:p>
            <a:endParaRPr lang="it-IT" dirty="0"/>
          </a:p>
          <a:p>
            <a:endParaRPr lang="it-IT" dirty="0"/>
          </a:p>
          <a:p>
            <a:endParaRPr lang="it-IT" dirty="0"/>
          </a:p>
          <a:p>
            <a:pPr algn="just"/>
            <a:endParaRPr lang="it-IT" dirty="0"/>
          </a:p>
          <a:p>
            <a:pPr algn="just"/>
            <a:endParaRPr lang="it-IT" dirty="0"/>
          </a:p>
        </p:txBody>
      </p:sp>
    </p:spTree>
    <p:extLst>
      <p:ext uri="{BB962C8B-B14F-4D97-AF65-F5344CB8AC3E}">
        <p14:creationId xmlns:p14="http://schemas.microsoft.com/office/powerpoint/2010/main" val="2090173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Gli approcci all’I.A</a:t>
            </a:r>
          </a:p>
        </p:txBody>
      </p:sp>
      <p:sp>
        <p:nvSpPr>
          <p:cNvPr id="3" name="CasellaDiTesto 2"/>
          <p:cNvSpPr txBox="1"/>
          <p:nvPr/>
        </p:nvSpPr>
        <p:spPr>
          <a:xfrm>
            <a:off x="335360" y="1124744"/>
            <a:ext cx="11449272" cy="8740854"/>
          </a:xfrm>
          <a:prstGeom prst="rect">
            <a:avLst/>
          </a:prstGeom>
          <a:noFill/>
        </p:spPr>
        <p:txBody>
          <a:bodyPr wrap="square" rtlCol="0">
            <a:spAutoFit/>
          </a:bodyPr>
          <a:lstStyle/>
          <a:p>
            <a:endParaRPr lang="it-IT" dirty="0"/>
          </a:p>
          <a:p>
            <a:r>
              <a:rPr lang="it-IT" dirty="0"/>
              <a:t>Una rete neurale può essere vista come una struttura a grafo dove un nodo è un neurone e gli archi sono le sinapsi che collegano tra loro i vari neuroni.</a:t>
            </a:r>
          </a:p>
          <a:p>
            <a:endParaRPr lang="it-IT" dirty="0"/>
          </a:p>
          <a:p>
            <a:r>
              <a:rPr lang="it-IT" dirty="0"/>
              <a:t>Un </a:t>
            </a:r>
            <a:r>
              <a:rPr lang="it-IT" b="1" dirty="0"/>
              <a:t>neurone</a:t>
            </a:r>
            <a:r>
              <a:rPr lang="it-IT" dirty="0"/>
              <a:t> è di fatto l’unità di elaborazione fondamentale in una rete neurale. Nel cervello umano un neurone è composto da:</a:t>
            </a:r>
          </a:p>
          <a:p>
            <a:endParaRPr lang="it-IT" dirty="0"/>
          </a:p>
          <a:p>
            <a:pPr marL="285750" lvl="0" indent="-285750">
              <a:buFont typeface="Arial" panose="020B0604020202020204" pitchFamily="34" charset="0"/>
              <a:buChar char="•"/>
            </a:pPr>
            <a:r>
              <a:rPr lang="it-IT" dirty="0"/>
              <a:t>un corpo cellulare chiamato </a:t>
            </a:r>
            <a:r>
              <a:rPr lang="it-IT" b="1" dirty="0"/>
              <a:t>soma</a:t>
            </a:r>
            <a:endParaRPr lang="it-IT" dirty="0"/>
          </a:p>
          <a:p>
            <a:pPr marL="285750" lvl="0" indent="-285750">
              <a:buFont typeface="Arial" panose="020B0604020202020204" pitchFamily="34" charset="0"/>
              <a:buChar char="•"/>
            </a:pPr>
            <a:r>
              <a:rPr lang="it-IT" dirty="0"/>
              <a:t>delle fibre nervose di ingresso chiamate </a:t>
            </a:r>
            <a:r>
              <a:rPr lang="it-IT" b="1" dirty="0"/>
              <a:t>dendriti</a:t>
            </a:r>
            <a:endParaRPr lang="it-IT" dirty="0"/>
          </a:p>
          <a:p>
            <a:pPr marL="285750" lvl="0" indent="-285750">
              <a:buFont typeface="Arial" panose="020B0604020202020204" pitchFamily="34" charset="0"/>
              <a:buChar char="•"/>
            </a:pPr>
            <a:r>
              <a:rPr lang="it-IT" dirty="0"/>
              <a:t>una lunga fibra nervosa di uscita chiamata </a:t>
            </a:r>
            <a:r>
              <a:rPr lang="it-IT" b="1" dirty="0"/>
              <a:t>assone</a:t>
            </a:r>
            <a:r>
              <a:rPr lang="it-IT" dirty="0"/>
              <a:t>.</a:t>
            </a:r>
          </a:p>
          <a:p>
            <a:pPr marL="285750" lvl="0" indent="-285750">
              <a:buFont typeface="Arial" panose="020B0604020202020204" pitchFamily="34" charset="0"/>
              <a:buChar char="•"/>
            </a:pPr>
            <a:endParaRPr lang="it-IT" dirty="0"/>
          </a:p>
          <a:p>
            <a:pPr lvl="0"/>
            <a:endParaRPr lang="it-IT" dirty="0"/>
          </a:p>
          <a:p>
            <a:r>
              <a:rPr lang="en-US" dirty="0" err="1"/>
              <a:t>Quindi</a:t>
            </a:r>
            <a:r>
              <a:rPr lang="en-US" dirty="0"/>
              <a:t>, </a:t>
            </a:r>
            <a:r>
              <a:rPr lang="it-IT" dirty="0" err="1"/>
              <a:t>L'unita'</a:t>
            </a:r>
            <a:r>
              <a:rPr lang="it-IT" dirty="0"/>
              <a:t> elementare di calcolo di una rete neurale è il neurone. Esso può avere uno o più ingressi provenienti da altri neuroni e ha una sola uscita eventualmente diretta verso uno o più neuroni successivi. I segnali, sia in ingresso che in uscita, possono assumere un qualsiasi valore continuo compreso tra 0 e 1.</a:t>
            </a:r>
          </a:p>
          <a:p>
            <a:endParaRPr lang="it-IT" dirty="0"/>
          </a:p>
          <a:p>
            <a:r>
              <a:rPr lang="en-US" dirty="0"/>
              <a:t>In breve: </a:t>
            </a:r>
            <a:r>
              <a:rPr lang="en-US" dirty="0" err="1"/>
              <a:t>una</a:t>
            </a:r>
            <a:r>
              <a:rPr lang="en-US" dirty="0"/>
              <a:t> rete </a:t>
            </a:r>
            <a:r>
              <a:rPr lang="en-US" dirty="0" err="1"/>
              <a:t>neurale</a:t>
            </a:r>
            <a:r>
              <a:rPr lang="en-US" dirty="0"/>
              <a:t> </a:t>
            </a:r>
            <a:r>
              <a:rPr lang="en-US" dirty="0" err="1"/>
              <a:t>può</a:t>
            </a:r>
            <a:r>
              <a:rPr lang="en-US" dirty="0"/>
              <a:t> </a:t>
            </a:r>
            <a:r>
              <a:rPr lang="en-US" dirty="0" err="1"/>
              <a:t>essere</a:t>
            </a:r>
            <a:r>
              <a:rPr lang="en-US" dirty="0"/>
              <a:t> </a:t>
            </a:r>
            <a:r>
              <a:rPr lang="en-US" dirty="0" err="1"/>
              <a:t>rappresentata</a:t>
            </a:r>
            <a:r>
              <a:rPr lang="en-US" dirty="0"/>
              <a:t> </a:t>
            </a:r>
            <a:r>
              <a:rPr lang="en-US" dirty="0" err="1"/>
              <a:t>tramite</a:t>
            </a:r>
            <a:r>
              <a:rPr lang="en-US" dirty="0"/>
              <a:t> un </a:t>
            </a:r>
            <a:r>
              <a:rPr lang="en-US" dirty="0" err="1"/>
              <a:t>grafo</a:t>
            </a:r>
            <a:r>
              <a:rPr lang="en-US" dirty="0"/>
              <a:t> </a:t>
            </a:r>
            <a:r>
              <a:rPr lang="en-US" dirty="0" err="1"/>
              <a:t>i</a:t>
            </a:r>
            <a:r>
              <a:rPr lang="en-US" dirty="0"/>
              <a:t> cui </a:t>
            </a:r>
            <a:r>
              <a:rPr lang="en-US" dirty="0" err="1"/>
              <a:t>nodi</a:t>
            </a:r>
            <a:r>
              <a:rPr lang="en-US" dirty="0"/>
              <a:t> </a:t>
            </a:r>
            <a:r>
              <a:rPr lang="en-US" dirty="0" err="1"/>
              <a:t>sono</a:t>
            </a:r>
            <a:r>
              <a:rPr lang="en-US" dirty="0"/>
              <a:t> </a:t>
            </a:r>
            <a:r>
              <a:rPr lang="en-US" dirty="0" err="1"/>
              <a:t>i</a:t>
            </a:r>
            <a:r>
              <a:rPr lang="en-US" dirty="0"/>
              <a:t> </a:t>
            </a:r>
            <a:r>
              <a:rPr lang="en-US" dirty="0" err="1"/>
              <a:t>neuroni</a:t>
            </a:r>
            <a:r>
              <a:rPr lang="en-US" dirty="0"/>
              <a:t> e </a:t>
            </a:r>
            <a:r>
              <a:rPr lang="en-US" dirty="0" err="1"/>
              <a:t>gli</a:t>
            </a:r>
            <a:r>
              <a:rPr lang="en-US" dirty="0"/>
              <a:t> </a:t>
            </a:r>
            <a:r>
              <a:rPr lang="en-US" dirty="0" err="1"/>
              <a:t>archi</a:t>
            </a:r>
            <a:r>
              <a:rPr lang="en-US" dirty="0"/>
              <a:t> </a:t>
            </a:r>
            <a:r>
              <a:rPr lang="en-US" dirty="0" err="1"/>
              <a:t>sono</a:t>
            </a:r>
            <a:r>
              <a:rPr lang="en-US" dirty="0"/>
              <a:t> le</a:t>
            </a:r>
          </a:p>
          <a:p>
            <a:r>
              <a:rPr lang="en-US" dirty="0"/>
              <a:t> </a:t>
            </a:r>
            <a:r>
              <a:rPr lang="en-US" dirty="0" err="1"/>
              <a:t>sinapsi</a:t>
            </a:r>
            <a:r>
              <a:rPr lang="en-US" dirty="0"/>
              <a:t>. </a:t>
            </a:r>
            <a:r>
              <a:rPr lang="en-US" dirty="0" err="1"/>
              <a:t>Nel</a:t>
            </a:r>
            <a:r>
              <a:rPr lang="en-US" dirty="0"/>
              <a:t> </a:t>
            </a:r>
            <a:r>
              <a:rPr lang="en-US" dirty="0" err="1"/>
              <a:t>cervello</a:t>
            </a:r>
            <a:r>
              <a:rPr lang="en-US" dirty="0"/>
              <a:t> </a:t>
            </a:r>
            <a:r>
              <a:rPr lang="en-US" dirty="0" err="1"/>
              <a:t>umano</a:t>
            </a:r>
            <a:r>
              <a:rPr lang="en-US" dirty="0"/>
              <a:t> ci </a:t>
            </a:r>
            <a:r>
              <a:rPr lang="en-US" dirty="0" err="1"/>
              <a:t>sono</a:t>
            </a:r>
            <a:r>
              <a:rPr lang="en-US" dirty="0"/>
              <a:t> </a:t>
            </a:r>
            <a:r>
              <a:rPr lang="en-US" dirty="0" err="1"/>
              <a:t>continuamente</a:t>
            </a:r>
            <a:r>
              <a:rPr lang="en-US" dirty="0"/>
              <a:t> </a:t>
            </a:r>
            <a:r>
              <a:rPr lang="en-US" dirty="0" err="1"/>
              <a:t>microscopiche</a:t>
            </a:r>
            <a:r>
              <a:rPr lang="en-US" dirty="0"/>
              <a:t> </a:t>
            </a:r>
            <a:r>
              <a:rPr lang="en-US" dirty="0" err="1"/>
              <a:t>scariche</a:t>
            </a:r>
            <a:r>
              <a:rPr lang="en-US" dirty="0"/>
              <a:t> </a:t>
            </a:r>
            <a:r>
              <a:rPr lang="en-US" dirty="0" err="1"/>
              <a:t>elettriche</a:t>
            </a:r>
            <a:r>
              <a:rPr lang="en-US" dirty="0"/>
              <a:t> </a:t>
            </a:r>
            <a:r>
              <a:rPr lang="en-US" dirty="0" err="1"/>
              <a:t>che</a:t>
            </a:r>
            <a:r>
              <a:rPr lang="en-US" dirty="0"/>
              <a:t> </a:t>
            </a:r>
            <a:r>
              <a:rPr lang="en-US" dirty="0" err="1"/>
              <a:t>stanno</a:t>
            </a:r>
            <a:r>
              <a:rPr lang="en-US" dirty="0"/>
              <a:t> </a:t>
            </a:r>
            <a:r>
              <a:rPr lang="en-US" dirty="0" err="1"/>
              <a:t>alla</a:t>
            </a:r>
            <a:r>
              <a:rPr lang="en-US" dirty="0"/>
              <a:t> base del </a:t>
            </a:r>
            <a:r>
              <a:rPr lang="en-US" dirty="0" err="1"/>
              <a:t>nostro</a:t>
            </a:r>
            <a:r>
              <a:rPr lang="en-US" dirty="0"/>
              <a:t> </a:t>
            </a:r>
            <a:r>
              <a:rPr lang="en-US" dirty="0" err="1"/>
              <a:t>modo</a:t>
            </a:r>
            <a:r>
              <a:rPr lang="en-US" dirty="0"/>
              <a:t> di </a:t>
            </a:r>
            <a:r>
              <a:rPr lang="en-US" dirty="0" err="1"/>
              <a:t>ragionare</a:t>
            </a:r>
            <a:r>
              <a:rPr lang="en-US" dirty="0"/>
              <a:t>.</a:t>
            </a:r>
            <a:br>
              <a:rPr lang="en-US" dirty="0"/>
            </a:br>
            <a:endParaRPr lang="it-IT" sz="2000" dirty="0"/>
          </a:p>
          <a:p>
            <a:br>
              <a:rPr lang="en-US" dirty="0"/>
            </a:br>
            <a:endParaRPr lang="it-IT" sz="2000" dirty="0"/>
          </a:p>
          <a:p>
            <a:endParaRPr lang="it-IT" dirty="0"/>
          </a:p>
          <a:p>
            <a:endParaRPr lang="en-US" dirty="0"/>
          </a:p>
          <a:p>
            <a:endParaRPr lang="en-US" dirty="0"/>
          </a:p>
          <a:p>
            <a:pPr>
              <a:buFont typeface="Arial" pitchFamily="34" charset="0"/>
              <a:buChar char="•"/>
            </a:pPr>
            <a:endParaRPr lang="en-US" dirty="0"/>
          </a:p>
          <a:p>
            <a:endParaRPr lang="it-IT" dirty="0"/>
          </a:p>
          <a:p>
            <a:endParaRPr lang="it-IT" dirty="0"/>
          </a:p>
          <a:p>
            <a:endParaRPr lang="it-IT" dirty="0"/>
          </a:p>
          <a:p>
            <a:pPr algn="just"/>
            <a:endParaRPr lang="it-IT" dirty="0"/>
          </a:p>
          <a:p>
            <a:pPr algn="just"/>
            <a:endParaRPr lang="it-IT" dirty="0"/>
          </a:p>
        </p:txBody>
      </p:sp>
    </p:spTree>
    <p:extLst>
      <p:ext uri="{BB962C8B-B14F-4D97-AF65-F5344CB8AC3E}">
        <p14:creationId xmlns:p14="http://schemas.microsoft.com/office/powerpoint/2010/main" val="2276569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dirty="0"/>
              <a:t>Robotica Vs I.A</a:t>
            </a:r>
          </a:p>
        </p:txBody>
      </p:sp>
      <p:sp>
        <p:nvSpPr>
          <p:cNvPr id="3" name="Segnaposto contenuto 2"/>
          <p:cNvSpPr>
            <a:spLocks noGrp="1"/>
          </p:cNvSpPr>
          <p:nvPr>
            <p:ph sz="half" idx="1"/>
          </p:nvPr>
        </p:nvSpPr>
        <p:spPr>
          <a:xfrm>
            <a:off x="1524000" y="1825625"/>
            <a:ext cx="10476656" cy="5032375"/>
          </a:xfrm>
        </p:spPr>
        <p:txBody>
          <a:bodyPr rtlCol="0"/>
          <a:lstStyle/>
          <a:p>
            <a:pPr algn="just" rtl="0"/>
            <a:r>
              <a:rPr lang="it-IT" dirty="0"/>
              <a:t>Mentre la robotica si occupa più della parte «hardware» del robot medesimo ossia della componentistica elettro-meccanica, l’Intelligenza Artificiale (A.I=</a:t>
            </a:r>
            <a:r>
              <a:rPr lang="it-IT" dirty="0" err="1"/>
              <a:t>Artificial</a:t>
            </a:r>
            <a:r>
              <a:rPr lang="it-IT" dirty="0"/>
              <a:t> Intelligence) si occupa invece più della parte di controllo del robot. L’intelligenza artificiale è un settore dell’informatica che si occupa di progettare e realizzare software che permettono ad un robot di essere «intelligente».</a:t>
            </a:r>
          </a:p>
          <a:p>
            <a:pPr algn="just" rtl="0"/>
            <a:r>
              <a:rPr lang="it-IT" dirty="0"/>
              <a:t>Pertanto:</a:t>
            </a:r>
          </a:p>
          <a:p>
            <a:pPr lvl="1" algn="just"/>
            <a:r>
              <a:rPr lang="it-IT" dirty="0"/>
              <a:t>ROBOTICA -&gt; HARDWARE</a:t>
            </a:r>
          </a:p>
          <a:p>
            <a:pPr lvl="1" algn="just"/>
            <a:r>
              <a:rPr lang="it-IT" dirty="0"/>
              <a:t>I.A -&gt; SOFTWARE</a:t>
            </a:r>
          </a:p>
          <a:p>
            <a:pPr marL="0" indent="0" algn="just" rtl="0">
              <a:buNone/>
            </a:pPr>
            <a:r>
              <a:rPr lang="it-IT" dirty="0"/>
              <a:t>Quest’ultima distinzione è molto importante in quanto spesso si tende a fare confusione sovrapponendo le due cose. Sono due mondi molto vasti che cooperano tra di loro ma di fatto seguono due binari distinti ma paralleli.</a:t>
            </a:r>
          </a:p>
          <a:p>
            <a:pPr rtl="0"/>
            <a:endParaRPr lang="it-IT" dirty="0"/>
          </a:p>
        </p:txBody>
      </p:sp>
    </p:spTree>
    <p:extLst>
      <p:ext uri="{BB962C8B-B14F-4D97-AF65-F5344CB8AC3E}">
        <p14:creationId xmlns:p14="http://schemas.microsoft.com/office/powerpoint/2010/main" val="6416363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Gli approcci all’I.A</a:t>
            </a:r>
          </a:p>
        </p:txBody>
      </p:sp>
      <p:sp>
        <p:nvSpPr>
          <p:cNvPr id="3" name="CasellaDiTesto 2"/>
          <p:cNvSpPr txBox="1"/>
          <p:nvPr/>
        </p:nvSpPr>
        <p:spPr>
          <a:xfrm>
            <a:off x="335360" y="1124744"/>
            <a:ext cx="11449272" cy="9433352"/>
          </a:xfrm>
          <a:prstGeom prst="rect">
            <a:avLst/>
          </a:prstGeom>
          <a:noFill/>
        </p:spPr>
        <p:txBody>
          <a:bodyPr wrap="square" rtlCol="0">
            <a:spAutoFit/>
          </a:bodyPr>
          <a:lstStyle/>
          <a:p>
            <a:endParaRPr lang="it-IT" dirty="0"/>
          </a:p>
          <a:p>
            <a:r>
              <a:rPr lang="en-US" dirty="0" err="1"/>
              <a:t>Ogni</a:t>
            </a:r>
            <a:r>
              <a:rPr lang="en-US" dirty="0"/>
              <a:t> </a:t>
            </a:r>
            <a:r>
              <a:rPr lang="en-US" dirty="0" err="1"/>
              <a:t>neurone</a:t>
            </a:r>
            <a:r>
              <a:rPr lang="en-US" dirty="0"/>
              <a:t> </a:t>
            </a:r>
            <a:r>
              <a:rPr lang="en-US" dirty="0" err="1"/>
              <a:t>riceve</a:t>
            </a:r>
            <a:r>
              <a:rPr lang="en-US" dirty="0"/>
              <a:t> </a:t>
            </a:r>
            <a:r>
              <a:rPr lang="en-US" dirty="0" err="1"/>
              <a:t>continuamente</a:t>
            </a:r>
            <a:r>
              <a:rPr lang="en-US" dirty="0"/>
              <a:t> </a:t>
            </a:r>
            <a:r>
              <a:rPr lang="en-US" dirty="0" err="1"/>
              <a:t>scariche</a:t>
            </a:r>
            <a:r>
              <a:rPr lang="en-US" dirty="0"/>
              <a:t> </a:t>
            </a:r>
            <a:r>
              <a:rPr lang="en-US" dirty="0" err="1"/>
              <a:t>elettriche</a:t>
            </a:r>
            <a:r>
              <a:rPr lang="en-US" dirty="0"/>
              <a:t> </a:t>
            </a:r>
            <a:r>
              <a:rPr lang="en-US" dirty="0" err="1"/>
              <a:t>attraverso</a:t>
            </a:r>
            <a:r>
              <a:rPr lang="en-US" dirty="0"/>
              <a:t> </a:t>
            </a:r>
            <a:r>
              <a:rPr lang="en-US" dirty="0" err="1"/>
              <a:t>i</a:t>
            </a:r>
            <a:r>
              <a:rPr lang="en-US" dirty="0"/>
              <a:t> </a:t>
            </a:r>
            <a:r>
              <a:rPr lang="en-US" dirty="0" err="1"/>
              <a:t>dendriti</a:t>
            </a:r>
            <a:r>
              <a:rPr lang="en-US" dirty="0"/>
              <a:t>. </a:t>
            </a:r>
            <a:r>
              <a:rPr lang="en-US" dirty="0" err="1"/>
              <a:t>Quando</a:t>
            </a:r>
            <a:r>
              <a:rPr lang="en-US" dirty="0"/>
              <a:t> </a:t>
            </a:r>
            <a:r>
              <a:rPr lang="en-US" dirty="0" err="1"/>
              <a:t>il</a:t>
            </a:r>
            <a:r>
              <a:rPr lang="en-US" dirty="0"/>
              <a:t> </a:t>
            </a:r>
            <a:r>
              <a:rPr lang="en-US" dirty="0" err="1"/>
              <a:t>livello</a:t>
            </a:r>
            <a:r>
              <a:rPr lang="en-US" dirty="0"/>
              <a:t> di </a:t>
            </a:r>
            <a:r>
              <a:rPr lang="en-US" dirty="0" err="1"/>
              <a:t>queste</a:t>
            </a:r>
            <a:r>
              <a:rPr lang="en-US" dirty="0"/>
              <a:t> </a:t>
            </a:r>
            <a:r>
              <a:rPr lang="en-US" dirty="0" err="1"/>
              <a:t>scariche</a:t>
            </a:r>
            <a:endParaRPr lang="en-US" dirty="0"/>
          </a:p>
          <a:p>
            <a:r>
              <a:rPr lang="en-US" dirty="0" err="1"/>
              <a:t>supera</a:t>
            </a:r>
            <a:r>
              <a:rPr lang="en-US" dirty="0"/>
              <a:t> </a:t>
            </a:r>
            <a:r>
              <a:rPr lang="en-US" dirty="0" err="1"/>
              <a:t>una</a:t>
            </a:r>
            <a:r>
              <a:rPr lang="en-US" dirty="0"/>
              <a:t> </a:t>
            </a:r>
            <a:r>
              <a:rPr lang="en-US" dirty="0" err="1"/>
              <a:t>soglia</a:t>
            </a:r>
            <a:r>
              <a:rPr lang="en-US" dirty="0"/>
              <a:t> di </a:t>
            </a:r>
            <a:r>
              <a:rPr lang="en-US" dirty="0" err="1"/>
              <a:t>attivazione</a:t>
            </a:r>
            <a:r>
              <a:rPr lang="en-US" dirty="0"/>
              <a:t> </a:t>
            </a:r>
            <a:r>
              <a:rPr lang="en-US" dirty="0" err="1"/>
              <a:t>detta</a:t>
            </a:r>
            <a:r>
              <a:rPr lang="en-US" dirty="0"/>
              <a:t> POTENZIALE DI AZIONE </a:t>
            </a:r>
            <a:r>
              <a:rPr lang="en-US" dirty="0" err="1"/>
              <a:t>allora</a:t>
            </a:r>
            <a:r>
              <a:rPr lang="en-US" dirty="0"/>
              <a:t> </a:t>
            </a:r>
            <a:r>
              <a:rPr lang="en-US" dirty="0" err="1"/>
              <a:t>il</a:t>
            </a:r>
            <a:r>
              <a:rPr lang="en-US" dirty="0"/>
              <a:t> </a:t>
            </a:r>
            <a:r>
              <a:rPr lang="en-US" dirty="0" err="1"/>
              <a:t>neurone</a:t>
            </a:r>
            <a:r>
              <a:rPr lang="en-US" dirty="0"/>
              <a:t> </a:t>
            </a:r>
            <a:r>
              <a:rPr lang="en-US" dirty="0" err="1"/>
              <a:t>interessato</a:t>
            </a:r>
            <a:r>
              <a:rPr lang="en-US" dirty="0"/>
              <a:t> </a:t>
            </a:r>
            <a:r>
              <a:rPr lang="en-US" dirty="0" err="1"/>
              <a:t>invia</a:t>
            </a:r>
            <a:r>
              <a:rPr lang="en-US" dirty="0"/>
              <a:t> </a:t>
            </a:r>
            <a:r>
              <a:rPr lang="en-US" dirty="0" err="1"/>
              <a:t>una</a:t>
            </a:r>
            <a:r>
              <a:rPr lang="en-US" dirty="0"/>
              <a:t> </a:t>
            </a:r>
            <a:r>
              <a:rPr lang="en-US" dirty="0" err="1"/>
              <a:t>scarica</a:t>
            </a:r>
            <a:r>
              <a:rPr lang="en-US" dirty="0"/>
              <a:t> </a:t>
            </a:r>
            <a:r>
              <a:rPr lang="en-US" dirty="0" err="1"/>
              <a:t>elettrica</a:t>
            </a:r>
            <a:r>
              <a:rPr lang="en-US" dirty="0"/>
              <a:t> </a:t>
            </a:r>
          </a:p>
          <a:p>
            <a:r>
              <a:rPr lang="en-US" dirty="0" err="1"/>
              <a:t>attraverso</a:t>
            </a:r>
            <a:r>
              <a:rPr lang="en-US" dirty="0"/>
              <a:t> Il </a:t>
            </a:r>
            <a:r>
              <a:rPr lang="en-US" dirty="0" err="1"/>
              <a:t>suo</a:t>
            </a:r>
            <a:r>
              <a:rPr lang="en-US" dirty="0"/>
              <a:t> </a:t>
            </a:r>
            <a:r>
              <a:rPr lang="en-US" dirty="0" err="1"/>
              <a:t>assone</a:t>
            </a:r>
            <a:r>
              <a:rPr lang="en-US" dirty="0"/>
              <a:t> verso </a:t>
            </a:r>
            <a:r>
              <a:rPr lang="en-US" dirty="0" err="1"/>
              <a:t>altri</a:t>
            </a:r>
            <a:r>
              <a:rPr lang="en-US" dirty="0"/>
              <a:t> </a:t>
            </a:r>
            <a:r>
              <a:rPr lang="en-US" dirty="0" err="1"/>
              <a:t>neuroni</a:t>
            </a:r>
            <a:r>
              <a:rPr lang="en-US" dirty="0"/>
              <a:t>.</a:t>
            </a:r>
          </a:p>
          <a:p>
            <a:endParaRPr lang="en-US" dirty="0"/>
          </a:p>
          <a:p>
            <a:r>
              <a:rPr lang="en-US" dirty="0"/>
              <a:t>La </a:t>
            </a:r>
            <a:r>
              <a:rPr lang="en-US" dirty="0" err="1"/>
              <a:t>seguente</a:t>
            </a:r>
            <a:r>
              <a:rPr lang="en-US" dirty="0"/>
              <a:t> </a:t>
            </a:r>
            <a:r>
              <a:rPr lang="en-US" dirty="0" err="1"/>
              <a:t>figura</a:t>
            </a:r>
            <a:r>
              <a:rPr lang="en-US" dirty="0"/>
              <a:t> </a:t>
            </a:r>
            <a:r>
              <a:rPr lang="en-US" dirty="0" err="1"/>
              <a:t>mostra</a:t>
            </a:r>
            <a:r>
              <a:rPr lang="en-US" dirty="0"/>
              <a:t> un </a:t>
            </a:r>
            <a:r>
              <a:rPr lang="en-US" dirty="0" err="1"/>
              <a:t>esempio</a:t>
            </a:r>
            <a:r>
              <a:rPr lang="en-US" dirty="0"/>
              <a:t> di rete </a:t>
            </a:r>
            <a:r>
              <a:rPr lang="en-US" dirty="0" err="1"/>
              <a:t>neurale</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La rete </a:t>
            </a:r>
            <a:r>
              <a:rPr lang="en-US" dirty="0" err="1"/>
              <a:t>neurale</a:t>
            </a:r>
            <a:r>
              <a:rPr lang="en-US" dirty="0"/>
              <a:t>, per </a:t>
            </a:r>
            <a:r>
              <a:rPr lang="en-US" dirty="0" err="1"/>
              <a:t>poter</a:t>
            </a:r>
            <a:r>
              <a:rPr lang="en-US" dirty="0"/>
              <a:t> </a:t>
            </a:r>
            <a:r>
              <a:rPr lang="en-US" dirty="0" err="1"/>
              <a:t>apprendere</a:t>
            </a:r>
            <a:r>
              <a:rPr lang="en-US" dirty="0"/>
              <a:t> ha </a:t>
            </a:r>
            <a:r>
              <a:rPr lang="en-US" dirty="0" err="1"/>
              <a:t>bisogno</a:t>
            </a:r>
            <a:r>
              <a:rPr lang="en-US" dirty="0"/>
              <a:t> di un set di </a:t>
            </a:r>
            <a:r>
              <a:rPr lang="en-US" dirty="0" err="1"/>
              <a:t>dati</a:t>
            </a:r>
            <a:r>
              <a:rPr lang="en-US" dirty="0"/>
              <a:t> di </a:t>
            </a:r>
            <a:r>
              <a:rPr lang="en-US" dirty="0" err="1"/>
              <a:t>esempio</a:t>
            </a:r>
            <a:r>
              <a:rPr lang="en-US" dirty="0"/>
              <a:t> </a:t>
            </a:r>
            <a:r>
              <a:rPr lang="en-US" dirty="0" err="1"/>
              <a:t>iniziale</a:t>
            </a:r>
            <a:r>
              <a:rPr lang="en-US" dirty="0"/>
              <a:t> </a:t>
            </a:r>
            <a:r>
              <a:rPr lang="en-US" dirty="0" err="1"/>
              <a:t>chiamato</a:t>
            </a:r>
            <a:r>
              <a:rPr lang="en-US" dirty="0"/>
              <a:t> </a:t>
            </a:r>
            <a:r>
              <a:rPr lang="en-US" dirty="0" err="1"/>
              <a:t>dati</a:t>
            </a:r>
            <a:r>
              <a:rPr lang="en-US" dirty="0"/>
              <a:t> di training. </a:t>
            </a:r>
            <a:r>
              <a:rPr lang="en-US" dirty="0" err="1"/>
              <a:t>Grazie</a:t>
            </a:r>
            <a:r>
              <a:rPr lang="en-US" dirty="0"/>
              <a:t> </a:t>
            </a:r>
            <a:r>
              <a:rPr lang="en-US" dirty="0" err="1"/>
              <a:t>ai</a:t>
            </a:r>
            <a:r>
              <a:rPr lang="en-US" dirty="0"/>
              <a:t> </a:t>
            </a:r>
            <a:r>
              <a:rPr lang="en-US" dirty="0" err="1"/>
              <a:t>dati</a:t>
            </a:r>
            <a:r>
              <a:rPr lang="en-US" dirty="0"/>
              <a:t> di training </a:t>
            </a:r>
            <a:r>
              <a:rPr lang="en-US" dirty="0" err="1"/>
              <a:t>ed</a:t>
            </a:r>
            <a:r>
              <a:rPr lang="en-US" dirty="0"/>
              <a:t> </a:t>
            </a:r>
            <a:r>
              <a:rPr lang="en-US" dirty="0" err="1"/>
              <a:t>all’algoritmo</a:t>
            </a:r>
            <a:r>
              <a:rPr lang="en-US" dirty="0"/>
              <a:t> di back propagation, la rete </a:t>
            </a:r>
            <a:r>
              <a:rPr lang="en-US" dirty="0" err="1"/>
              <a:t>neurale</a:t>
            </a:r>
            <a:r>
              <a:rPr lang="en-US" dirty="0"/>
              <a:t> </a:t>
            </a:r>
            <a:r>
              <a:rPr lang="en-US" dirty="0" err="1"/>
              <a:t>si</a:t>
            </a:r>
            <a:r>
              <a:rPr lang="en-US" dirty="0"/>
              <a:t> </a:t>
            </a:r>
            <a:r>
              <a:rPr lang="en-US" dirty="0" err="1"/>
              <a:t>adatta</a:t>
            </a:r>
            <a:r>
              <a:rPr lang="en-US" dirty="0"/>
              <a:t> </a:t>
            </a:r>
            <a:r>
              <a:rPr lang="en-US" dirty="0" err="1"/>
              <a:t>alle</a:t>
            </a:r>
            <a:r>
              <a:rPr lang="en-US" dirty="0"/>
              <a:t> </a:t>
            </a:r>
            <a:r>
              <a:rPr lang="en-US" dirty="0" err="1"/>
              <a:t>mutevoli</a:t>
            </a:r>
            <a:r>
              <a:rPr lang="en-US" dirty="0"/>
              <a:t> </a:t>
            </a:r>
            <a:r>
              <a:rPr lang="en-US" dirty="0" err="1"/>
              <a:t>condizioni</a:t>
            </a:r>
            <a:r>
              <a:rPr lang="en-US" dirty="0"/>
              <a:t> </a:t>
            </a:r>
            <a:r>
              <a:rPr lang="en-US" dirty="0" err="1"/>
              <a:t>dell’ambiente</a:t>
            </a:r>
            <a:r>
              <a:rPr lang="en-US" dirty="0"/>
              <a:t> </a:t>
            </a:r>
            <a:r>
              <a:rPr lang="en-US" dirty="0" err="1"/>
              <a:t>circostante</a:t>
            </a:r>
            <a:r>
              <a:rPr lang="en-US" dirty="0"/>
              <a:t>. In </a:t>
            </a:r>
            <a:r>
              <a:rPr lang="en-US" dirty="0" err="1"/>
              <a:t>poche</a:t>
            </a:r>
            <a:r>
              <a:rPr lang="en-US" dirty="0"/>
              <a:t> parole è </a:t>
            </a:r>
            <a:r>
              <a:rPr lang="en-US" dirty="0" err="1"/>
              <a:t>capace</a:t>
            </a:r>
            <a:r>
              <a:rPr lang="en-US" dirty="0"/>
              <a:t> di </a:t>
            </a:r>
            <a:r>
              <a:rPr lang="en-US" dirty="0" err="1"/>
              <a:t>apprendere</a:t>
            </a:r>
            <a:r>
              <a:rPr lang="en-US" dirty="0"/>
              <a:t> </a:t>
            </a:r>
            <a:r>
              <a:rPr lang="en-US" dirty="0" err="1"/>
              <a:t>tramite</a:t>
            </a:r>
            <a:r>
              <a:rPr lang="en-US" dirty="0"/>
              <a:t> </a:t>
            </a:r>
            <a:r>
              <a:rPr lang="en-US" dirty="0" err="1"/>
              <a:t>l’esperienza</a:t>
            </a:r>
            <a:r>
              <a:rPr lang="en-US" dirty="0"/>
              <a:t>.</a:t>
            </a:r>
          </a:p>
          <a:p>
            <a:endParaRPr lang="en-US" dirty="0"/>
          </a:p>
          <a:p>
            <a:br>
              <a:rPr lang="en-US" dirty="0"/>
            </a:br>
            <a:endParaRPr lang="it-IT" sz="2000" dirty="0"/>
          </a:p>
          <a:p>
            <a:br>
              <a:rPr lang="en-US" dirty="0"/>
            </a:br>
            <a:endParaRPr lang="it-IT" sz="2000" dirty="0"/>
          </a:p>
          <a:p>
            <a:endParaRPr lang="it-IT" dirty="0"/>
          </a:p>
          <a:p>
            <a:endParaRPr lang="en-US" dirty="0"/>
          </a:p>
          <a:p>
            <a:endParaRPr lang="en-US" dirty="0"/>
          </a:p>
          <a:p>
            <a:pPr>
              <a:buFont typeface="Arial" pitchFamily="34" charset="0"/>
              <a:buChar char="•"/>
            </a:pPr>
            <a:endParaRPr lang="en-US" dirty="0"/>
          </a:p>
          <a:p>
            <a:endParaRPr lang="it-IT" dirty="0"/>
          </a:p>
          <a:p>
            <a:endParaRPr lang="it-IT" dirty="0"/>
          </a:p>
          <a:p>
            <a:endParaRPr lang="it-IT" dirty="0"/>
          </a:p>
          <a:p>
            <a:pPr algn="just"/>
            <a:endParaRPr lang="it-IT" dirty="0"/>
          </a:p>
          <a:p>
            <a:pPr algn="just"/>
            <a:endParaRPr lang="it-IT" dirty="0"/>
          </a:p>
        </p:txBody>
      </p:sp>
      <p:pic>
        <p:nvPicPr>
          <p:cNvPr id="4" name="Picture 8" descr="http://www.ildiogene.it/EncyPages/Immagini/rete02.jpg"/>
          <p:cNvPicPr>
            <a:picLocks noChangeAspect="1" noChangeArrowheads="1"/>
          </p:cNvPicPr>
          <p:nvPr/>
        </p:nvPicPr>
        <p:blipFill>
          <a:blip r:embed="rId2"/>
          <a:srcRect/>
          <a:stretch>
            <a:fillRect/>
          </a:stretch>
        </p:blipFill>
        <p:spPr bwMode="auto">
          <a:xfrm>
            <a:off x="4655840" y="2924944"/>
            <a:ext cx="2324100" cy="2476501"/>
          </a:xfrm>
          <a:prstGeom prst="rect">
            <a:avLst/>
          </a:prstGeom>
          <a:noFill/>
        </p:spPr>
      </p:pic>
    </p:spTree>
    <p:extLst>
      <p:ext uri="{BB962C8B-B14F-4D97-AF65-F5344CB8AC3E}">
        <p14:creationId xmlns:p14="http://schemas.microsoft.com/office/powerpoint/2010/main" val="3466788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Gli approcci all’I.A</a:t>
            </a:r>
          </a:p>
        </p:txBody>
      </p:sp>
      <p:sp>
        <p:nvSpPr>
          <p:cNvPr id="3" name="CasellaDiTesto 2"/>
          <p:cNvSpPr txBox="1"/>
          <p:nvPr/>
        </p:nvSpPr>
        <p:spPr>
          <a:xfrm>
            <a:off x="335360" y="1124744"/>
            <a:ext cx="11449272" cy="8186857"/>
          </a:xfrm>
          <a:prstGeom prst="rect">
            <a:avLst/>
          </a:prstGeom>
          <a:noFill/>
        </p:spPr>
        <p:txBody>
          <a:bodyPr wrap="square" rtlCol="0">
            <a:spAutoFit/>
          </a:bodyPr>
          <a:lstStyle/>
          <a:p>
            <a:endParaRPr lang="it-IT" dirty="0"/>
          </a:p>
          <a:p>
            <a:r>
              <a:rPr lang="en-US" dirty="0"/>
              <a:t>VANTAGGI:</a:t>
            </a:r>
          </a:p>
          <a:p>
            <a:endParaRPr lang="en-US" dirty="0"/>
          </a:p>
          <a:p>
            <a:r>
              <a:rPr lang="en-US" dirty="0"/>
              <a:t>La rete </a:t>
            </a:r>
            <a:r>
              <a:rPr lang="en-US" dirty="0" err="1"/>
              <a:t>neurale</a:t>
            </a:r>
            <a:r>
              <a:rPr lang="en-US" dirty="0"/>
              <a:t> porta con se </a:t>
            </a:r>
            <a:r>
              <a:rPr lang="en-US" dirty="0" err="1"/>
              <a:t>indubbi</a:t>
            </a:r>
            <a:r>
              <a:rPr lang="en-US" dirty="0"/>
              <a:t> </a:t>
            </a:r>
            <a:r>
              <a:rPr lang="en-US" dirty="0" err="1"/>
              <a:t>vantaggi</a:t>
            </a:r>
            <a:r>
              <a:rPr lang="en-US" dirty="0"/>
              <a:t> </a:t>
            </a:r>
            <a:r>
              <a:rPr lang="en-US" dirty="0" err="1"/>
              <a:t>legati</a:t>
            </a:r>
            <a:r>
              <a:rPr lang="en-US" dirty="0"/>
              <a:t> </a:t>
            </a:r>
            <a:r>
              <a:rPr lang="en-US" dirty="0" err="1"/>
              <a:t>alla</a:t>
            </a:r>
            <a:r>
              <a:rPr lang="en-US" dirty="0"/>
              <a:t> </a:t>
            </a:r>
            <a:r>
              <a:rPr lang="en-US" dirty="0" err="1"/>
              <a:t>possibilità</a:t>
            </a:r>
            <a:r>
              <a:rPr lang="en-US" dirty="0"/>
              <a:t> di </a:t>
            </a:r>
            <a:r>
              <a:rPr lang="en-US" dirty="0" err="1"/>
              <a:t>sfruttare</a:t>
            </a:r>
            <a:r>
              <a:rPr lang="en-US" dirty="0"/>
              <a:t> </a:t>
            </a:r>
            <a:r>
              <a:rPr lang="en-US" dirty="0" err="1"/>
              <a:t>una</a:t>
            </a:r>
            <a:r>
              <a:rPr lang="en-US" dirty="0"/>
              <a:t> </a:t>
            </a:r>
            <a:r>
              <a:rPr lang="en-US" dirty="0" err="1"/>
              <a:t>struttura</a:t>
            </a:r>
            <a:r>
              <a:rPr lang="en-US" dirty="0"/>
              <a:t> </a:t>
            </a:r>
            <a:r>
              <a:rPr lang="en-US" dirty="0" err="1"/>
              <a:t>matematico</a:t>
            </a:r>
            <a:r>
              <a:rPr lang="en-US" dirty="0"/>
              <a:t>/</a:t>
            </a:r>
            <a:r>
              <a:rPr lang="en-US" dirty="0" err="1"/>
              <a:t>informatca</a:t>
            </a:r>
            <a:r>
              <a:rPr lang="en-US" dirty="0"/>
              <a:t> </a:t>
            </a:r>
            <a:r>
              <a:rPr lang="en-US" dirty="0" err="1"/>
              <a:t>adattabile</a:t>
            </a:r>
            <a:r>
              <a:rPr lang="en-US" dirty="0"/>
              <a:t> a </a:t>
            </a:r>
            <a:r>
              <a:rPr lang="en-US" dirty="0" err="1"/>
              <a:t>differenti</a:t>
            </a:r>
            <a:r>
              <a:rPr lang="en-US" dirty="0"/>
              <a:t> </a:t>
            </a:r>
            <a:r>
              <a:rPr lang="en-US" dirty="0" err="1"/>
              <a:t>circostanze</a:t>
            </a:r>
            <a:r>
              <a:rPr lang="en-US" dirty="0"/>
              <a:t>.</a:t>
            </a:r>
          </a:p>
          <a:p>
            <a:endParaRPr lang="en-US" dirty="0"/>
          </a:p>
          <a:p>
            <a:r>
              <a:rPr lang="en-US" dirty="0"/>
              <a:t>SVANTAGGI:</a:t>
            </a:r>
          </a:p>
          <a:p>
            <a:endParaRPr lang="en-US" dirty="0"/>
          </a:p>
          <a:p>
            <a:r>
              <a:rPr lang="en-US" dirty="0"/>
              <a:t>Se la rete </a:t>
            </a:r>
            <a:r>
              <a:rPr lang="en-US" dirty="0" err="1"/>
              <a:t>neurale</a:t>
            </a:r>
            <a:r>
              <a:rPr lang="en-US" dirty="0"/>
              <a:t> è </a:t>
            </a:r>
            <a:r>
              <a:rPr lang="en-US" dirty="0" err="1"/>
              <a:t>strutturalmente</a:t>
            </a:r>
            <a:r>
              <a:rPr lang="en-US" dirty="0"/>
              <a:t> </a:t>
            </a:r>
            <a:r>
              <a:rPr lang="en-US" dirty="0" err="1"/>
              <a:t>complessa</a:t>
            </a:r>
            <a:r>
              <a:rPr lang="en-US" dirty="0"/>
              <a:t>, </a:t>
            </a:r>
            <a:r>
              <a:rPr lang="en-US" dirty="0" err="1"/>
              <a:t>il</a:t>
            </a:r>
            <a:r>
              <a:rPr lang="en-US" dirty="0"/>
              <a:t> </a:t>
            </a:r>
            <a:r>
              <a:rPr lang="en-US" dirty="0" err="1"/>
              <a:t>calcolo</a:t>
            </a:r>
            <a:r>
              <a:rPr lang="en-US" dirty="0"/>
              <a:t> </a:t>
            </a:r>
            <a:r>
              <a:rPr lang="en-US" dirty="0" err="1"/>
              <a:t>si</a:t>
            </a:r>
            <a:r>
              <a:rPr lang="en-US" dirty="0"/>
              <a:t> </a:t>
            </a:r>
            <a:r>
              <a:rPr lang="en-US" dirty="0" err="1"/>
              <a:t>appesantisce</a:t>
            </a:r>
            <a:r>
              <a:rPr lang="en-US" dirty="0"/>
              <a:t>, </a:t>
            </a:r>
            <a:r>
              <a:rPr lang="en-US" dirty="0" err="1"/>
              <a:t>il</a:t>
            </a:r>
            <a:r>
              <a:rPr lang="en-US" dirty="0"/>
              <a:t> tempo di </a:t>
            </a:r>
            <a:r>
              <a:rPr lang="en-US" dirty="0" err="1"/>
              <a:t>calcolo</a:t>
            </a:r>
            <a:r>
              <a:rPr lang="en-US" dirty="0"/>
              <a:t> </a:t>
            </a:r>
            <a:r>
              <a:rPr lang="en-US" dirty="0" err="1"/>
              <a:t>si</a:t>
            </a:r>
            <a:r>
              <a:rPr lang="en-US" dirty="0"/>
              <a:t> </a:t>
            </a:r>
            <a:r>
              <a:rPr lang="en-US" dirty="0" err="1"/>
              <a:t>allunga</a:t>
            </a:r>
            <a:r>
              <a:rPr lang="en-US" dirty="0"/>
              <a:t> e le </a:t>
            </a:r>
            <a:r>
              <a:rPr lang="en-US" dirty="0" err="1"/>
              <a:t>risorse</a:t>
            </a:r>
            <a:r>
              <a:rPr lang="en-US" dirty="0"/>
              <a:t> </a:t>
            </a:r>
            <a:r>
              <a:rPr lang="en-US" dirty="0" err="1"/>
              <a:t>richieste</a:t>
            </a:r>
            <a:r>
              <a:rPr lang="en-US" dirty="0"/>
              <a:t> </a:t>
            </a:r>
            <a:r>
              <a:rPr lang="en-US" dirty="0" err="1"/>
              <a:t>dall’elaboratore</a:t>
            </a:r>
            <a:r>
              <a:rPr lang="en-US" dirty="0"/>
              <a:t> </a:t>
            </a:r>
            <a:r>
              <a:rPr lang="en-US" dirty="0" err="1"/>
              <a:t>aumentano</a:t>
            </a:r>
            <a:r>
              <a:rPr lang="en-US" dirty="0"/>
              <a:t> </a:t>
            </a:r>
            <a:r>
              <a:rPr lang="en-US" dirty="0" err="1"/>
              <a:t>considerevolmente</a:t>
            </a:r>
            <a:r>
              <a:rPr lang="en-US" dirty="0"/>
              <a:t>.</a:t>
            </a:r>
          </a:p>
          <a:p>
            <a:endParaRPr lang="en-US" dirty="0"/>
          </a:p>
          <a:p>
            <a:endParaRPr lang="en-US" dirty="0"/>
          </a:p>
          <a:p>
            <a:r>
              <a:rPr lang="en-US" dirty="0" err="1"/>
              <a:t>Esistono</a:t>
            </a:r>
            <a:r>
              <a:rPr lang="en-US" dirty="0"/>
              <a:t> </a:t>
            </a:r>
            <a:r>
              <a:rPr lang="en-US" dirty="0" err="1"/>
              <a:t>librerie</a:t>
            </a:r>
            <a:r>
              <a:rPr lang="en-US" dirty="0"/>
              <a:t> per </a:t>
            </a:r>
            <a:r>
              <a:rPr lang="en-US" dirty="0" err="1"/>
              <a:t>poter</a:t>
            </a:r>
            <a:r>
              <a:rPr lang="en-US" dirty="0"/>
              <a:t> </a:t>
            </a:r>
            <a:r>
              <a:rPr lang="en-US" dirty="0" err="1"/>
              <a:t>lavorare</a:t>
            </a:r>
            <a:r>
              <a:rPr lang="en-US" dirty="0"/>
              <a:t> con le </a:t>
            </a:r>
            <a:r>
              <a:rPr lang="en-US" dirty="0" err="1"/>
              <a:t>reti</a:t>
            </a:r>
            <a:r>
              <a:rPr lang="en-US" dirty="0"/>
              <a:t> </a:t>
            </a:r>
            <a:r>
              <a:rPr lang="en-US" dirty="0" err="1"/>
              <a:t>neurali</a:t>
            </a:r>
            <a:r>
              <a:rPr lang="en-US" dirty="0"/>
              <a:t>. Per </a:t>
            </a:r>
            <a:r>
              <a:rPr lang="en-US" dirty="0" err="1"/>
              <a:t>esempio</a:t>
            </a:r>
            <a:r>
              <a:rPr lang="en-US" dirty="0"/>
              <a:t>, la </a:t>
            </a:r>
            <a:r>
              <a:rPr lang="en-US" dirty="0" err="1"/>
              <a:t>libreria</a:t>
            </a:r>
            <a:r>
              <a:rPr lang="en-US" dirty="0"/>
              <a:t> JOONE (</a:t>
            </a:r>
            <a:r>
              <a:rPr lang="en-US" dirty="0" err="1"/>
              <a:t>JavaObject</a:t>
            </a:r>
            <a:r>
              <a:rPr lang="en-US" dirty="0"/>
              <a:t> Neural Engine) </a:t>
            </a:r>
            <a:r>
              <a:rPr lang="en-US" dirty="0" err="1"/>
              <a:t>permette</a:t>
            </a:r>
            <a:r>
              <a:rPr lang="en-US" dirty="0"/>
              <a:t> di </a:t>
            </a:r>
            <a:r>
              <a:rPr lang="en-US" dirty="0" err="1"/>
              <a:t>sviluppare</a:t>
            </a:r>
            <a:r>
              <a:rPr lang="en-US" dirty="0"/>
              <a:t> </a:t>
            </a:r>
            <a:r>
              <a:rPr lang="en-US" dirty="0" err="1"/>
              <a:t>reti</a:t>
            </a:r>
            <a:r>
              <a:rPr lang="en-US" dirty="0"/>
              <a:t> </a:t>
            </a:r>
            <a:r>
              <a:rPr lang="en-US" dirty="0" err="1"/>
              <a:t>neurali</a:t>
            </a:r>
            <a:r>
              <a:rPr lang="en-US" dirty="0"/>
              <a:t> con </a:t>
            </a:r>
            <a:r>
              <a:rPr lang="en-US" dirty="0" err="1"/>
              <a:t>il</a:t>
            </a:r>
            <a:r>
              <a:rPr lang="en-US" dirty="0"/>
              <a:t> </a:t>
            </a:r>
            <a:r>
              <a:rPr lang="en-US" dirty="0" err="1"/>
              <a:t>linguaggio</a:t>
            </a:r>
            <a:r>
              <a:rPr lang="en-US" dirty="0"/>
              <a:t> Java, </a:t>
            </a:r>
            <a:r>
              <a:rPr lang="en-US" dirty="0" err="1"/>
              <a:t>oppure</a:t>
            </a:r>
            <a:r>
              <a:rPr lang="en-US" dirty="0"/>
              <a:t> </a:t>
            </a:r>
            <a:r>
              <a:rPr lang="en-US" dirty="0" err="1"/>
              <a:t>ancora</a:t>
            </a:r>
            <a:r>
              <a:rPr lang="en-US" dirty="0"/>
              <a:t> la </a:t>
            </a:r>
            <a:r>
              <a:rPr lang="en-US" dirty="0" err="1"/>
              <a:t>libreria</a:t>
            </a:r>
            <a:r>
              <a:rPr lang="en-US" dirty="0"/>
              <a:t> </a:t>
            </a:r>
            <a:r>
              <a:rPr lang="en-US" dirty="0" err="1"/>
              <a:t>AForgeNet</a:t>
            </a:r>
            <a:r>
              <a:rPr lang="en-US" dirty="0"/>
              <a:t> per </a:t>
            </a:r>
            <a:r>
              <a:rPr lang="en-US" dirty="0" err="1"/>
              <a:t>lavorare</a:t>
            </a:r>
            <a:r>
              <a:rPr lang="en-US" dirty="0"/>
              <a:t> </a:t>
            </a:r>
            <a:r>
              <a:rPr lang="en-US" dirty="0" err="1"/>
              <a:t>sia</a:t>
            </a:r>
            <a:r>
              <a:rPr lang="en-US" dirty="0"/>
              <a:t> in VB NET </a:t>
            </a:r>
            <a:r>
              <a:rPr lang="en-US" dirty="0" err="1"/>
              <a:t>sia</a:t>
            </a:r>
            <a:r>
              <a:rPr lang="en-US" dirty="0"/>
              <a:t> in C#.</a:t>
            </a:r>
          </a:p>
          <a:p>
            <a:endParaRPr lang="en-US" dirty="0"/>
          </a:p>
          <a:p>
            <a:br>
              <a:rPr lang="en-US" dirty="0"/>
            </a:br>
            <a:endParaRPr lang="it-IT" sz="2000" dirty="0"/>
          </a:p>
          <a:p>
            <a:br>
              <a:rPr lang="en-US" dirty="0"/>
            </a:br>
            <a:endParaRPr lang="it-IT" sz="2000" dirty="0"/>
          </a:p>
          <a:p>
            <a:endParaRPr lang="it-IT" dirty="0"/>
          </a:p>
          <a:p>
            <a:endParaRPr lang="en-US" dirty="0"/>
          </a:p>
          <a:p>
            <a:endParaRPr lang="en-US" dirty="0"/>
          </a:p>
          <a:p>
            <a:pPr>
              <a:buFont typeface="Arial" pitchFamily="34" charset="0"/>
              <a:buChar char="•"/>
            </a:pPr>
            <a:endParaRPr lang="en-US" dirty="0"/>
          </a:p>
          <a:p>
            <a:endParaRPr lang="it-IT" dirty="0"/>
          </a:p>
          <a:p>
            <a:endParaRPr lang="it-IT" dirty="0"/>
          </a:p>
          <a:p>
            <a:endParaRPr lang="it-IT" dirty="0"/>
          </a:p>
          <a:p>
            <a:pPr algn="just"/>
            <a:endParaRPr lang="it-IT" dirty="0"/>
          </a:p>
          <a:p>
            <a:pPr algn="just"/>
            <a:endParaRPr lang="it-IT" dirty="0"/>
          </a:p>
        </p:txBody>
      </p:sp>
    </p:spTree>
    <p:extLst>
      <p:ext uri="{BB962C8B-B14F-4D97-AF65-F5344CB8AC3E}">
        <p14:creationId xmlns:p14="http://schemas.microsoft.com/office/powerpoint/2010/main" val="2929358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Gli approcci all’I.A</a:t>
            </a:r>
          </a:p>
        </p:txBody>
      </p:sp>
      <p:sp>
        <p:nvSpPr>
          <p:cNvPr id="3" name="CasellaDiTesto 2"/>
          <p:cNvSpPr txBox="1"/>
          <p:nvPr/>
        </p:nvSpPr>
        <p:spPr>
          <a:xfrm>
            <a:off x="335360" y="1124744"/>
            <a:ext cx="11449272" cy="7494359"/>
          </a:xfrm>
          <a:prstGeom prst="rect">
            <a:avLst/>
          </a:prstGeom>
          <a:noFill/>
        </p:spPr>
        <p:txBody>
          <a:bodyPr wrap="square" rtlCol="0">
            <a:spAutoFit/>
          </a:bodyPr>
          <a:lstStyle/>
          <a:p>
            <a:endParaRPr lang="it-IT" dirty="0"/>
          </a:p>
          <a:p>
            <a:r>
              <a:rPr lang="en-US" dirty="0"/>
              <a:t>Un </a:t>
            </a:r>
            <a:r>
              <a:rPr lang="en-US" dirty="0" err="1"/>
              <a:t>altro</a:t>
            </a:r>
            <a:r>
              <a:rPr lang="en-US" dirty="0"/>
              <a:t> </a:t>
            </a:r>
            <a:r>
              <a:rPr lang="en-US" dirty="0" err="1"/>
              <a:t>approccio</a:t>
            </a:r>
            <a:r>
              <a:rPr lang="en-US" dirty="0"/>
              <a:t> </a:t>
            </a:r>
            <a:r>
              <a:rPr lang="en-US" dirty="0" err="1"/>
              <a:t>all’Intelligenza</a:t>
            </a:r>
            <a:r>
              <a:rPr lang="en-US" dirty="0"/>
              <a:t> </a:t>
            </a:r>
            <a:r>
              <a:rPr lang="en-US" dirty="0" err="1"/>
              <a:t>artificiale</a:t>
            </a:r>
            <a:r>
              <a:rPr lang="en-US" dirty="0"/>
              <a:t> è </a:t>
            </a:r>
            <a:r>
              <a:rPr lang="en-US" dirty="0" err="1"/>
              <a:t>dato</a:t>
            </a:r>
            <a:r>
              <a:rPr lang="en-US" dirty="0"/>
              <a:t> </a:t>
            </a:r>
            <a:r>
              <a:rPr lang="en-US" dirty="0" err="1"/>
              <a:t>dalla</a:t>
            </a:r>
            <a:r>
              <a:rPr lang="en-US" dirty="0"/>
              <a:t> </a:t>
            </a:r>
            <a:r>
              <a:rPr lang="en-US" dirty="0" err="1"/>
              <a:t>logica</a:t>
            </a:r>
            <a:r>
              <a:rPr lang="en-US" dirty="0"/>
              <a:t> Fuzzy. La </a:t>
            </a:r>
            <a:r>
              <a:rPr lang="en-US" dirty="0" err="1"/>
              <a:t>logica</a:t>
            </a:r>
            <a:r>
              <a:rPr lang="en-US" dirty="0"/>
              <a:t> fuzzy </a:t>
            </a:r>
            <a:r>
              <a:rPr lang="en-US" dirty="0" err="1"/>
              <a:t>viene</a:t>
            </a:r>
            <a:r>
              <a:rPr lang="en-US" dirty="0"/>
              <a:t> </a:t>
            </a:r>
            <a:r>
              <a:rPr lang="en-US" dirty="0" err="1"/>
              <a:t>anche</a:t>
            </a:r>
            <a:r>
              <a:rPr lang="en-US" dirty="0"/>
              <a:t> </a:t>
            </a:r>
            <a:r>
              <a:rPr lang="en-US" dirty="0" err="1"/>
              <a:t>chiamata</a:t>
            </a:r>
            <a:r>
              <a:rPr lang="en-US" dirty="0"/>
              <a:t> </a:t>
            </a:r>
            <a:r>
              <a:rPr lang="en-US" dirty="0" err="1"/>
              <a:t>logica</a:t>
            </a:r>
            <a:r>
              <a:rPr lang="en-US" dirty="0"/>
              <a:t> </a:t>
            </a:r>
            <a:r>
              <a:rPr lang="en-US" dirty="0" err="1"/>
              <a:t>sfumata</a:t>
            </a:r>
            <a:r>
              <a:rPr lang="en-US" dirty="0"/>
              <a:t> per un </a:t>
            </a:r>
            <a:r>
              <a:rPr lang="en-US" dirty="0" err="1"/>
              <a:t>semplice</a:t>
            </a:r>
            <a:r>
              <a:rPr lang="en-US" dirty="0"/>
              <a:t> motive </a:t>
            </a:r>
            <a:r>
              <a:rPr lang="en-US" dirty="0" err="1"/>
              <a:t>che</a:t>
            </a:r>
            <a:r>
              <a:rPr lang="en-US" dirty="0"/>
              <a:t> </a:t>
            </a:r>
            <a:r>
              <a:rPr lang="en-US" dirty="0" err="1"/>
              <a:t>verrà</a:t>
            </a:r>
            <a:r>
              <a:rPr lang="en-US" dirty="0"/>
              <a:t> </a:t>
            </a:r>
            <a:r>
              <a:rPr lang="en-US" dirty="0" err="1"/>
              <a:t>chiarito</a:t>
            </a:r>
            <a:r>
              <a:rPr lang="en-US" dirty="0"/>
              <a:t> </a:t>
            </a:r>
            <a:r>
              <a:rPr lang="en-US" dirty="0" err="1"/>
              <a:t>tra</a:t>
            </a:r>
            <a:r>
              <a:rPr lang="en-US" dirty="0"/>
              <a:t> breve.</a:t>
            </a:r>
          </a:p>
          <a:p>
            <a:r>
              <a:rPr lang="en-US" dirty="0"/>
              <a:t>In </a:t>
            </a:r>
            <a:r>
              <a:rPr lang="en-US" dirty="0" err="1"/>
              <a:t>questa</a:t>
            </a:r>
            <a:r>
              <a:rPr lang="en-US" dirty="0"/>
              <a:t> </a:t>
            </a:r>
            <a:r>
              <a:rPr lang="en-US" dirty="0" err="1"/>
              <a:t>nuova</a:t>
            </a:r>
            <a:r>
              <a:rPr lang="en-US" dirty="0"/>
              <a:t> </a:t>
            </a:r>
            <a:r>
              <a:rPr lang="en-US" dirty="0" err="1"/>
              <a:t>logica</a:t>
            </a:r>
            <a:r>
              <a:rPr lang="en-US" dirty="0"/>
              <a:t>  </a:t>
            </a:r>
            <a:r>
              <a:rPr lang="en-US" sz="1600" dirty="0" err="1">
                <a:solidFill>
                  <a:schemeClr val="tx1">
                    <a:lumMod val="95000"/>
                    <a:lumOff val="5000"/>
                  </a:schemeClr>
                </a:solidFill>
                <a:latin typeface="Arial" panose="020B0604020202020204" pitchFamily="34" charset="0"/>
                <a:cs typeface="Arial" panose="020B0604020202020204" pitchFamily="34" charset="0"/>
              </a:rPr>
              <a:t>cadono</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i</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principi</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Aristotelici</a:t>
            </a:r>
            <a:r>
              <a:rPr lang="en-US" sz="1600" dirty="0">
                <a:solidFill>
                  <a:schemeClr val="tx1">
                    <a:lumMod val="95000"/>
                    <a:lumOff val="5000"/>
                  </a:schemeClr>
                </a:solidFill>
                <a:latin typeface="Arial" panose="020B0604020202020204" pitchFamily="34" charset="0"/>
                <a:cs typeface="Arial" panose="020B0604020202020204" pitchFamily="34" charset="0"/>
              </a:rPr>
              <a:t> di non </a:t>
            </a:r>
            <a:r>
              <a:rPr lang="en-US" sz="1600" dirty="0" err="1">
                <a:solidFill>
                  <a:schemeClr val="tx1">
                    <a:lumMod val="95000"/>
                    <a:lumOff val="5000"/>
                  </a:schemeClr>
                </a:solidFill>
                <a:latin typeface="Arial" panose="020B0604020202020204" pitchFamily="34" charset="0"/>
                <a:cs typeface="Arial" panose="020B0604020202020204" pitchFamily="34" charset="0"/>
              </a:rPr>
              <a:t>contraddizione</a:t>
            </a:r>
            <a:r>
              <a:rPr lang="en-US" sz="1600" dirty="0">
                <a:solidFill>
                  <a:schemeClr val="tx1">
                    <a:lumMod val="95000"/>
                    <a:lumOff val="5000"/>
                  </a:schemeClr>
                </a:solidFill>
                <a:latin typeface="Arial" panose="020B0604020202020204" pitchFamily="34" charset="0"/>
                <a:cs typeface="Arial" panose="020B0604020202020204" pitchFamily="34" charset="0"/>
              </a:rPr>
              <a:t> e del </a:t>
            </a:r>
            <a:r>
              <a:rPr lang="en-US" sz="1600" dirty="0" err="1">
                <a:solidFill>
                  <a:schemeClr val="tx1">
                    <a:lumMod val="95000"/>
                    <a:lumOff val="5000"/>
                  </a:schemeClr>
                </a:solidFill>
                <a:latin typeface="Arial" panose="020B0604020202020204" pitchFamily="34" charset="0"/>
                <a:cs typeface="Arial" panose="020B0604020202020204" pitchFamily="34" charset="0"/>
              </a:rPr>
              <a:t>terzo</a:t>
            </a:r>
            <a:r>
              <a:rPr lang="en-US" sz="1600" dirty="0">
                <a:solidFill>
                  <a:schemeClr val="tx1">
                    <a:lumMod val="95000"/>
                    <a:lumOff val="5000"/>
                  </a:schemeClr>
                </a:solidFill>
                <a:latin typeface="Arial" panose="020B0604020202020204" pitchFamily="34" charset="0"/>
                <a:cs typeface="Arial" panose="020B0604020202020204" pitchFamily="34" charset="0"/>
              </a:rPr>
              <a:t> </a:t>
            </a:r>
            <a:r>
              <a:rPr lang="en-US" sz="1600" dirty="0" err="1">
                <a:solidFill>
                  <a:schemeClr val="tx1">
                    <a:lumMod val="95000"/>
                    <a:lumOff val="5000"/>
                  </a:schemeClr>
                </a:solidFill>
                <a:latin typeface="Arial" panose="020B0604020202020204" pitchFamily="34" charset="0"/>
                <a:cs typeface="Arial" panose="020B0604020202020204" pitchFamily="34" charset="0"/>
              </a:rPr>
              <a:t>escluso</a:t>
            </a:r>
            <a:r>
              <a:rPr lang="en-US" sz="1100" dirty="0">
                <a:solidFill>
                  <a:schemeClr val="tx1">
                    <a:lumMod val="95000"/>
                    <a:lumOff val="5000"/>
                  </a:schemeClr>
                </a:solidFill>
                <a:latin typeface="Arial" panose="020B0604020202020204" pitchFamily="34" charset="0"/>
                <a:cs typeface="Arial" panose="020B0604020202020204" pitchFamily="34" charset="0"/>
              </a:rPr>
              <a:t>. </a:t>
            </a:r>
            <a:r>
              <a:rPr lang="it-IT" dirty="0"/>
              <a:t>La logica tradizionale Booleana è la logica dei due valori: </a:t>
            </a:r>
            <a:r>
              <a:rPr lang="it-IT" u="sng" dirty="0"/>
              <a:t>false</a:t>
            </a:r>
            <a:r>
              <a:rPr lang="it-IT" dirty="0"/>
              <a:t>, </a:t>
            </a:r>
            <a:r>
              <a:rPr lang="it-IT" u="sng" dirty="0" err="1"/>
              <a:t>true</a:t>
            </a:r>
            <a:r>
              <a:rPr lang="it-IT" dirty="0"/>
              <a:t>. In informatica si utilizza la logica positiva ossia il valore zero equivale a “false (FALSO)” e rappresenta una assenza di segnale, mentre il valore 1 equivale a “</a:t>
            </a:r>
            <a:r>
              <a:rPr lang="it-IT" dirty="0" err="1"/>
              <a:t>true</a:t>
            </a:r>
            <a:r>
              <a:rPr lang="it-IT" dirty="0"/>
              <a:t> (VERO)” e rappresenta la presenza di un segnale (es: +5V). I limiti della logica binaria sono evidenti già da questo primo esempio. Si supponga di voler descrivere, con la logica booleana, lo stato di un bicchiere. </a:t>
            </a:r>
          </a:p>
          <a:p>
            <a:endParaRPr lang="it-IT" dirty="0"/>
          </a:p>
          <a:p>
            <a:endParaRPr lang="it-IT" dirty="0"/>
          </a:p>
          <a:p>
            <a:r>
              <a:rPr lang="it-IT" dirty="0"/>
              <a:t> Si supponga inizialmente di avere a disposizione un bicchiere vuoto.</a:t>
            </a:r>
          </a:p>
          <a:p>
            <a:r>
              <a:rPr lang="it-IT" dirty="0"/>
              <a:t> Si può associare, al bicchiere vuoto, il valore numerico 0, </a:t>
            </a:r>
          </a:p>
          <a:p>
            <a:r>
              <a:rPr lang="it-IT" dirty="0"/>
              <a:t>mentre se il bicchiere è pieno è possibile associare il valore numerico 1.</a:t>
            </a:r>
          </a:p>
          <a:p>
            <a:r>
              <a:rPr lang="it-IT" dirty="0"/>
              <a:t> Ora sorge spontanea una domanda: E se il bicchiere è pieno a metà? </a:t>
            </a:r>
          </a:p>
          <a:p>
            <a:r>
              <a:rPr lang="it-IT" dirty="0"/>
              <a:t>Che valore è possibile associare a questo nuovo stato? </a:t>
            </a:r>
          </a:p>
          <a:p>
            <a:endParaRPr lang="it-IT" dirty="0"/>
          </a:p>
          <a:p>
            <a:endParaRPr lang="en-US" sz="1100" dirty="0">
              <a:solidFill>
                <a:schemeClr val="tx1">
                  <a:lumMod val="95000"/>
                  <a:lumOff val="5000"/>
                </a:schemeClr>
              </a:solidFill>
              <a:latin typeface="Arial" panose="020B0604020202020204" pitchFamily="34" charset="0"/>
              <a:cs typeface="Arial" panose="020B0604020202020204" pitchFamily="34" charset="0"/>
            </a:endParaRPr>
          </a:p>
          <a:p>
            <a:endParaRPr lang="it-IT" sz="2000" dirty="0"/>
          </a:p>
          <a:p>
            <a:endParaRPr lang="it-IT" dirty="0"/>
          </a:p>
          <a:p>
            <a:endParaRPr lang="en-US" dirty="0"/>
          </a:p>
          <a:p>
            <a:endParaRPr lang="en-US" dirty="0"/>
          </a:p>
          <a:p>
            <a:pPr>
              <a:buFont typeface="Arial" pitchFamily="34" charset="0"/>
              <a:buChar char="•"/>
            </a:pPr>
            <a:endParaRPr lang="en-US" dirty="0"/>
          </a:p>
          <a:p>
            <a:endParaRPr lang="it-IT" dirty="0"/>
          </a:p>
          <a:p>
            <a:endParaRPr lang="it-IT" dirty="0"/>
          </a:p>
          <a:p>
            <a:endParaRPr lang="it-IT" dirty="0"/>
          </a:p>
          <a:p>
            <a:pPr algn="just"/>
            <a:endParaRPr lang="it-IT" dirty="0"/>
          </a:p>
          <a:p>
            <a:pPr algn="just"/>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8088" y="3064497"/>
            <a:ext cx="2228850" cy="3810000"/>
          </a:xfrm>
          <a:prstGeom prst="rect">
            <a:avLst/>
          </a:prstGeom>
        </p:spPr>
      </p:pic>
    </p:spTree>
    <p:extLst>
      <p:ext uri="{BB962C8B-B14F-4D97-AF65-F5344CB8AC3E}">
        <p14:creationId xmlns:p14="http://schemas.microsoft.com/office/powerpoint/2010/main" val="14949741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Gli approcci all’I.A</a:t>
            </a:r>
          </a:p>
        </p:txBody>
      </p:sp>
      <p:sp>
        <p:nvSpPr>
          <p:cNvPr id="3" name="CasellaDiTesto 2"/>
          <p:cNvSpPr txBox="1"/>
          <p:nvPr/>
        </p:nvSpPr>
        <p:spPr>
          <a:xfrm>
            <a:off x="335360" y="792560"/>
            <a:ext cx="11449272" cy="9264075"/>
          </a:xfrm>
          <a:prstGeom prst="rect">
            <a:avLst/>
          </a:prstGeom>
          <a:noFill/>
        </p:spPr>
        <p:txBody>
          <a:bodyPr wrap="square" rtlCol="0">
            <a:spAutoFit/>
          </a:bodyPr>
          <a:lstStyle/>
          <a:p>
            <a:endParaRPr lang="it-IT" dirty="0"/>
          </a:p>
          <a:p>
            <a:r>
              <a:rPr lang="it-IT" dirty="0"/>
              <a:t>E’ una logica che rilascia i vincoli aristotelici di non contraddizione e del terzo escluso, ed è una logica che permette di trattare con dati imprecisi. </a:t>
            </a:r>
          </a:p>
          <a:p>
            <a:r>
              <a:rPr lang="it-IT" dirty="0"/>
              <a:t>Una delle caratteristiche forse più interessanti della logica fuzzy è la possibilità di convertire elementi facenti parte di una data esperienza in algoritmi numerici. Per questo sua importante peculiarità, tale logica viene ampiamente utilizzata nei sistemi esperti. Un </a:t>
            </a:r>
            <a:r>
              <a:rPr lang="it-IT" b="1" u="sng" dirty="0"/>
              <a:t>sistema esperto </a:t>
            </a:r>
            <a:r>
              <a:rPr lang="it-IT" dirty="0"/>
              <a:t>è composto da un insieme di programmi in grado di risolvere autonomamente problemi appartenenti ad uno specifico campo.</a:t>
            </a:r>
          </a:p>
          <a:p>
            <a:endParaRPr lang="it-IT" dirty="0"/>
          </a:p>
          <a:p>
            <a:r>
              <a:rPr lang="it-IT" dirty="0"/>
              <a:t>Nella teoria tradizionale (classica) degli insiemi, un insieme viene visto come una collezione di oggetti detti elementi, i quali hanno almeno una proprietà in comune. Per esempio, possiamo generare un insieme formato da tutti i libri di una biblioteca, oppure l’insieme di tutte le città di uno stato. In questi banalissimi esempi, gli elementi (libri, città) hanno qualcosa in comune: la loro appartenenza ad una biblioteca o ad uno stato, ed il loro stato di libro/città. </a:t>
            </a:r>
          </a:p>
          <a:p>
            <a:endParaRPr lang="it-IT" dirty="0"/>
          </a:p>
          <a:p>
            <a:r>
              <a:rPr lang="it-IT" dirty="0"/>
              <a:t>Un insieme fuzzy è un insieme impreciso, ossia la transizione dell’appartenenza di un elemento ad un insieme alla non appartenenza avviene in modo graduale. In questo modo è possibile modellizzare espressione del tipo:</a:t>
            </a:r>
          </a:p>
          <a:p>
            <a:r>
              <a:rPr lang="it-IT" dirty="0"/>
              <a:t> </a:t>
            </a:r>
          </a:p>
          <a:p>
            <a:r>
              <a:rPr lang="it-IT" dirty="0"/>
              <a:t>	“La temperatura è abbastanza calda”</a:t>
            </a:r>
          </a:p>
          <a:p>
            <a:r>
              <a:rPr lang="it-IT" dirty="0"/>
              <a:t>	“Quella montagna è abbastanza boschiva”</a:t>
            </a:r>
          </a:p>
          <a:p>
            <a:r>
              <a:rPr lang="it-IT" dirty="0"/>
              <a:t> </a:t>
            </a:r>
          </a:p>
          <a:p>
            <a:r>
              <a:rPr lang="it-IT" dirty="0"/>
              <a:t>e così via. La transizione appena accennata viene definita tramite una particolare funzione che viene detta </a:t>
            </a:r>
            <a:r>
              <a:rPr lang="it-IT" b="1" dirty="0"/>
              <a:t>funzione di appartenenza</a:t>
            </a:r>
            <a:r>
              <a:rPr lang="it-IT" dirty="0"/>
              <a:t>, la quale assume un valore compreso tra 0 e 1.</a:t>
            </a:r>
          </a:p>
          <a:p>
            <a:endParaRPr lang="it-IT" dirty="0"/>
          </a:p>
          <a:p>
            <a:r>
              <a:rPr lang="it-IT" dirty="0"/>
              <a:t> </a:t>
            </a:r>
            <a:endParaRPr lang="en-US" sz="1100" dirty="0">
              <a:solidFill>
                <a:schemeClr val="tx1">
                  <a:lumMod val="95000"/>
                  <a:lumOff val="5000"/>
                </a:schemeClr>
              </a:solidFill>
              <a:latin typeface="Arial" panose="020B0604020202020204" pitchFamily="34" charset="0"/>
              <a:cs typeface="Arial" panose="020B0604020202020204" pitchFamily="34" charset="0"/>
            </a:endParaRPr>
          </a:p>
          <a:p>
            <a:endParaRPr lang="it-IT" sz="2000" dirty="0"/>
          </a:p>
          <a:p>
            <a:endParaRPr lang="it-IT" dirty="0"/>
          </a:p>
          <a:p>
            <a:endParaRPr lang="en-US" dirty="0"/>
          </a:p>
          <a:p>
            <a:endParaRPr lang="en-US" dirty="0"/>
          </a:p>
          <a:p>
            <a:pPr>
              <a:buFont typeface="Arial" pitchFamily="34" charset="0"/>
              <a:buChar char="•"/>
            </a:pPr>
            <a:endParaRPr lang="en-US" dirty="0"/>
          </a:p>
          <a:p>
            <a:endParaRPr lang="it-IT" dirty="0"/>
          </a:p>
          <a:p>
            <a:endParaRPr lang="it-IT" dirty="0"/>
          </a:p>
          <a:p>
            <a:endParaRPr lang="it-IT" dirty="0"/>
          </a:p>
          <a:p>
            <a:pPr algn="just"/>
            <a:endParaRPr lang="it-IT" dirty="0"/>
          </a:p>
          <a:p>
            <a:pPr algn="just"/>
            <a:endParaRPr lang="it-IT" dirty="0"/>
          </a:p>
        </p:txBody>
      </p:sp>
    </p:spTree>
    <p:extLst>
      <p:ext uri="{BB962C8B-B14F-4D97-AF65-F5344CB8AC3E}">
        <p14:creationId xmlns:p14="http://schemas.microsoft.com/office/powerpoint/2010/main" val="41467043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Gli approcci all’I.A</a:t>
            </a:r>
          </a:p>
        </p:txBody>
      </p:sp>
      <p:sp>
        <p:nvSpPr>
          <p:cNvPr id="3" name="CasellaDiTesto 2"/>
          <p:cNvSpPr txBox="1"/>
          <p:nvPr/>
        </p:nvSpPr>
        <p:spPr>
          <a:xfrm>
            <a:off x="335360" y="792560"/>
            <a:ext cx="11449272" cy="9264075"/>
          </a:xfrm>
          <a:prstGeom prst="rect">
            <a:avLst/>
          </a:prstGeom>
          <a:noFill/>
        </p:spPr>
        <p:txBody>
          <a:bodyPr wrap="square" rtlCol="0">
            <a:spAutoFit/>
          </a:bodyPr>
          <a:lstStyle/>
          <a:p>
            <a:endParaRPr lang="it-IT" dirty="0"/>
          </a:p>
          <a:p>
            <a:r>
              <a:rPr lang="it-IT" dirty="0"/>
              <a:t>Nella logica fuzzy, un elemento appartiene ad un dato insieme con un certo grado di appartenenza. Per esempio può appartenere all’insieme A per il 40% ed all’insieme B al 60%.</a:t>
            </a:r>
          </a:p>
          <a:p>
            <a:endParaRPr lang="it-IT" dirty="0"/>
          </a:p>
          <a:p>
            <a:r>
              <a:rPr lang="it-IT" dirty="0"/>
              <a:t>Ecco come la rappresentazione dell’ambiente e della realtà anche da parte di un agente robotico è molto più simile alla percezione umana.</a:t>
            </a:r>
          </a:p>
          <a:p>
            <a:endParaRPr lang="it-IT" dirty="0"/>
          </a:p>
          <a:p>
            <a:r>
              <a:rPr lang="it-IT" dirty="0"/>
              <a:t>Il quarto approccio all’intelligenza artificiale è quello degli algoritmi genetici. Algoritmi genetici -&gt; traggono ispirazione dalla teoria dell'evoluzione naturale. </a:t>
            </a:r>
          </a:p>
          <a:p>
            <a:endParaRPr lang="it-IT" dirty="0"/>
          </a:p>
          <a:p>
            <a:r>
              <a:rPr lang="it-IT" dirty="0"/>
              <a:t>Il principio fondamentale è che gli individui più </a:t>
            </a:r>
            <a:r>
              <a:rPr lang="it-IT" i="1" dirty="0"/>
              <a:t>adatti</a:t>
            </a:r>
            <a:r>
              <a:rPr lang="it-IT" dirty="0"/>
              <a:t> all'ambiente (con maggiore </a:t>
            </a:r>
            <a:r>
              <a:rPr lang="it-IT" b="1" dirty="0"/>
              <a:t>fitness</a:t>
            </a:r>
            <a:r>
              <a:rPr lang="it-IT" dirty="0"/>
              <a:t>) vivono più a lungo e hanno una prole più numerosa, quindi nel tempo gli individui con le loro caratteristiche saranno sempre più numerosi. </a:t>
            </a:r>
          </a:p>
          <a:p>
            <a:endParaRPr lang="it-IT" dirty="0"/>
          </a:p>
          <a:p>
            <a:r>
              <a:rPr lang="it-IT" dirty="0"/>
              <a:t>Semplificando, si può dire che il meccanismo evolutivo permette di generare gli individui che meglio possono vivere in un particolare ambiente. </a:t>
            </a:r>
          </a:p>
          <a:p>
            <a:endParaRPr lang="it-IT" dirty="0"/>
          </a:p>
          <a:p>
            <a:r>
              <a:rPr lang="it-IT" dirty="0"/>
              <a:t>Gli individui con più alta fitness si accoppiano e il loro patrimonio genetico viene ricombinato (</a:t>
            </a:r>
            <a:r>
              <a:rPr lang="it-IT" i="1" dirty="0"/>
              <a:t>crossover</a:t>
            </a:r>
            <a:r>
              <a:rPr lang="it-IT" dirty="0"/>
              <a:t>) e trasmesso alla prole con piccole variazioni casuali (</a:t>
            </a:r>
            <a:r>
              <a:rPr lang="it-IT" i="1" dirty="0"/>
              <a:t>mutazione</a:t>
            </a:r>
            <a:r>
              <a:rPr lang="it-IT" dirty="0"/>
              <a:t>).  In questo modo le caratteristiche positive degli individui sono combinate.</a:t>
            </a:r>
          </a:p>
          <a:p>
            <a:endParaRPr lang="it-IT" dirty="0"/>
          </a:p>
          <a:p>
            <a:endParaRPr lang="it-IT" dirty="0"/>
          </a:p>
          <a:p>
            <a:endParaRPr lang="it-IT" dirty="0"/>
          </a:p>
          <a:p>
            <a:r>
              <a:rPr lang="it-IT" dirty="0"/>
              <a:t> </a:t>
            </a:r>
            <a:endParaRPr lang="en-US" sz="1100" dirty="0">
              <a:solidFill>
                <a:schemeClr val="tx1">
                  <a:lumMod val="95000"/>
                  <a:lumOff val="5000"/>
                </a:schemeClr>
              </a:solidFill>
              <a:latin typeface="Arial" panose="020B0604020202020204" pitchFamily="34" charset="0"/>
              <a:cs typeface="Arial" panose="020B0604020202020204" pitchFamily="34" charset="0"/>
            </a:endParaRPr>
          </a:p>
          <a:p>
            <a:endParaRPr lang="it-IT" sz="2000" dirty="0"/>
          </a:p>
          <a:p>
            <a:endParaRPr lang="it-IT" dirty="0"/>
          </a:p>
          <a:p>
            <a:endParaRPr lang="en-US" dirty="0"/>
          </a:p>
          <a:p>
            <a:endParaRPr lang="en-US" dirty="0"/>
          </a:p>
          <a:p>
            <a:pPr>
              <a:buFont typeface="Arial" pitchFamily="34" charset="0"/>
              <a:buChar char="•"/>
            </a:pPr>
            <a:endParaRPr lang="en-US" dirty="0"/>
          </a:p>
          <a:p>
            <a:endParaRPr lang="it-IT" dirty="0"/>
          </a:p>
          <a:p>
            <a:endParaRPr lang="it-IT" dirty="0"/>
          </a:p>
          <a:p>
            <a:endParaRPr lang="it-IT" dirty="0"/>
          </a:p>
          <a:p>
            <a:pPr algn="just"/>
            <a:endParaRPr lang="it-IT" dirty="0"/>
          </a:p>
          <a:p>
            <a:pPr algn="just"/>
            <a:endParaRPr lang="it-IT" dirty="0"/>
          </a:p>
        </p:txBody>
      </p:sp>
    </p:spTree>
    <p:extLst>
      <p:ext uri="{BB962C8B-B14F-4D97-AF65-F5344CB8AC3E}">
        <p14:creationId xmlns:p14="http://schemas.microsoft.com/office/powerpoint/2010/main" val="25308724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5480" y="27856"/>
            <a:ext cx="10009112" cy="764704"/>
          </a:xfrm>
        </p:spPr>
        <p:txBody>
          <a:bodyPr rtlCol="0">
            <a:normAutofit/>
          </a:bodyPr>
          <a:lstStyle/>
          <a:p>
            <a:pPr rtl="0"/>
            <a:r>
              <a:rPr lang="it-IT" dirty="0"/>
              <a:t>Gli approcci all’I.A</a:t>
            </a:r>
          </a:p>
        </p:txBody>
      </p:sp>
      <p:sp>
        <p:nvSpPr>
          <p:cNvPr id="3" name="CasellaDiTesto 2"/>
          <p:cNvSpPr txBox="1"/>
          <p:nvPr/>
        </p:nvSpPr>
        <p:spPr>
          <a:xfrm>
            <a:off x="335360" y="792560"/>
            <a:ext cx="11449272" cy="5109091"/>
          </a:xfrm>
          <a:prstGeom prst="rect">
            <a:avLst/>
          </a:prstGeom>
          <a:noFill/>
        </p:spPr>
        <p:txBody>
          <a:bodyPr wrap="square" rtlCol="0">
            <a:spAutoFit/>
          </a:bodyPr>
          <a:lstStyle/>
          <a:p>
            <a:endParaRPr lang="it-IT" dirty="0"/>
          </a:p>
          <a:p>
            <a:r>
              <a:rPr lang="it-IT" dirty="0"/>
              <a:t>La seguente figura mostra la struttura di base di un algoritmo genetico:</a:t>
            </a:r>
          </a:p>
          <a:p>
            <a:endParaRPr lang="it-IT" dirty="0"/>
          </a:p>
          <a:p>
            <a:endParaRPr lang="it-IT" dirty="0"/>
          </a:p>
          <a:p>
            <a:endParaRPr lang="it-IT" dirty="0"/>
          </a:p>
          <a:p>
            <a:endParaRPr lang="it-IT" dirty="0"/>
          </a:p>
          <a:p>
            <a:endParaRPr lang="it-IT" dirty="0"/>
          </a:p>
          <a:p>
            <a:r>
              <a:rPr lang="it-IT" dirty="0"/>
              <a:t> </a:t>
            </a:r>
            <a:endParaRPr lang="en-US" sz="1100" dirty="0">
              <a:solidFill>
                <a:schemeClr val="tx1">
                  <a:lumMod val="95000"/>
                  <a:lumOff val="5000"/>
                </a:schemeClr>
              </a:solidFill>
              <a:latin typeface="Arial" panose="020B0604020202020204" pitchFamily="34" charset="0"/>
              <a:cs typeface="Arial" panose="020B0604020202020204" pitchFamily="34" charset="0"/>
            </a:endParaRPr>
          </a:p>
          <a:p>
            <a:endParaRPr lang="it-IT" sz="2000" dirty="0"/>
          </a:p>
          <a:p>
            <a:endParaRPr lang="it-IT" dirty="0"/>
          </a:p>
          <a:p>
            <a:endParaRPr lang="en-US" dirty="0"/>
          </a:p>
          <a:p>
            <a:endParaRPr lang="en-US" dirty="0"/>
          </a:p>
          <a:p>
            <a:pPr>
              <a:buFont typeface="Arial" pitchFamily="34" charset="0"/>
              <a:buChar char="•"/>
            </a:pPr>
            <a:endParaRPr lang="en-US" dirty="0"/>
          </a:p>
          <a:p>
            <a:endParaRPr lang="it-IT" dirty="0"/>
          </a:p>
          <a:p>
            <a:endParaRPr lang="it-IT" dirty="0"/>
          </a:p>
          <a:p>
            <a:endParaRPr lang="it-IT" dirty="0"/>
          </a:p>
          <a:p>
            <a:pPr algn="just"/>
            <a:endParaRPr lang="it-IT" dirty="0"/>
          </a:p>
          <a:p>
            <a:pPr algn="just"/>
            <a:endParaRPr lang="it-IT" dirty="0"/>
          </a:p>
        </p:txBody>
      </p:sp>
      <p:pic>
        <p:nvPicPr>
          <p:cNvPr id="4" name="Immagine 3"/>
          <p:cNvPicPr>
            <a:picLocks noChangeAspect="1"/>
          </p:cNvPicPr>
          <p:nvPr/>
        </p:nvPicPr>
        <p:blipFill>
          <a:blip r:embed="rId2"/>
          <a:stretch>
            <a:fillRect/>
          </a:stretch>
        </p:blipFill>
        <p:spPr>
          <a:xfrm>
            <a:off x="3647728" y="1700808"/>
            <a:ext cx="5688632" cy="4847704"/>
          </a:xfrm>
          <a:prstGeom prst="rect">
            <a:avLst/>
          </a:prstGeom>
        </p:spPr>
      </p:pic>
    </p:spTree>
    <p:extLst>
      <p:ext uri="{BB962C8B-B14F-4D97-AF65-F5344CB8AC3E}">
        <p14:creationId xmlns:p14="http://schemas.microsoft.com/office/powerpoint/2010/main" val="28793809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7" name="Group 6"/>
          <p:cNvGrpSpPr/>
          <p:nvPr/>
        </p:nvGrpSpPr>
        <p:grpSpPr>
          <a:xfrm>
            <a:off x="3265103" y="650240"/>
            <a:ext cx="8229600" cy="5557520"/>
            <a:chOff x="3265103" y="650240"/>
            <a:chExt cx="8229600" cy="5557520"/>
          </a:xfrm>
        </p:grpSpPr>
        <p:sp>
          <p:nvSpPr>
            <p:cNvPr id="5" name="Rounded Rectangle 4"/>
            <p:cNvSpPr/>
            <p:nvPr/>
          </p:nvSpPr>
          <p:spPr>
            <a:xfrm>
              <a:off x="3265103" y="650240"/>
              <a:ext cx="8229600" cy="5557520"/>
            </a:xfrm>
            <a:prstGeom prst="roundRect">
              <a:avLst>
                <a:gd name="adj" fmla="val 3331"/>
              </a:avLst>
            </a:prstGeom>
            <a:gradFill>
              <a:gsLst>
                <a:gs pos="0">
                  <a:schemeClr val="bg2">
                    <a:alpha val="35000"/>
                  </a:schemeClr>
                </a:gs>
                <a:gs pos="100000">
                  <a:schemeClr val="bg2">
                    <a:lumMod val="75000"/>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29238" y="2618072"/>
              <a:ext cx="6054291" cy="2185214"/>
            </a:xfrm>
            <a:prstGeom prst="rect">
              <a:avLst/>
            </a:prstGeom>
            <a:noFill/>
          </p:spPr>
          <p:txBody>
            <a:bodyPr wrap="square" rtlCol="0">
              <a:spAutoFit/>
            </a:bodyPr>
            <a:lstStyle/>
            <a:p>
              <a:r>
                <a:rPr lang="en-US" sz="5400" b="1" dirty="0">
                  <a:solidFill>
                    <a:schemeClr val="tx1">
                      <a:lumMod val="85000"/>
                      <a:lumOff val="15000"/>
                    </a:schemeClr>
                  </a:solidFill>
                </a:rPr>
                <a:t>STEPS PER IL SUCCESSO</a:t>
              </a:r>
            </a:p>
            <a:p>
              <a:r>
                <a:rPr lang="en-US" sz="2800" dirty="0">
                  <a:solidFill>
                    <a:schemeClr val="tx1">
                      <a:lumMod val="85000"/>
                      <a:lumOff val="15000"/>
                    </a:schemeClr>
                  </a:solidFill>
                </a:rPr>
                <a:t>A </a:t>
              </a:r>
              <a:r>
                <a:rPr lang="en-US" sz="2800" dirty="0" err="1">
                  <a:solidFill>
                    <a:schemeClr val="tx1">
                      <a:lumMod val="85000"/>
                      <a:lumOff val="15000"/>
                    </a:schemeClr>
                  </a:solidFill>
                </a:rPr>
                <a:t>cura</a:t>
              </a:r>
              <a:r>
                <a:rPr lang="en-US" sz="2800" dirty="0">
                  <a:solidFill>
                    <a:schemeClr val="tx1">
                      <a:lumMod val="85000"/>
                      <a:lumOff val="15000"/>
                    </a:schemeClr>
                  </a:solidFill>
                </a:rPr>
                <a:t> </a:t>
              </a:r>
              <a:r>
                <a:rPr lang="en-US" sz="2800" dirty="0" err="1">
                  <a:solidFill>
                    <a:schemeClr val="tx1">
                      <a:lumMod val="85000"/>
                      <a:lumOff val="15000"/>
                    </a:schemeClr>
                  </a:solidFill>
                </a:rPr>
                <a:t>dell’Ing</a:t>
              </a:r>
              <a:r>
                <a:rPr lang="en-US" sz="2800" dirty="0">
                  <a:solidFill>
                    <a:schemeClr val="tx1">
                      <a:lumMod val="85000"/>
                      <a:lumOff val="15000"/>
                    </a:schemeClr>
                  </a:solidFill>
                </a:rPr>
                <a:t>. Marco </a:t>
              </a:r>
              <a:r>
                <a:rPr lang="en-US" sz="2800" dirty="0" err="1">
                  <a:solidFill>
                    <a:schemeClr val="tx1">
                      <a:lumMod val="85000"/>
                      <a:lumOff val="15000"/>
                    </a:schemeClr>
                  </a:solidFill>
                </a:rPr>
                <a:t>Buttolo</a:t>
              </a:r>
              <a:endParaRPr lang="en-US" sz="2800" dirty="0">
                <a:solidFill>
                  <a:schemeClr val="tx1">
                    <a:lumMod val="85000"/>
                    <a:lumOff val="15000"/>
                  </a:schemeClr>
                </a:solidFill>
              </a:endParaRPr>
            </a:p>
          </p:txBody>
        </p:sp>
      </p:grpSp>
    </p:spTree>
    <p:extLst>
      <p:ext uri="{BB962C8B-B14F-4D97-AF65-F5344CB8AC3E}">
        <p14:creationId xmlns:p14="http://schemas.microsoft.com/office/powerpoint/2010/main" val="9171788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eps1a.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3" name="Group 2"/>
          <p:cNvGrpSpPr/>
          <p:nvPr/>
        </p:nvGrpSpPr>
        <p:grpSpPr>
          <a:xfrm>
            <a:off x="725635" y="650240"/>
            <a:ext cx="8229600" cy="5557520"/>
            <a:chOff x="878034" y="650240"/>
            <a:chExt cx="8229600" cy="5557520"/>
          </a:xfrm>
        </p:grpSpPr>
        <p:sp>
          <p:nvSpPr>
            <p:cNvPr id="5" name="Rounded Rectangle 4"/>
            <p:cNvSpPr/>
            <p:nvPr/>
          </p:nvSpPr>
          <p:spPr>
            <a:xfrm>
              <a:off x="878034" y="650240"/>
              <a:ext cx="8229600" cy="5557520"/>
            </a:xfrm>
            <a:prstGeom prst="roundRect">
              <a:avLst>
                <a:gd name="adj" fmla="val 3331"/>
              </a:avLst>
            </a:prstGeom>
            <a:gradFill>
              <a:gsLst>
                <a:gs pos="0">
                  <a:schemeClr val="bg2">
                    <a:alpha val="35000"/>
                  </a:schemeClr>
                </a:gs>
                <a:gs pos="100000">
                  <a:schemeClr val="bg2">
                    <a:lumMod val="75000"/>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47537" y="924025"/>
              <a:ext cx="7151570" cy="3662541"/>
            </a:xfrm>
            <a:prstGeom prst="rect">
              <a:avLst/>
            </a:prstGeom>
            <a:noFill/>
          </p:spPr>
          <p:txBody>
            <a:bodyPr wrap="square" rtlCol="0">
              <a:spAutoFit/>
            </a:bodyPr>
            <a:lstStyle/>
            <a:p>
              <a:r>
                <a:rPr lang="en-US" sz="3600" b="1" dirty="0">
                  <a:solidFill>
                    <a:schemeClr val="tx1">
                      <a:lumMod val="85000"/>
                      <a:lumOff val="15000"/>
                    </a:schemeClr>
                  </a:solidFill>
                </a:rPr>
                <a:t>Step 1</a:t>
              </a:r>
            </a:p>
            <a:p>
              <a:endParaRPr lang="en-US" sz="2800" dirty="0">
                <a:solidFill>
                  <a:schemeClr val="tx1">
                    <a:lumMod val="85000"/>
                    <a:lumOff val="15000"/>
                  </a:schemeClr>
                </a:solidFill>
              </a:endParaRPr>
            </a:p>
            <a:p>
              <a:r>
                <a:rPr lang="en-US" sz="2800" dirty="0" err="1">
                  <a:solidFill>
                    <a:schemeClr val="tx1">
                      <a:lumMod val="85000"/>
                      <a:lumOff val="15000"/>
                    </a:schemeClr>
                  </a:solidFill>
                </a:rPr>
                <a:t>Pensare</a:t>
              </a:r>
              <a:r>
                <a:rPr lang="en-US" sz="2800" dirty="0">
                  <a:solidFill>
                    <a:schemeClr val="tx1">
                      <a:lumMod val="85000"/>
                      <a:lumOff val="15000"/>
                    </a:schemeClr>
                  </a:solidFill>
                </a:rPr>
                <a:t> a quale </a:t>
              </a:r>
              <a:r>
                <a:rPr lang="en-US" sz="2800" dirty="0" err="1">
                  <a:solidFill>
                    <a:schemeClr val="tx1">
                      <a:lumMod val="85000"/>
                      <a:lumOff val="15000"/>
                    </a:schemeClr>
                  </a:solidFill>
                </a:rPr>
                <a:t>tipo</a:t>
              </a:r>
              <a:r>
                <a:rPr lang="en-US" sz="2800" dirty="0">
                  <a:solidFill>
                    <a:schemeClr val="tx1">
                      <a:lumMod val="85000"/>
                      <a:lumOff val="15000"/>
                    </a:schemeClr>
                  </a:solidFill>
                </a:rPr>
                <a:t> di robot </a:t>
              </a:r>
              <a:r>
                <a:rPr lang="en-US" sz="2800" dirty="0" err="1">
                  <a:solidFill>
                    <a:schemeClr val="tx1">
                      <a:lumMod val="85000"/>
                      <a:lumOff val="15000"/>
                    </a:schemeClr>
                  </a:solidFill>
                </a:rPr>
                <a:t>si</a:t>
              </a:r>
              <a:r>
                <a:rPr lang="en-US" sz="2800" dirty="0">
                  <a:solidFill>
                    <a:schemeClr val="tx1">
                      <a:lumMod val="85000"/>
                      <a:lumOff val="15000"/>
                    </a:schemeClr>
                  </a:solidFill>
                </a:rPr>
                <a:t> </a:t>
              </a:r>
              <a:r>
                <a:rPr lang="en-US" sz="2800" dirty="0" err="1">
                  <a:solidFill>
                    <a:schemeClr val="tx1">
                      <a:lumMod val="85000"/>
                      <a:lumOff val="15000"/>
                    </a:schemeClr>
                  </a:solidFill>
                </a:rPr>
                <a:t>intende</a:t>
              </a:r>
              <a:r>
                <a:rPr lang="en-US" sz="2800" dirty="0">
                  <a:solidFill>
                    <a:schemeClr val="tx1">
                      <a:lumMod val="85000"/>
                      <a:lumOff val="15000"/>
                    </a:schemeClr>
                  </a:solidFill>
                </a:rPr>
                <a:t> </a:t>
              </a:r>
              <a:r>
                <a:rPr lang="en-US" sz="2800" dirty="0" err="1">
                  <a:solidFill>
                    <a:schemeClr val="tx1">
                      <a:lumMod val="85000"/>
                      <a:lumOff val="15000"/>
                    </a:schemeClr>
                  </a:solidFill>
                </a:rPr>
                <a:t>realizzare</a:t>
              </a:r>
              <a:r>
                <a:rPr lang="en-US" sz="2800" dirty="0">
                  <a:solidFill>
                    <a:schemeClr val="tx1">
                      <a:lumMod val="85000"/>
                      <a:lumOff val="15000"/>
                    </a:schemeClr>
                  </a:solidFill>
                </a:rPr>
                <a:t>.</a:t>
              </a:r>
            </a:p>
            <a:p>
              <a:endParaRPr lang="en-US" sz="2800" dirty="0">
                <a:solidFill>
                  <a:schemeClr val="tx1">
                    <a:lumMod val="85000"/>
                    <a:lumOff val="15000"/>
                  </a:schemeClr>
                </a:solidFill>
              </a:endParaRPr>
            </a:p>
            <a:p>
              <a:r>
                <a:rPr lang="en-US" sz="2800" dirty="0">
                  <a:solidFill>
                    <a:schemeClr val="tx1">
                      <a:lumMod val="85000"/>
                      <a:lumOff val="15000"/>
                    </a:schemeClr>
                  </a:solidFill>
                </a:rPr>
                <a:t>In </a:t>
              </a:r>
              <a:r>
                <a:rPr lang="en-US" sz="2800" dirty="0" err="1">
                  <a:solidFill>
                    <a:schemeClr val="tx1">
                      <a:lumMod val="85000"/>
                      <a:lumOff val="15000"/>
                    </a:schemeClr>
                  </a:solidFill>
                </a:rPr>
                <a:t>funzione</a:t>
              </a:r>
              <a:r>
                <a:rPr lang="en-US" sz="2800" dirty="0">
                  <a:solidFill>
                    <a:schemeClr val="tx1">
                      <a:lumMod val="85000"/>
                      <a:lumOff val="15000"/>
                    </a:schemeClr>
                  </a:solidFill>
                </a:rPr>
                <a:t> </a:t>
              </a:r>
              <a:r>
                <a:rPr lang="en-US" sz="2800" dirty="0" err="1">
                  <a:solidFill>
                    <a:schemeClr val="tx1">
                      <a:lumMod val="85000"/>
                      <a:lumOff val="15000"/>
                    </a:schemeClr>
                  </a:solidFill>
                </a:rPr>
                <a:t>della</a:t>
              </a:r>
              <a:r>
                <a:rPr lang="en-US" sz="2800" dirty="0">
                  <a:solidFill>
                    <a:schemeClr val="tx1">
                      <a:lumMod val="85000"/>
                      <a:lumOff val="15000"/>
                    </a:schemeClr>
                  </a:solidFill>
                </a:rPr>
                <a:t> </a:t>
              </a:r>
              <a:r>
                <a:rPr lang="en-US" sz="2800" dirty="0" err="1">
                  <a:solidFill>
                    <a:schemeClr val="tx1">
                      <a:lumMod val="85000"/>
                      <a:lumOff val="15000"/>
                    </a:schemeClr>
                  </a:solidFill>
                </a:rPr>
                <a:t>tipologia</a:t>
              </a:r>
              <a:r>
                <a:rPr lang="en-US" sz="2800" dirty="0">
                  <a:solidFill>
                    <a:schemeClr val="tx1">
                      <a:lumMod val="85000"/>
                      <a:lumOff val="15000"/>
                    </a:schemeClr>
                  </a:solidFill>
                </a:rPr>
                <a:t> di robot </a:t>
              </a:r>
              <a:r>
                <a:rPr lang="en-US" sz="2800" dirty="0" err="1">
                  <a:solidFill>
                    <a:schemeClr val="tx1">
                      <a:lumMod val="85000"/>
                      <a:lumOff val="15000"/>
                    </a:schemeClr>
                  </a:solidFill>
                </a:rPr>
                <a:t>si</a:t>
              </a:r>
              <a:r>
                <a:rPr lang="en-US" sz="2800" dirty="0">
                  <a:solidFill>
                    <a:schemeClr val="tx1">
                      <a:lumMod val="85000"/>
                      <a:lumOff val="15000"/>
                    </a:schemeClr>
                  </a:solidFill>
                </a:rPr>
                <a:t> </a:t>
              </a:r>
              <a:r>
                <a:rPr lang="en-US" sz="2800" dirty="0" err="1">
                  <a:solidFill>
                    <a:schemeClr val="tx1">
                      <a:lumMod val="85000"/>
                      <a:lumOff val="15000"/>
                    </a:schemeClr>
                  </a:solidFill>
                </a:rPr>
                <a:t>sceglieranno</a:t>
              </a:r>
              <a:r>
                <a:rPr lang="en-US" sz="2800" dirty="0">
                  <a:solidFill>
                    <a:schemeClr val="tx1">
                      <a:lumMod val="85000"/>
                      <a:lumOff val="15000"/>
                    </a:schemeClr>
                  </a:solidFill>
                </a:rPr>
                <a:t> </a:t>
              </a:r>
              <a:r>
                <a:rPr lang="en-US" sz="2800" dirty="0" err="1">
                  <a:solidFill>
                    <a:schemeClr val="tx1">
                      <a:lumMod val="85000"/>
                      <a:lumOff val="15000"/>
                    </a:schemeClr>
                  </a:solidFill>
                </a:rPr>
                <a:t>sia</a:t>
              </a:r>
              <a:r>
                <a:rPr lang="en-US" sz="2800" dirty="0">
                  <a:solidFill>
                    <a:schemeClr val="tx1">
                      <a:lumMod val="85000"/>
                      <a:lumOff val="15000"/>
                    </a:schemeClr>
                  </a:solidFill>
                </a:rPr>
                <a:t> </a:t>
              </a:r>
              <a:r>
                <a:rPr lang="en-US" sz="2800" dirty="0" err="1">
                  <a:solidFill>
                    <a:schemeClr val="tx1">
                      <a:lumMod val="85000"/>
                      <a:lumOff val="15000"/>
                    </a:schemeClr>
                  </a:solidFill>
                </a:rPr>
                <a:t>i</a:t>
              </a:r>
              <a:r>
                <a:rPr lang="en-US" sz="2800" dirty="0">
                  <a:solidFill>
                    <a:schemeClr val="tx1">
                      <a:lumMod val="85000"/>
                      <a:lumOff val="15000"/>
                    </a:schemeClr>
                  </a:solidFill>
                </a:rPr>
                <a:t> </a:t>
              </a:r>
              <a:r>
                <a:rPr lang="en-US" sz="2800" dirty="0" err="1">
                  <a:solidFill>
                    <a:schemeClr val="tx1">
                      <a:lumMod val="85000"/>
                      <a:lumOff val="15000"/>
                    </a:schemeClr>
                  </a:solidFill>
                </a:rPr>
                <a:t>componenti</a:t>
              </a:r>
              <a:r>
                <a:rPr lang="en-US" sz="2800" dirty="0">
                  <a:solidFill>
                    <a:schemeClr val="tx1">
                      <a:lumMod val="85000"/>
                      <a:lumOff val="15000"/>
                    </a:schemeClr>
                  </a:solidFill>
                </a:rPr>
                <a:t> hardware </a:t>
              </a:r>
              <a:r>
                <a:rPr lang="en-US" sz="2800" dirty="0" err="1">
                  <a:solidFill>
                    <a:schemeClr val="tx1">
                      <a:lumMod val="85000"/>
                      <a:lumOff val="15000"/>
                    </a:schemeClr>
                  </a:solidFill>
                </a:rPr>
                <a:t>più</a:t>
              </a:r>
              <a:r>
                <a:rPr lang="en-US" sz="2800" dirty="0">
                  <a:solidFill>
                    <a:schemeClr val="tx1">
                      <a:lumMod val="85000"/>
                      <a:lumOff val="15000"/>
                    </a:schemeClr>
                  </a:solidFill>
                </a:rPr>
                <a:t> </a:t>
              </a:r>
              <a:r>
                <a:rPr lang="en-US" sz="2800" dirty="0" err="1">
                  <a:solidFill>
                    <a:schemeClr val="tx1">
                      <a:lumMod val="85000"/>
                      <a:lumOff val="15000"/>
                    </a:schemeClr>
                  </a:solidFill>
                </a:rPr>
                <a:t>idonei</a:t>
              </a:r>
              <a:r>
                <a:rPr lang="en-US" sz="2800" dirty="0">
                  <a:solidFill>
                    <a:schemeClr val="tx1">
                      <a:lumMod val="85000"/>
                      <a:lumOff val="15000"/>
                    </a:schemeClr>
                  </a:solidFill>
                </a:rPr>
                <a:t> </a:t>
              </a:r>
              <a:r>
                <a:rPr lang="en-US" sz="2800" dirty="0" err="1">
                  <a:solidFill>
                    <a:schemeClr val="tx1">
                      <a:lumMod val="85000"/>
                      <a:lumOff val="15000"/>
                    </a:schemeClr>
                  </a:solidFill>
                </a:rPr>
                <a:t>sia</a:t>
              </a:r>
              <a:r>
                <a:rPr lang="en-US" sz="2800" dirty="0">
                  <a:solidFill>
                    <a:schemeClr val="tx1">
                      <a:lumMod val="85000"/>
                      <a:lumOff val="15000"/>
                    </a:schemeClr>
                  </a:solidFill>
                </a:rPr>
                <a:t> la </a:t>
              </a:r>
              <a:r>
                <a:rPr lang="en-US" sz="2800" dirty="0" err="1">
                  <a:solidFill>
                    <a:schemeClr val="tx1">
                      <a:lumMod val="85000"/>
                      <a:lumOff val="15000"/>
                    </a:schemeClr>
                  </a:solidFill>
                </a:rPr>
                <a:t>miglior</a:t>
              </a:r>
              <a:r>
                <a:rPr lang="en-US" sz="2800" dirty="0">
                  <a:solidFill>
                    <a:schemeClr val="tx1">
                      <a:lumMod val="85000"/>
                      <a:lumOff val="15000"/>
                    </a:schemeClr>
                  </a:solidFill>
                </a:rPr>
                <a:t> </a:t>
              </a:r>
              <a:r>
                <a:rPr lang="en-US" sz="2800" dirty="0" err="1">
                  <a:solidFill>
                    <a:schemeClr val="tx1">
                      <a:lumMod val="85000"/>
                      <a:lumOff val="15000"/>
                    </a:schemeClr>
                  </a:solidFill>
                </a:rPr>
                <a:t>strada</a:t>
              </a:r>
              <a:r>
                <a:rPr lang="en-US" sz="2800" dirty="0">
                  <a:solidFill>
                    <a:schemeClr val="tx1">
                      <a:lumMod val="85000"/>
                      <a:lumOff val="15000"/>
                    </a:schemeClr>
                  </a:solidFill>
                </a:rPr>
                <a:t> per </a:t>
              </a:r>
              <a:r>
                <a:rPr lang="en-US" sz="2800" dirty="0" err="1">
                  <a:solidFill>
                    <a:schemeClr val="tx1">
                      <a:lumMod val="85000"/>
                      <a:lumOff val="15000"/>
                    </a:schemeClr>
                  </a:solidFill>
                </a:rPr>
                <a:t>programmarlo</a:t>
              </a:r>
              <a:r>
                <a:rPr lang="en-US" sz="2800" dirty="0">
                  <a:solidFill>
                    <a:schemeClr val="tx1">
                      <a:lumMod val="85000"/>
                      <a:lumOff val="15000"/>
                    </a:schemeClr>
                  </a:solidFill>
                </a:rPr>
                <a:t>.</a:t>
              </a:r>
            </a:p>
          </p:txBody>
        </p:sp>
      </p:grpSp>
    </p:spTree>
    <p:extLst>
      <p:ext uri="{BB962C8B-B14F-4D97-AF65-F5344CB8AC3E}">
        <p14:creationId xmlns:p14="http://schemas.microsoft.com/office/powerpoint/2010/main" val="329942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8" fill="hold"/>
                                        <p:tgtEl>
                                          <p:spTgt spid="4"/>
                                        </p:tgtEl>
                                      </p:cBhvr>
                                    </p:cmd>
                                  </p:childTnLst>
                                </p:cTn>
                              </p:par>
                            </p:childTnLst>
                          </p:cTn>
                        </p:par>
                        <p:par>
                          <p:cTn id="7" fill="hold">
                            <p:stCondLst>
                              <p:cond delay="4008"/>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634"/>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eps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8" name="Group 7"/>
          <p:cNvGrpSpPr/>
          <p:nvPr/>
        </p:nvGrpSpPr>
        <p:grpSpPr>
          <a:xfrm>
            <a:off x="3304711" y="650240"/>
            <a:ext cx="8229600" cy="5557520"/>
            <a:chOff x="878034" y="650240"/>
            <a:chExt cx="8229600" cy="5557520"/>
          </a:xfrm>
        </p:grpSpPr>
        <p:sp>
          <p:nvSpPr>
            <p:cNvPr id="9" name="Rounded Rectangle 8"/>
            <p:cNvSpPr/>
            <p:nvPr/>
          </p:nvSpPr>
          <p:spPr>
            <a:xfrm>
              <a:off x="878034" y="650240"/>
              <a:ext cx="8229600" cy="5557520"/>
            </a:xfrm>
            <a:prstGeom prst="roundRect">
              <a:avLst>
                <a:gd name="adj" fmla="val 3331"/>
              </a:avLst>
            </a:prstGeom>
            <a:gradFill>
              <a:gsLst>
                <a:gs pos="0">
                  <a:schemeClr val="bg2">
                    <a:alpha val="35000"/>
                  </a:schemeClr>
                </a:gs>
                <a:gs pos="100000">
                  <a:schemeClr val="bg2">
                    <a:lumMod val="75000"/>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47537" y="924025"/>
              <a:ext cx="7151570" cy="4093428"/>
            </a:xfrm>
            <a:prstGeom prst="rect">
              <a:avLst/>
            </a:prstGeom>
            <a:noFill/>
          </p:spPr>
          <p:txBody>
            <a:bodyPr wrap="square" rtlCol="0">
              <a:spAutoFit/>
            </a:bodyPr>
            <a:lstStyle/>
            <a:p>
              <a:r>
                <a:rPr lang="en-US" sz="3600" b="1" dirty="0">
                  <a:solidFill>
                    <a:schemeClr val="tx1">
                      <a:lumMod val="85000"/>
                      <a:lumOff val="15000"/>
                    </a:schemeClr>
                  </a:solidFill>
                </a:rPr>
                <a:t>Step 2</a:t>
              </a:r>
            </a:p>
            <a:p>
              <a:endParaRPr lang="en-US" sz="2800" dirty="0">
                <a:solidFill>
                  <a:schemeClr val="tx1">
                    <a:lumMod val="85000"/>
                    <a:lumOff val="15000"/>
                  </a:schemeClr>
                </a:solidFill>
              </a:endParaRPr>
            </a:p>
            <a:p>
              <a:r>
                <a:rPr lang="en-US" sz="2800" dirty="0" err="1">
                  <a:solidFill>
                    <a:schemeClr val="tx1">
                      <a:lumMod val="85000"/>
                      <a:lumOff val="15000"/>
                    </a:schemeClr>
                  </a:solidFill>
                </a:rPr>
                <a:t>Scegliere</a:t>
              </a:r>
              <a:r>
                <a:rPr lang="en-US" sz="2800" dirty="0">
                  <a:solidFill>
                    <a:schemeClr val="tx1">
                      <a:lumMod val="85000"/>
                      <a:lumOff val="15000"/>
                    </a:schemeClr>
                  </a:solidFill>
                </a:rPr>
                <a:t> </a:t>
              </a:r>
              <a:r>
                <a:rPr lang="en-US" sz="2800" dirty="0" err="1">
                  <a:solidFill>
                    <a:schemeClr val="tx1">
                      <a:lumMod val="85000"/>
                      <a:lumOff val="15000"/>
                    </a:schemeClr>
                  </a:solidFill>
                </a:rPr>
                <a:t>tutta</a:t>
              </a:r>
              <a:r>
                <a:rPr lang="en-US" sz="2800" dirty="0">
                  <a:solidFill>
                    <a:schemeClr val="tx1">
                      <a:lumMod val="85000"/>
                      <a:lumOff val="15000"/>
                    </a:schemeClr>
                  </a:solidFill>
                </a:rPr>
                <a:t> la </a:t>
              </a:r>
              <a:r>
                <a:rPr lang="en-US" sz="2800" dirty="0" err="1">
                  <a:solidFill>
                    <a:schemeClr val="tx1">
                      <a:lumMod val="85000"/>
                      <a:lumOff val="15000"/>
                    </a:schemeClr>
                  </a:solidFill>
                </a:rPr>
                <a:t>componentistica</a:t>
              </a:r>
              <a:r>
                <a:rPr lang="en-US" sz="2800" dirty="0">
                  <a:solidFill>
                    <a:schemeClr val="tx1">
                      <a:lumMod val="85000"/>
                      <a:lumOff val="15000"/>
                    </a:schemeClr>
                  </a:solidFill>
                </a:rPr>
                <a:t> (</a:t>
              </a:r>
              <a:r>
                <a:rPr lang="en-US" sz="2800" dirty="0" err="1">
                  <a:solidFill>
                    <a:schemeClr val="tx1">
                      <a:lumMod val="85000"/>
                      <a:lumOff val="15000"/>
                    </a:schemeClr>
                  </a:solidFill>
                </a:rPr>
                <a:t>sensori</a:t>
              </a:r>
              <a:r>
                <a:rPr lang="en-US" sz="2800" dirty="0">
                  <a:solidFill>
                    <a:schemeClr val="tx1">
                      <a:lumMod val="85000"/>
                      <a:lumOff val="15000"/>
                    </a:schemeClr>
                  </a:solidFill>
                </a:rPr>
                <a:t>, </a:t>
              </a:r>
              <a:r>
                <a:rPr lang="en-US" sz="2800" dirty="0" err="1">
                  <a:solidFill>
                    <a:schemeClr val="tx1">
                      <a:lumMod val="85000"/>
                      <a:lumOff val="15000"/>
                    </a:schemeClr>
                  </a:solidFill>
                </a:rPr>
                <a:t>attuatori</a:t>
              </a:r>
              <a:r>
                <a:rPr lang="en-US" sz="2800" dirty="0">
                  <a:solidFill>
                    <a:schemeClr val="tx1">
                      <a:lumMod val="85000"/>
                      <a:lumOff val="15000"/>
                    </a:schemeClr>
                  </a:solidFill>
                </a:rPr>
                <a:t>,…).</a:t>
              </a:r>
            </a:p>
            <a:p>
              <a:endParaRPr lang="en-US" sz="2800" dirty="0">
                <a:solidFill>
                  <a:schemeClr val="tx1">
                    <a:lumMod val="85000"/>
                    <a:lumOff val="15000"/>
                  </a:schemeClr>
                </a:solidFill>
              </a:endParaRPr>
            </a:p>
            <a:p>
              <a:r>
                <a:rPr lang="en-US" sz="2800" dirty="0">
                  <a:solidFill>
                    <a:schemeClr val="tx1">
                      <a:lumMod val="85000"/>
                      <a:lumOff val="15000"/>
                    </a:schemeClr>
                  </a:solidFill>
                </a:rPr>
                <a:t>Questa </a:t>
              </a:r>
              <a:r>
                <a:rPr lang="en-US" sz="2800" dirty="0" err="1">
                  <a:solidFill>
                    <a:schemeClr val="tx1">
                      <a:lumMod val="85000"/>
                      <a:lumOff val="15000"/>
                    </a:schemeClr>
                  </a:solidFill>
                </a:rPr>
                <a:t>fase</a:t>
              </a:r>
              <a:r>
                <a:rPr lang="en-US" sz="2800" dirty="0">
                  <a:solidFill>
                    <a:schemeClr val="tx1">
                      <a:lumMod val="85000"/>
                      <a:lumOff val="15000"/>
                    </a:schemeClr>
                  </a:solidFill>
                </a:rPr>
                <a:t> è molto </a:t>
              </a:r>
              <a:r>
                <a:rPr lang="en-US" sz="2800" dirty="0" err="1">
                  <a:solidFill>
                    <a:schemeClr val="tx1">
                      <a:lumMod val="85000"/>
                      <a:lumOff val="15000"/>
                    </a:schemeClr>
                  </a:solidFill>
                </a:rPr>
                <a:t>delicata</a:t>
              </a:r>
              <a:r>
                <a:rPr lang="en-US" sz="2800" dirty="0">
                  <a:solidFill>
                    <a:schemeClr val="tx1">
                      <a:lumMod val="85000"/>
                      <a:lumOff val="15000"/>
                    </a:schemeClr>
                  </a:solidFill>
                </a:rPr>
                <a:t> in </a:t>
              </a:r>
              <a:r>
                <a:rPr lang="en-US" sz="2800" dirty="0" err="1">
                  <a:solidFill>
                    <a:schemeClr val="tx1">
                      <a:lumMod val="85000"/>
                      <a:lumOff val="15000"/>
                    </a:schemeClr>
                  </a:solidFill>
                </a:rPr>
                <a:t>quanto</a:t>
              </a:r>
              <a:r>
                <a:rPr lang="en-US" sz="2800" dirty="0">
                  <a:solidFill>
                    <a:schemeClr val="tx1">
                      <a:lumMod val="85000"/>
                      <a:lumOff val="15000"/>
                    </a:schemeClr>
                  </a:solidFill>
                </a:rPr>
                <a:t> </a:t>
              </a:r>
              <a:r>
                <a:rPr lang="en-US" sz="2800" dirty="0" err="1">
                  <a:solidFill>
                    <a:schemeClr val="tx1">
                      <a:lumMod val="85000"/>
                      <a:lumOff val="15000"/>
                    </a:schemeClr>
                  </a:solidFill>
                </a:rPr>
                <a:t>sarà</a:t>
              </a:r>
              <a:r>
                <a:rPr lang="en-US" sz="2800" dirty="0">
                  <a:solidFill>
                    <a:schemeClr val="tx1">
                      <a:lumMod val="85000"/>
                      <a:lumOff val="15000"/>
                    </a:schemeClr>
                  </a:solidFill>
                </a:rPr>
                <a:t> </a:t>
              </a:r>
              <a:r>
                <a:rPr lang="en-US" sz="2800" dirty="0" err="1">
                  <a:solidFill>
                    <a:schemeClr val="tx1">
                      <a:lumMod val="85000"/>
                      <a:lumOff val="15000"/>
                    </a:schemeClr>
                  </a:solidFill>
                </a:rPr>
                <a:t>necessario</a:t>
              </a:r>
              <a:r>
                <a:rPr lang="en-US" sz="2800" dirty="0">
                  <a:solidFill>
                    <a:schemeClr val="tx1">
                      <a:lumMod val="85000"/>
                      <a:lumOff val="15000"/>
                    </a:schemeClr>
                  </a:solidFill>
                </a:rPr>
                <a:t> </a:t>
              </a:r>
              <a:r>
                <a:rPr lang="en-US" sz="2800" dirty="0" err="1">
                  <a:solidFill>
                    <a:schemeClr val="tx1">
                      <a:lumMod val="85000"/>
                      <a:lumOff val="15000"/>
                    </a:schemeClr>
                  </a:solidFill>
                </a:rPr>
                <a:t>anche</a:t>
              </a:r>
              <a:r>
                <a:rPr lang="en-US" sz="2800" dirty="0">
                  <a:solidFill>
                    <a:schemeClr val="tx1">
                      <a:lumMod val="85000"/>
                      <a:lumOff val="15000"/>
                    </a:schemeClr>
                  </a:solidFill>
                </a:rPr>
                <a:t> </a:t>
              </a:r>
              <a:r>
                <a:rPr lang="en-US" sz="2800" dirty="0" err="1">
                  <a:solidFill>
                    <a:schemeClr val="tx1">
                      <a:lumMod val="85000"/>
                      <a:lumOff val="15000"/>
                    </a:schemeClr>
                  </a:solidFill>
                </a:rPr>
                <a:t>dimensionare</a:t>
              </a:r>
              <a:r>
                <a:rPr lang="en-US" sz="2800" dirty="0">
                  <a:solidFill>
                    <a:schemeClr val="tx1">
                      <a:lumMod val="85000"/>
                      <a:lumOff val="15000"/>
                    </a:schemeClr>
                  </a:solidFill>
                </a:rPr>
                <a:t> </a:t>
              </a:r>
              <a:r>
                <a:rPr lang="en-US" sz="2800" dirty="0" err="1">
                  <a:solidFill>
                    <a:schemeClr val="tx1">
                      <a:lumMod val="85000"/>
                      <a:lumOff val="15000"/>
                    </a:schemeClr>
                  </a:solidFill>
                </a:rPr>
                <a:t>opportunamente</a:t>
              </a:r>
              <a:r>
                <a:rPr lang="en-US" sz="2800" dirty="0">
                  <a:solidFill>
                    <a:schemeClr val="tx1">
                      <a:lumMod val="85000"/>
                      <a:lumOff val="15000"/>
                    </a:schemeClr>
                  </a:solidFill>
                </a:rPr>
                <a:t> la </a:t>
              </a:r>
              <a:r>
                <a:rPr lang="en-US" sz="2800" dirty="0" err="1">
                  <a:solidFill>
                    <a:schemeClr val="tx1">
                      <a:lumMod val="85000"/>
                      <a:lumOff val="15000"/>
                    </a:schemeClr>
                  </a:solidFill>
                </a:rPr>
                <a:t>struttura</a:t>
              </a:r>
              <a:r>
                <a:rPr lang="en-US" sz="2800" dirty="0">
                  <a:solidFill>
                    <a:schemeClr val="tx1">
                      <a:lumMod val="85000"/>
                      <a:lumOff val="15000"/>
                    </a:schemeClr>
                  </a:solidFill>
                </a:rPr>
                <a:t> del robot (</a:t>
              </a:r>
              <a:r>
                <a:rPr lang="en-US" sz="2800" dirty="0" err="1">
                  <a:solidFill>
                    <a:schemeClr val="tx1">
                      <a:lumMod val="85000"/>
                      <a:lumOff val="15000"/>
                    </a:schemeClr>
                  </a:solidFill>
                </a:rPr>
                <a:t>sia</a:t>
              </a:r>
              <a:r>
                <a:rPr lang="en-US" sz="2800" dirty="0">
                  <a:solidFill>
                    <a:schemeClr val="tx1">
                      <a:lumMod val="85000"/>
                      <a:lumOff val="15000"/>
                    </a:schemeClr>
                  </a:solidFill>
                </a:rPr>
                <a:t> </a:t>
              </a:r>
              <a:r>
                <a:rPr lang="en-US" sz="2800" dirty="0" err="1">
                  <a:solidFill>
                    <a:schemeClr val="tx1">
                      <a:lumMod val="85000"/>
                      <a:lumOff val="15000"/>
                    </a:schemeClr>
                  </a:solidFill>
                </a:rPr>
                <a:t>meccanica</a:t>
              </a:r>
              <a:r>
                <a:rPr lang="en-US" sz="2800" dirty="0">
                  <a:solidFill>
                    <a:schemeClr val="tx1">
                      <a:lumMod val="85000"/>
                      <a:lumOff val="15000"/>
                    </a:schemeClr>
                  </a:solidFill>
                </a:rPr>
                <a:t> </a:t>
              </a:r>
              <a:r>
                <a:rPr lang="en-US" sz="2800" dirty="0" err="1">
                  <a:solidFill>
                    <a:schemeClr val="tx1">
                      <a:lumMod val="85000"/>
                      <a:lumOff val="15000"/>
                    </a:schemeClr>
                  </a:solidFill>
                </a:rPr>
                <a:t>sia</a:t>
              </a:r>
              <a:r>
                <a:rPr lang="en-US" sz="2800" dirty="0">
                  <a:solidFill>
                    <a:schemeClr val="tx1">
                      <a:lumMod val="85000"/>
                      <a:lumOff val="15000"/>
                    </a:schemeClr>
                  </a:solidFill>
                </a:rPr>
                <a:t> </a:t>
              </a:r>
              <a:r>
                <a:rPr lang="en-US" sz="2800" dirty="0" err="1">
                  <a:solidFill>
                    <a:schemeClr val="tx1">
                      <a:lumMod val="85000"/>
                      <a:lumOff val="15000"/>
                    </a:schemeClr>
                  </a:solidFill>
                </a:rPr>
                <a:t>elettrica</a:t>
              </a:r>
              <a:r>
                <a:rPr lang="en-US" sz="2800" dirty="0">
                  <a:solidFill>
                    <a:schemeClr val="tx1">
                      <a:lumMod val="85000"/>
                      <a:lumOff val="15000"/>
                    </a:schemeClr>
                  </a:solidFill>
                </a:rPr>
                <a:t>).</a:t>
              </a:r>
            </a:p>
          </p:txBody>
        </p:sp>
      </p:grpSp>
    </p:spTree>
    <p:extLst>
      <p:ext uri="{BB962C8B-B14F-4D97-AF65-F5344CB8AC3E}">
        <p14:creationId xmlns:p14="http://schemas.microsoft.com/office/powerpoint/2010/main" val="279335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 fill="hold"/>
                                        <p:tgtEl>
                                          <p:spTgt spid="2"/>
                                        </p:tgtEl>
                                      </p:cBhvr>
                                    </p:cmd>
                                  </p:childTnLst>
                                </p:cTn>
                              </p:par>
                            </p:childTnLst>
                          </p:cTn>
                        </p:par>
                        <p:par>
                          <p:cTn id="7" fill="hold">
                            <p:stCondLst>
                              <p:cond delay="4075"/>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eps1a.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3" name="Group 2"/>
          <p:cNvGrpSpPr/>
          <p:nvPr/>
        </p:nvGrpSpPr>
        <p:grpSpPr>
          <a:xfrm>
            <a:off x="725635" y="650240"/>
            <a:ext cx="8229600" cy="5557520"/>
            <a:chOff x="878034" y="650240"/>
            <a:chExt cx="8229600" cy="5557520"/>
          </a:xfrm>
        </p:grpSpPr>
        <p:sp>
          <p:nvSpPr>
            <p:cNvPr id="5" name="Rounded Rectangle 4"/>
            <p:cNvSpPr/>
            <p:nvPr/>
          </p:nvSpPr>
          <p:spPr>
            <a:xfrm>
              <a:off x="878034" y="650240"/>
              <a:ext cx="8229600" cy="5557520"/>
            </a:xfrm>
            <a:prstGeom prst="roundRect">
              <a:avLst>
                <a:gd name="adj" fmla="val 3331"/>
              </a:avLst>
            </a:prstGeom>
            <a:gradFill>
              <a:gsLst>
                <a:gs pos="0">
                  <a:schemeClr val="bg2">
                    <a:alpha val="35000"/>
                  </a:schemeClr>
                </a:gs>
                <a:gs pos="100000">
                  <a:schemeClr val="bg2">
                    <a:lumMod val="75000"/>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47537" y="924025"/>
              <a:ext cx="7151570" cy="3662541"/>
            </a:xfrm>
            <a:prstGeom prst="rect">
              <a:avLst/>
            </a:prstGeom>
            <a:noFill/>
          </p:spPr>
          <p:txBody>
            <a:bodyPr wrap="square" rtlCol="0">
              <a:spAutoFit/>
            </a:bodyPr>
            <a:lstStyle/>
            <a:p>
              <a:r>
                <a:rPr lang="en-US" sz="3600" b="1" dirty="0">
                  <a:solidFill>
                    <a:schemeClr val="tx1">
                      <a:lumMod val="85000"/>
                      <a:lumOff val="15000"/>
                    </a:schemeClr>
                  </a:solidFill>
                </a:rPr>
                <a:t>Step 3</a:t>
              </a:r>
            </a:p>
            <a:p>
              <a:endParaRPr lang="en-US" sz="2800" dirty="0">
                <a:solidFill>
                  <a:schemeClr val="tx1">
                    <a:lumMod val="85000"/>
                    <a:lumOff val="15000"/>
                  </a:schemeClr>
                </a:solidFill>
              </a:endParaRPr>
            </a:p>
            <a:p>
              <a:r>
                <a:rPr lang="en-US" sz="2800" dirty="0" err="1">
                  <a:solidFill>
                    <a:schemeClr val="tx1">
                      <a:lumMod val="85000"/>
                      <a:lumOff val="15000"/>
                    </a:schemeClr>
                  </a:solidFill>
                </a:rPr>
                <a:t>Una</a:t>
              </a:r>
              <a:r>
                <a:rPr lang="en-US" sz="2800" dirty="0">
                  <a:solidFill>
                    <a:schemeClr val="tx1">
                      <a:lumMod val="85000"/>
                      <a:lumOff val="15000"/>
                    </a:schemeClr>
                  </a:solidFill>
                </a:rPr>
                <a:t> </a:t>
              </a:r>
              <a:r>
                <a:rPr lang="en-US" sz="2800" dirty="0" err="1">
                  <a:solidFill>
                    <a:schemeClr val="tx1">
                      <a:lumMod val="85000"/>
                      <a:lumOff val="15000"/>
                    </a:schemeClr>
                  </a:solidFill>
                </a:rPr>
                <a:t>volta</a:t>
              </a:r>
              <a:r>
                <a:rPr lang="en-US" sz="2800" dirty="0">
                  <a:solidFill>
                    <a:schemeClr val="tx1">
                      <a:lumMod val="85000"/>
                      <a:lumOff val="15000"/>
                    </a:schemeClr>
                  </a:solidFill>
                </a:rPr>
                <a:t> </a:t>
              </a:r>
              <a:r>
                <a:rPr lang="en-US" sz="2800" dirty="0" err="1">
                  <a:solidFill>
                    <a:schemeClr val="tx1">
                      <a:lumMod val="85000"/>
                      <a:lumOff val="15000"/>
                    </a:schemeClr>
                  </a:solidFill>
                </a:rPr>
                <a:t>scelti</a:t>
              </a:r>
              <a:r>
                <a:rPr lang="en-US" sz="2800" dirty="0">
                  <a:solidFill>
                    <a:schemeClr val="tx1">
                      <a:lumMod val="85000"/>
                      <a:lumOff val="15000"/>
                    </a:schemeClr>
                  </a:solidFill>
                </a:rPr>
                <a:t> </a:t>
              </a:r>
              <a:r>
                <a:rPr lang="en-US" sz="2800" dirty="0" err="1">
                  <a:solidFill>
                    <a:schemeClr val="tx1">
                      <a:lumMod val="85000"/>
                      <a:lumOff val="15000"/>
                    </a:schemeClr>
                  </a:solidFill>
                </a:rPr>
                <a:t>i</a:t>
              </a:r>
              <a:r>
                <a:rPr lang="en-US" sz="2800" dirty="0">
                  <a:solidFill>
                    <a:schemeClr val="tx1">
                      <a:lumMod val="85000"/>
                      <a:lumOff val="15000"/>
                    </a:schemeClr>
                  </a:solidFill>
                </a:rPr>
                <a:t> component </a:t>
              </a:r>
              <a:r>
                <a:rPr lang="en-US" sz="2800" dirty="0" err="1">
                  <a:solidFill>
                    <a:schemeClr val="tx1">
                      <a:lumMod val="85000"/>
                      <a:lumOff val="15000"/>
                    </a:schemeClr>
                  </a:solidFill>
                </a:rPr>
                <a:t>si</a:t>
              </a:r>
              <a:r>
                <a:rPr lang="en-US" sz="2800" dirty="0">
                  <a:solidFill>
                    <a:schemeClr val="tx1">
                      <a:lumMod val="85000"/>
                      <a:lumOff val="15000"/>
                    </a:schemeClr>
                  </a:solidFill>
                </a:rPr>
                <a:t> parte con la </a:t>
              </a:r>
              <a:r>
                <a:rPr lang="en-US" sz="2800" dirty="0" err="1">
                  <a:solidFill>
                    <a:schemeClr val="tx1">
                      <a:lumMod val="85000"/>
                      <a:lumOff val="15000"/>
                    </a:schemeClr>
                  </a:solidFill>
                </a:rPr>
                <a:t>realizzazione</a:t>
              </a:r>
              <a:r>
                <a:rPr lang="en-US" sz="2800" dirty="0">
                  <a:solidFill>
                    <a:schemeClr val="tx1">
                      <a:lumMod val="85000"/>
                      <a:lumOff val="15000"/>
                    </a:schemeClr>
                  </a:solidFill>
                </a:rPr>
                <a:t> del robot (</a:t>
              </a:r>
              <a:r>
                <a:rPr lang="en-US" sz="2800" dirty="0" err="1">
                  <a:solidFill>
                    <a:schemeClr val="tx1">
                      <a:lumMod val="85000"/>
                      <a:lumOff val="15000"/>
                    </a:schemeClr>
                  </a:solidFill>
                </a:rPr>
                <a:t>fase</a:t>
              </a:r>
              <a:r>
                <a:rPr lang="en-US" sz="2800" dirty="0">
                  <a:solidFill>
                    <a:schemeClr val="tx1">
                      <a:lumMod val="85000"/>
                      <a:lumOff val="15000"/>
                    </a:schemeClr>
                  </a:solidFill>
                </a:rPr>
                <a:t> di </a:t>
              </a:r>
              <a:r>
                <a:rPr lang="en-US" sz="2800" dirty="0" err="1">
                  <a:solidFill>
                    <a:schemeClr val="tx1">
                      <a:lumMod val="85000"/>
                      <a:lumOff val="15000"/>
                    </a:schemeClr>
                  </a:solidFill>
                </a:rPr>
                <a:t>assemblaggio</a:t>
              </a:r>
              <a:r>
                <a:rPr lang="en-US" sz="2800" dirty="0">
                  <a:solidFill>
                    <a:schemeClr val="tx1">
                      <a:lumMod val="85000"/>
                      <a:lumOff val="15000"/>
                    </a:schemeClr>
                  </a:solidFill>
                </a:rPr>
                <a:t>).</a:t>
              </a:r>
            </a:p>
            <a:p>
              <a:endParaRPr lang="en-US" sz="2800" dirty="0">
                <a:solidFill>
                  <a:schemeClr val="tx1">
                    <a:lumMod val="85000"/>
                    <a:lumOff val="15000"/>
                  </a:schemeClr>
                </a:solidFill>
              </a:endParaRPr>
            </a:p>
            <a:p>
              <a:r>
                <a:rPr lang="en-US" sz="2800" dirty="0">
                  <a:solidFill>
                    <a:schemeClr val="tx1">
                      <a:lumMod val="85000"/>
                      <a:lumOff val="15000"/>
                    </a:schemeClr>
                  </a:solidFill>
                </a:rPr>
                <a:t>Questa </a:t>
              </a:r>
              <a:r>
                <a:rPr lang="en-US" sz="2800" dirty="0" err="1">
                  <a:solidFill>
                    <a:schemeClr val="tx1">
                      <a:lumMod val="85000"/>
                      <a:lumOff val="15000"/>
                    </a:schemeClr>
                  </a:solidFill>
                </a:rPr>
                <a:t>fase</a:t>
              </a:r>
              <a:r>
                <a:rPr lang="en-US" sz="2800" dirty="0">
                  <a:solidFill>
                    <a:schemeClr val="tx1">
                      <a:lumMod val="85000"/>
                      <a:lumOff val="15000"/>
                    </a:schemeClr>
                  </a:solidFill>
                </a:rPr>
                <a:t> è </a:t>
              </a:r>
              <a:r>
                <a:rPr lang="en-US" sz="2800" dirty="0" err="1">
                  <a:solidFill>
                    <a:schemeClr val="tx1">
                      <a:lumMod val="85000"/>
                      <a:lumOff val="15000"/>
                    </a:schemeClr>
                  </a:solidFill>
                </a:rPr>
                <a:t>puramente</a:t>
              </a:r>
              <a:r>
                <a:rPr lang="en-US" sz="2800" dirty="0">
                  <a:solidFill>
                    <a:schemeClr val="tx1">
                      <a:lumMod val="85000"/>
                      <a:lumOff val="15000"/>
                    </a:schemeClr>
                  </a:solidFill>
                </a:rPr>
                <a:t> </a:t>
              </a:r>
              <a:r>
                <a:rPr lang="en-US" sz="2800" dirty="0" err="1">
                  <a:solidFill>
                    <a:schemeClr val="tx1">
                      <a:lumMod val="85000"/>
                      <a:lumOff val="15000"/>
                    </a:schemeClr>
                  </a:solidFill>
                </a:rPr>
                <a:t>manuale</a:t>
              </a:r>
              <a:r>
                <a:rPr lang="en-US" sz="2800" dirty="0">
                  <a:solidFill>
                    <a:schemeClr val="tx1">
                      <a:lumMod val="85000"/>
                      <a:lumOff val="15000"/>
                    </a:schemeClr>
                  </a:solidFill>
                </a:rPr>
                <a:t>. </a:t>
              </a:r>
              <a:r>
                <a:rPr lang="en-US" sz="2800" dirty="0" err="1">
                  <a:solidFill>
                    <a:schemeClr val="tx1">
                      <a:lumMod val="85000"/>
                      <a:lumOff val="15000"/>
                    </a:schemeClr>
                  </a:solidFill>
                </a:rPr>
                <a:t>Pertanto</a:t>
              </a:r>
              <a:r>
                <a:rPr lang="en-US" sz="2800" dirty="0">
                  <a:solidFill>
                    <a:schemeClr val="tx1">
                      <a:lumMod val="85000"/>
                      <a:lumOff val="15000"/>
                    </a:schemeClr>
                  </a:solidFill>
                </a:rPr>
                <a:t> </a:t>
              </a:r>
              <a:r>
                <a:rPr lang="en-US" sz="2800" dirty="0" err="1">
                  <a:solidFill>
                    <a:schemeClr val="tx1">
                      <a:lumMod val="85000"/>
                      <a:lumOff val="15000"/>
                    </a:schemeClr>
                  </a:solidFill>
                </a:rPr>
                <a:t>una</a:t>
              </a:r>
              <a:r>
                <a:rPr lang="en-US" sz="2800" dirty="0">
                  <a:solidFill>
                    <a:schemeClr val="tx1">
                      <a:lumMod val="85000"/>
                      <a:lumOff val="15000"/>
                    </a:schemeClr>
                  </a:solidFill>
                </a:rPr>
                <a:t> </a:t>
              </a:r>
              <a:r>
                <a:rPr lang="en-US" sz="2800" dirty="0" err="1">
                  <a:solidFill>
                    <a:schemeClr val="tx1">
                      <a:lumMod val="85000"/>
                      <a:lumOff val="15000"/>
                    </a:schemeClr>
                  </a:solidFill>
                </a:rPr>
                <a:t>certa</a:t>
              </a:r>
              <a:r>
                <a:rPr lang="en-US" sz="2800" dirty="0">
                  <a:solidFill>
                    <a:schemeClr val="tx1">
                      <a:lumMod val="85000"/>
                      <a:lumOff val="15000"/>
                    </a:schemeClr>
                  </a:solidFill>
                </a:rPr>
                <a:t> </a:t>
              </a:r>
              <a:r>
                <a:rPr lang="en-US" sz="2800" dirty="0" err="1">
                  <a:solidFill>
                    <a:schemeClr val="tx1">
                      <a:lumMod val="85000"/>
                      <a:lumOff val="15000"/>
                    </a:schemeClr>
                  </a:solidFill>
                </a:rPr>
                <a:t>manualità</a:t>
              </a:r>
              <a:r>
                <a:rPr lang="en-US" sz="2800" dirty="0">
                  <a:solidFill>
                    <a:schemeClr val="tx1">
                      <a:lumMod val="85000"/>
                      <a:lumOff val="15000"/>
                    </a:schemeClr>
                  </a:solidFill>
                </a:rPr>
                <a:t> </a:t>
              </a:r>
              <a:r>
                <a:rPr lang="en-US" sz="2800" dirty="0" err="1">
                  <a:solidFill>
                    <a:schemeClr val="tx1">
                      <a:lumMod val="85000"/>
                      <a:lumOff val="15000"/>
                    </a:schemeClr>
                  </a:solidFill>
                </a:rPr>
                <a:t>risulta</a:t>
              </a:r>
              <a:r>
                <a:rPr lang="en-US" sz="2800" dirty="0">
                  <a:solidFill>
                    <a:schemeClr val="tx1">
                      <a:lumMod val="85000"/>
                      <a:lumOff val="15000"/>
                    </a:schemeClr>
                  </a:solidFill>
                </a:rPr>
                <a:t> </a:t>
              </a:r>
              <a:r>
                <a:rPr lang="en-US" sz="2800" dirty="0" err="1">
                  <a:solidFill>
                    <a:schemeClr val="tx1">
                      <a:lumMod val="85000"/>
                      <a:lumOff val="15000"/>
                    </a:schemeClr>
                  </a:solidFill>
                </a:rPr>
                <a:t>necessaria</a:t>
              </a:r>
              <a:r>
                <a:rPr lang="en-US" sz="2800" dirty="0">
                  <a:solidFill>
                    <a:schemeClr val="tx1">
                      <a:lumMod val="85000"/>
                      <a:lumOff val="15000"/>
                    </a:schemeClr>
                  </a:solidFill>
                </a:rPr>
                <a:t> per </a:t>
              </a:r>
              <a:r>
                <a:rPr lang="en-US" sz="2800" dirty="0" err="1">
                  <a:solidFill>
                    <a:schemeClr val="tx1">
                      <a:lumMod val="85000"/>
                      <a:lumOff val="15000"/>
                    </a:schemeClr>
                  </a:solidFill>
                </a:rPr>
                <a:t>compiere</a:t>
              </a:r>
              <a:r>
                <a:rPr lang="en-US" sz="2800" dirty="0">
                  <a:solidFill>
                    <a:schemeClr val="tx1">
                      <a:lumMod val="85000"/>
                      <a:lumOff val="15000"/>
                    </a:schemeClr>
                  </a:solidFill>
                </a:rPr>
                <a:t> con </a:t>
              </a:r>
              <a:r>
                <a:rPr lang="en-US" sz="2800" dirty="0" err="1">
                  <a:solidFill>
                    <a:schemeClr val="tx1">
                      <a:lumMod val="85000"/>
                      <a:lumOff val="15000"/>
                    </a:schemeClr>
                  </a:solidFill>
                </a:rPr>
                <a:t>successo</a:t>
              </a:r>
              <a:r>
                <a:rPr lang="en-US" sz="2800" dirty="0">
                  <a:solidFill>
                    <a:schemeClr val="tx1">
                      <a:lumMod val="85000"/>
                      <a:lumOff val="15000"/>
                    </a:schemeClr>
                  </a:solidFill>
                </a:rPr>
                <a:t> </a:t>
              </a:r>
              <a:r>
                <a:rPr lang="en-US" sz="2800" dirty="0" err="1">
                  <a:solidFill>
                    <a:schemeClr val="tx1">
                      <a:lumMod val="85000"/>
                      <a:lumOff val="15000"/>
                    </a:schemeClr>
                  </a:solidFill>
                </a:rPr>
                <a:t>questo</a:t>
              </a:r>
              <a:r>
                <a:rPr lang="en-US" sz="2800" dirty="0">
                  <a:solidFill>
                    <a:schemeClr val="tx1">
                      <a:lumMod val="85000"/>
                      <a:lumOff val="15000"/>
                    </a:schemeClr>
                  </a:solidFill>
                </a:rPr>
                <a:t> step.</a:t>
              </a:r>
            </a:p>
          </p:txBody>
        </p:sp>
      </p:grpSp>
    </p:spTree>
    <p:extLst>
      <p:ext uri="{BB962C8B-B14F-4D97-AF65-F5344CB8AC3E}">
        <p14:creationId xmlns:p14="http://schemas.microsoft.com/office/powerpoint/2010/main" val="68318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8" fill="hold"/>
                                        <p:tgtEl>
                                          <p:spTgt spid="4"/>
                                        </p:tgtEl>
                                      </p:cBhvr>
                                    </p:cmd>
                                  </p:childTnLst>
                                </p:cTn>
                              </p:par>
                            </p:childTnLst>
                          </p:cTn>
                        </p:par>
                        <p:par>
                          <p:cTn id="7" fill="hold">
                            <p:stCondLst>
                              <p:cond delay="4008"/>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634"/>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dirty="0"/>
              <a:t>Struttura di un robot</a:t>
            </a:r>
          </a:p>
        </p:txBody>
      </p:sp>
      <p:sp>
        <p:nvSpPr>
          <p:cNvPr id="3" name="Segnaposto contenuto 2"/>
          <p:cNvSpPr>
            <a:spLocks noGrp="1"/>
          </p:cNvSpPr>
          <p:nvPr>
            <p:ph sz="half" idx="1"/>
          </p:nvPr>
        </p:nvSpPr>
        <p:spPr>
          <a:xfrm>
            <a:off x="1524000" y="1825625"/>
            <a:ext cx="10476656" cy="5032375"/>
          </a:xfrm>
        </p:spPr>
        <p:txBody>
          <a:bodyPr rtlCol="0">
            <a:normAutofit/>
          </a:bodyPr>
          <a:lstStyle/>
          <a:p>
            <a:pPr algn="just" rtl="0"/>
            <a:r>
              <a:rPr lang="it-IT" dirty="0"/>
              <a:t>Per entrare un po’ nel vivo della robotica è bene dare uno sguardo alla struttura di un classico robot da catena di montaggio. Un </a:t>
            </a:r>
            <a:r>
              <a:rPr lang="it-IT" b="1" u="sng" dirty="0"/>
              <a:t>braccio manipolatore</a:t>
            </a:r>
            <a:r>
              <a:rPr lang="it-IT" dirty="0"/>
              <a:t>. Si chiama così perché fondamentalmente si occupa di raccogliere, spostare, lavorare oggetti. Si pensi, per esempio, ai robot che verniciano alcune componenti delle autovetture presenti in case automobilistiche come la FIAT piuttosto che la TOYOTA (tanto per citarne alcune), oppure a quei bracci manipolatori che si occupano di tagliare, saldare, eccetera. Tutti questi bracci hanno un qualcosa in comune.</a:t>
            </a:r>
          </a:p>
          <a:p>
            <a:pPr algn="just" rtl="0"/>
            <a:r>
              <a:rPr lang="it-IT" dirty="0"/>
              <a:t>La struttura di base di un braccio manipolatore è la seguente: ci sono tanti </a:t>
            </a:r>
            <a:r>
              <a:rPr lang="it-IT" b="1" u="sng" dirty="0"/>
              <a:t>link</a:t>
            </a:r>
            <a:r>
              <a:rPr lang="it-IT" dirty="0"/>
              <a:t> uniti insieme da dei componenti meccanici chiamati </a:t>
            </a:r>
            <a:r>
              <a:rPr lang="it-IT" b="1" u="sng" dirty="0"/>
              <a:t>giunti</a:t>
            </a:r>
            <a:r>
              <a:rPr lang="it-IT" dirty="0"/>
              <a:t>. Il braccio meccanico è «attaccato» ad una base e termina con un organo terminale detto in gergo tecnico anche «</a:t>
            </a:r>
            <a:r>
              <a:rPr lang="it-IT" b="1" u="sng" dirty="0"/>
              <a:t>end-</a:t>
            </a:r>
            <a:r>
              <a:rPr lang="it-IT" b="1" u="sng" dirty="0" err="1"/>
              <a:t>effector</a:t>
            </a:r>
            <a:r>
              <a:rPr lang="it-IT" dirty="0"/>
              <a:t>».</a:t>
            </a:r>
          </a:p>
          <a:p>
            <a:pPr algn="just" rtl="0"/>
            <a:r>
              <a:rPr lang="it-IT" dirty="0"/>
              <a:t>Solitamente, in ambito industriale tali bracci sono fatti in acciaio. Nella figura che segue, viene mostrato un semplice braccio meccanico sviluppato dal sottoscritto in alluminio in cui si può tranquillamente notare la tipica struttura </a:t>
            </a:r>
          </a:p>
          <a:p>
            <a:pPr rtl="0"/>
            <a:endParaRPr lang="it-IT" dirty="0"/>
          </a:p>
        </p:txBody>
      </p:sp>
    </p:spTree>
    <p:extLst>
      <p:ext uri="{BB962C8B-B14F-4D97-AF65-F5344CB8AC3E}">
        <p14:creationId xmlns:p14="http://schemas.microsoft.com/office/powerpoint/2010/main" val="30470487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eps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8" name="Group 7"/>
          <p:cNvGrpSpPr/>
          <p:nvPr/>
        </p:nvGrpSpPr>
        <p:grpSpPr>
          <a:xfrm>
            <a:off x="3304711" y="650240"/>
            <a:ext cx="8229600" cy="5557520"/>
            <a:chOff x="878034" y="650240"/>
            <a:chExt cx="8229600" cy="5557520"/>
          </a:xfrm>
        </p:grpSpPr>
        <p:sp>
          <p:nvSpPr>
            <p:cNvPr id="9" name="Rounded Rectangle 8"/>
            <p:cNvSpPr/>
            <p:nvPr/>
          </p:nvSpPr>
          <p:spPr>
            <a:xfrm>
              <a:off x="878034" y="650240"/>
              <a:ext cx="8229600" cy="5557520"/>
            </a:xfrm>
            <a:prstGeom prst="roundRect">
              <a:avLst>
                <a:gd name="adj" fmla="val 3331"/>
              </a:avLst>
            </a:prstGeom>
            <a:gradFill>
              <a:gsLst>
                <a:gs pos="0">
                  <a:schemeClr val="bg2">
                    <a:alpha val="35000"/>
                  </a:schemeClr>
                </a:gs>
                <a:gs pos="100000">
                  <a:schemeClr val="bg2">
                    <a:lumMod val="75000"/>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47537" y="924025"/>
              <a:ext cx="7151570" cy="3662541"/>
            </a:xfrm>
            <a:prstGeom prst="rect">
              <a:avLst/>
            </a:prstGeom>
            <a:noFill/>
          </p:spPr>
          <p:txBody>
            <a:bodyPr wrap="square" rtlCol="0">
              <a:spAutoFit/>
            </a:bodyPr>
            <a:lstStyle/>
            <a:p>
              <a:r>
                <a:rPr lang="en-US" sz="3600" b="1" dirty="0">
                  <a:solidFill>
                    <a:schemeClr val="tx1">
                      <a:lumMod val="85000"/>
                      <a:lumOff val="15000"/>
                    </a:schemeClr>
                  </a:solidFill>
                </a:rPr>
                <a:t>Step 4</a:t>
              </a:r>
            </a:p>
            <a:p>
              <a:endParaRPr lang="en-US" sz="2800" dirty="0">
                <a:solidFill>
                  <a:schemeClr val="tx1">
                    <a:lumMod val="85000"/>
                    <a:lumOff val="15000"/>
                  </a:schemeClr>
                </a:solidFill>
              </a:endParaRPr>
            </a:p>
            <a:p>
              <a:r>
                <a:rPr lang="en-US" sz="2800" dirty="0" err="1">
                  <a:solidFill>
                    <a:schemeClr val="tx1">
                      <a:lumMod val="85000"/>
                      <a:lumOff val="15000"/>
                    </a:schemeClr>
                  </a:solidFill>
                </a:rPr>
                <a:t>Una</a:t>
              </a:r>
              <a:r>
                <a:rPr lang="en-US" sz="2800" dirty="0">
                  <a:solidFill>
                    <a:schemeClr val="tx1">
                      <a:lumMod val="85000"/>
                      <a:lumOff val="15000"/>
                    </a:schemeClr>
                  </a:solidFill>
                </a:rPr>
                <a:t> </a:t>
              </a:r>
              <a:r>
                <a:rPr lang="en-US" sz="2800" dirty="0" err="1">
                  <a:solidFill>
                    <a:schemeClr val="tx1">
                      <a:lumMod val="85000"/>
                      <a:lumOff val="15000"/>
                    </a:schemeClr>
                  </a:solidFill>
                </a:rPr>
                <a:t>volta</a:t>
              </a:r>
              <a:r>
                <a:rPr lang="en-US" sz="2800" dirty="0">
                  <a:solidFill>
                    <a:schemeClr val="tx1">
                      <a:lumMod val="85000"/>
                      <a:lumOff val="15000"/>
                    </a:schemeClr>
                  </a:solidFill>
                </a:rPr>
                <a:t> </a:t>
              </a:r>
              <a:r>
                <a:rPr lang="en-US" sz="2800" dirty="0" err="1">
                  <a:solidFill>
                    <a:schemeClr val="tx1">
                      <a:lumMod val="85000"/>
                      <a:lumOff val="15000"/>
                    </a:schemeClr>
                  </a:solidFill>
                </a:rPr>
                <a:t>completata</a:t>
              </a:r>
              <a:r>
                <a:rPr lang="en-US" sz="2800" dirty="0">
                  <a:solidFill>
                    <a:schemeClr val="tx1">
                      <a:lumMod val="85000"/>
                      <a:lumOff val="15000"/>
                    </a:schemeClr>
                  </a:solidFill>
                </a:rPr>
                <a:t> la </a:t>
              </a:r>
              <a:r>
                <a:rPr lang="en-US" sz="2800" dirty="0" err="1">
                  <a:solidFill>
                    <a:schemeClr val="tx1">
                      <a:lumMod val="85000"/>
                      <a:lumOff val="15000"/>
                    </a:schemeClr>
                  </a:solidFill>
                </a:rPr>
                <a:t>struttura</a:t>
              </a:r>
              <a:r>
                <a:rPr lang="en-US" sz="2800" dirty="0">
                  <a:solidFill>
                    <a:schemeClr val="tx1">
                      <a:lumMod val="85000"/>
                      <a:lumOff val="15000"/>
                    </a:schemeClr>
                  </a:solidFill>
                </a:rPr>
                <a:t> </a:t>
              </a:r>
              <a:r>
                <a:rPr lang="en-US" sz="2800" dirty="0" err="1">
                  <a:solidFill>
                    <a:schemeClr val="tx1">
                      <a:lumMod val="85000"/>
                      <a:lumOff val="15000"/>
                    </a:schemeClr>
                  </a:solidFill>
                </a:rPr>
                <a:t>fisica</a:t>
              </a:r>
              <a:r>
                <a:rPr lang="en-US" sz="2800" dirty="0">
                  <a:solidFill>
                    <a:schemeClr val="tx1">
                      <a:lumMod val="85000"/>
                      <a:lumOff val="15000"/>
                    </a:schemeClr>
                  </a:solidFill>
                </a:rPr>
                <a:t> del robot e </a:t>
              </a:r>
              <a:r>
                <a:rPr lang="en-US" sz="2800" dirty="0" err="1">
                  <a:solidFill>
                    <a:schemeClr val="tx1">
                      <a:lumMod val="85000"/>
                      <a:lumOff val="15000"/>
                    </a:schemeClr>
                  </a:solidFill>
                </a:rPr>
                <a:t>dopo</a:t>
              </a:r>
              <a:r>
                <a:rPr lang="en-US" sz="2800" dirty="0">
                  <a:solidFill>
                    <a:schemeClr val="tx1">
                      <a:lumMod val="85000"/>
                      <a:lumOff val="15000"/>
                    </a:schemeClr>
                  </a:solidFill>
                </a:rPr>
                <a:t> </a:t>
              </a:r>
              <a:r>
                <a:rPr lang="en-US" sz="2800" dirty="0" err="1">
                  <a:solidFill>
                    <a:schemeClr val="tx1">
                      <a:lumMod val="85000"/>
                      <a:lumOff val="15000"/>
                    </a:schemeClr>
                  </a:solidFill>
                </a:rPr>
                <a:t>il</a:t>
              </a:r>
              <a:r>
                <a:rPr lang="en-US" sz="2800" dirty="0">
                  <a:solidFill>
                    <a:schemeClr val="tx1">
                      <a:lumMod val="85000"/>
                      <a:lumOff val="15000"/>
                    </a:schemeClr>
                  </a:solidFill>
                </a:rPr>
                <a:t> </a:t>
              </a:r>
              <a:r>
                <a:rPr lang="en-US" sz="2800" dirty="0" err="1">
                  <a:solidFill>
                    <a:schemeClr val="tx1">
                      <a:lumMod val="85000"/>
                      <a:lumOff val="15000"/>
                    </a:schemeClr>
                  </a:solidFill>
                </a:rPr>
                <a:t>cablaggio</a:t>
              </a:r>
              <a:r>
                <a:rPr lang="en-US" sz="2800" dirty="0">
                  <a:solidFill>
                    <a:schemeClr val="tx1">
                      <a:lumMod val="85000"/>
                      <a:lumOff val="15000"/>
                    </a:schemeClr>
                  </a:solidFill>
                </a:rPr>
                <a:t> </a:t>
              </a:r>
              <a:r>
                <a:rPr lang="en-US" sz="2800" dirty="0" err="1">
                  <a:solidFill>
                    <a:schemeClr val="tx1">
                      <a:lumMod val="85000"/>
                      <a:lumOff val="15000"/>
                    </a:schemeClr>
                  </a:solidFill>
                </a:rPr>
                <a:t>elettrico</a:t>
              </a:r>
              <a:r>
                <a:rPr lang="en-US" sz="2800" dirty="0">
                  <a:solidFill>
                    <a:schemeClr val="tx1">
                      <a:lumMod val="85000"/>
                      <a:lumOff val="15000"/>
                    </a:schemeClr>
                  </a:solidFill>
                </a:rPr>
                <a:t>, </a:t>
              </a:r>
              <a:r>
                <a:rPr lang="en-US" sz="2800" dirty="0" err="1">
                  <a:solidFill>
                    <a:schemeClr val="tx1">
                      <a:lumMod val="85000"/>
                      <a:lumOff val="15000"/>
                    </a:schemeClr>
                  </a:solidFill>
                </a:rPr>
                <a:t>inizia</a:t>
              </a:r>
              <a:r>
                <a:rPr lang="en-US" sz="2800" dirty="0">
                  <a:solidFill>
                    <a:schemeClr val="tx1">
                      <a:lumMod val="85000"/>
                      <a:lumOff val="15000"/>
                    </a:schemeClr>
                  </a:solidFill>
                </a:rPr>
                <a:t> la </a:t>
              </a:r>
              <a:r>
                <a:rPr lang="en-US" sz="2800" dirty="0" err="1">
                  <a:solidFill>
                    <a:schemeClr val="tx1">
                      <a:lumMod val="85000"/>
                      <a:lumOff val="15000"/>
                    </a:schemeClr>
                  </a:solidFill>
                </a:rPr>
                <a:t>fase</a:t>
              </a:r>
              <a:r>
                <a:rPr lang="en-US" sz="2800" dirty="0">
                  <a:solidFill>
                    <a:schemeClr val="tx1">
                      <a:lumMod val="85000"/>
                      <a:lumOff val="15000"/>
                    </a:schemeClr>
                  </a:solidFill>
                </a:rPr>
                <a:t> di </a:t>
              </a:r>
              <a:r>
                <a:rPr lang="en-US" sz="2800" dirty="0" err="1">
                  <a:solidFill>
                    <a:schemeClr val="tx1">
                      <a:lumMod val="85000"/>
                      <a:lumOff val="15000"/>
                    </a:schemeClr>
                  </a:solidFill>
                </a:rPr>
                <a:t>programmazione</a:t>
              </a:r>
              <a:r>
                <a:rPr lang="en-US" sz="2800" dirty="0">
                  <a:solidFill>
                    <a:schemeClr val="tx1">
                      <a:lumMod val="85000"/>
                      <a:lumOff val="15000"/>
                    </a:schemeClr>
                  </a:solidFill>
                </a:rPr>
                <a:t>.</a:t>
              </a:r>
            </a:p>
            <a:p>
              <a:endParaRPr lang="en-US" sz="2800" dirty="0">
                <a:solidFill>
                  <a:schemeClr val="tx1">
                    <a:lumMod val="85000"/>
                    <a:lumOff val="15000"/>
                  </a:schemeClr>
                </a:solidFill>
              </a:endParaRPr>
            </a:p>
            <a:p>
              <a:r>
                <a:rPr lang="en-US" sz="2800" dirty="0">
                  <a:solidFill>
                    <a:schemeClr val="tx1">
                      <a:lumMod val="85000"/>
                      <a:lumOff val="15000"/>
                    </a:schemeClr>
                  </a:solidFill>
                </a:rPr>
                <a:t>Questa </a:t>
              </a:r>
              <a:r>
                <a:rPr lang="en-US" sz="2800" dirty="0" err="1">
                  <a:solidFill>
                    <a:schemeClr val="tx1">
                      <a:lumMod val="85000"/>
                      <a:lumOff val="15000"/>
                    </a:schemeClr>
                  </a:solidFill>
                </a:rPr>
                <a:t>fase</a:t>
              </a:r>
              <a:r>
                <a:rPr lang="en-US" sz="2800" dirty="0">
                  <a:solidFill>
                    <a:schemeClr val="tx1">
                      <a:lumMod val="85000"/>
                      <a:lumOff val="15000"/>
                    </a:schemeClr>
                  </a:solidFill>
                </a:rPr>
                <a:t> è </a:t>
              </a:r>
              <a:r>
                <a:rPr lang="en-US" sz="2800" dirty="0" err="1">
                  <a:solidFill>
                    <a:schemeClr val="tx1">
                      <a:lumMod val="85000"/>
                      <a:lumOff val="15000"/>
                    </a:schemeClr>
                  </a:solidFill>
                </a:rPr>
                <a:t>puramente</a:t>
              </a:r>
              <a:r>
                <a:rPr lang="en-US" sz="2800" dirty="0">
                  <a:solidFill>
                    <a:schemeClr val="tx1">
                      <a:lumMod val="85000"/>
                      <a:lumOff val="15000"/>
                    </a:schemeClr>
                  </a:solidFill>
                </a:rPr>
                <a:t> “</a:t>
              </a:r>
              <a:r>
                <a:rPr lang="en-US" sz="2800" dirty="0" err="1">
                  <a:solidFill>
                    <a:schemeClr val="tx1">
                      <a:lumMod val="85000"/>
                      <a:lumOff val="15000"/>
                    </a:schemeClr>
                  </a:solidFill>
                </a:rPr>
                <a:t>intellettuale</a:t>
              </a:r>
              <a:r>
                <a:rPr lang="en-US" sz="2800" dirty="0">
                  <a:solidFill>
                    <a:schemeClr val="tx1">
                      <a:lumMod val="85000"/>
                      <a:lumOff val="15000"/>
                    </a:schemeClr>
                  </a:solidFill>
                </a:rPr>
                <a:t>”, al </a:t>
              </a:r>
              <a:r>
                <a:rPr lang="en-US" sz="2800" dirty="0" err="1">
                  <a:solidFill>
                    <a:schemeClr val="tx1">
                      <a:lumMod val="85000"/>
                      <a:lumOff val="15000"/>
                    </a:schemeClr>
                  </a:solidFill>
                </a:rPr>
                <a:t>contrario</a:t>
              </a:r>
              <a:r>
                <a:rPr lang="en-US" sz="2800" dirty="0">
                  <a:solidFill>
                    <a:schemeClr val="tx1">
                      <a:lumMod val="85000"/>
                      <a:lumOff val="15000"/>
                    </a:schemeClr>
                  </a:solidFill>
                </a:rPr>
                <a:t> </a:t>
              </a:r>
              <a:r>
                <a:rPr lang="en-US" sz="2800" dirty="0" err="1">
                  <a:solidFill>
                    <a:schemeClr val="tx1">
                      <a:lumMod val="85000"/>
                      <a:lumOff val="15000"/>
                    </a:schemeClr>
                  </a:solidFill>
                </a:rPr>
                <a:t>della</a:t>
              </a:r>
              <a:r>
                <a:rPr lang="en-US" sz="2800" dirty="0">
                  <a:solidFill>
                    <a:schemeClr val="tx1">
                      <a:lumMod val="85000"/>
                      <a:lumOff val="15000"/>
                    </a:schemeClr>
                  </a:solidFill>
                </a:rPr>
                <a:t> </a:t>
              </a:r>
              <a:r>
                <a:rPr lang="en-US" sz="2800" dirty="0" err="1">
                  <a:solidFill>
                    <a:schemeClr val="tx1">
                      <a:lumMod val="85000"/>
                      <a:lumOff val="15000"/>
                    </a:schemeClr>
                  </a:solidFill>
                </a:rPr>
                <a:t>fase</a:t>
              </a:r>
              <a:r>
                <a:rPr lang="en-US" sz="2800" dirty="0">
                  <a:solidFill>
                    <a:schemeClr val="tx1">
                      <a:lumMod val="85000"/>
                      <a:lumOff val="15000"/>
                    </a:schemeClr>
                  </a:solidFill>
                </a:rPr>
                <a:t> </a:t>
              </a:r>
              <a:r>
                <a:rPr lang="en-US" sz="2800" dirty="0" err="1">
                  <a:solidFill>
                    <a:schemeClr val="tx1">
                      <a:lumMod val="85000"/>
                      <a:lumOff val="15000"/>
                    </a:schemeClr>
                  </a:solidFill>
                </a:rPr>
                <a:t>precedente</a:t>
              </a:r>
              <a:r>
                <a:rPr lang="en-US" sz="2800" dirty="0">
                  <a:solidFill>
                    <a:schemeClr val="tx1">
                      <a:lumMod val="85000"/>
                      <a:lumOff val="15000"/>
                    </a:schemeClr>
                  </a:solidFill>
                </a:rPr>
                <a:t>..</a:t>
              </a:r>
            </a:p>
          </p:txBody>
        </p:sp>
      </p:grpSp>
    </p:spTree>
    <p:extLst>
      <p:ext uri="{BB962C8B-B14F-4D97-AF65-F5344CB8AC3E}">
        <p14:creationId xmlns:p14="http://schemas.microsoft.com/office/powerpoint/2010/main" val="72225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 fill="hold"/>
                                        <p:tgtEl>
                                          <p:spTgt spid="2"/>
                                        </p:tgtEl>
                                      </p:cBhvr>
                                    </p:cmd>
                                  </p:childTnLst>
                                </p:cTn>
                              </p:par>
                            </p:childTnLst>
                          </p:cTn>
                        </p:par>
                        <p:par>
                          <p:cTn id="7" fill="hold">
                            <p:stCondLst>
                              <p:cond delay="4075"/>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eps1a.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3" name="Group 2"/>
          <p:cNvGrpSpPr/>
          <p:nvPr/>
        </p:nvGrpSpPr>
        <p:grpSpPr>
          <a:xfrm>
            <a:off x="725635" y="650240"/>
            <a:ext cx="8229600" cy="5557520"/>
            <a:chOff x="878034" y="650240"/>
            <a:chExt cx="8229600" cy="5557520"/>
          </a:xfrm>
        </p:grpSpPr>
        <p:sp>
          <p:nvSpPr>
            <p:cNvPr id="5" name="Rounded Rectangle 4"/>
            <p:cNvSpPr/>
            <p:nvPr/>
          </p:nvSpPr>
          <p:spPr>
            <a:xfrm>
              <a:off x="878034" y="650240"/>
              <a:ext cx="8229600" cy="5557520"/>
            </a:xfrm>
            <a:prstGeom prst="roundRect">
              <a:avLst>
                <a:gd name="adj" fmla="val 3331"/>
              </a:avLst>
            </a:prstGeom>
            <a:gradFill>
              <a:gsLst>
                <a:gs pos="0">
                  <a:schemeClr val="bg2">
                    <a:alpha val="35000"/>
                  </a:schemeClr>
                </a:gs>
                <a:gs pos="100000">
                  <a:schemeClr val="bg2">
                    <a:lumMod val="75000"/>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47537" y="924025"/>
              <a:ext cx="7151570" cy="3662541"/>
            </a:xfrm>
            <a:prstGeom prst="rect">
              <a:avLst/>
            </a:prstGeom>
            <a:noFill/>
          </p:spPr>
          <p:txBody>
            <a:bodyPr wrap="square" rtlCol="0">
              <a:spAutoFit/>
            </a:bodyPr>
            <a:lstStyle/>
            <a:p>
              <a:r>
                <a:rPr lang="en-US" sz="3600" b="1" dirty="0">
                  <a:solidFill>
                    <a:schemeClr val="tx1">
                      <a:lumMod val="85000"/>
                      <a:lumOff val="15000"/>
                    </a:schemeClr>
                  </a:solidFill>
                </a:rPr>
                <a:t>Step 5</a:t>
              </a:r>
            </a:p>
            <a:p>
              <a:endParaRPr lang="en-US" sz="2800" dirty="0">
                <a:solidFill>
                  <a:schemeClr val="tx1">
                    <a:lumMod val="85000"/>
                    <a:lumOff val="15000"/>
                  </a:schemeClr>
                </a:solidFill>
              </a:endParaRPr>
            </a:p>
            <a:p>
              <a:r>
                <a:rPr lang="en-US" sz="2800" dirty="0" err="1">
                  <a:solidFill>
                    <a:schemeClr val="tx1">
                      <a:lumMod val="85000"/>
                      <a:lumOff val="15000"/>
                    </a:schemeClr>
                  </a:solidFill>
                </a:rPr>
                <a:t>Una</a:t>
              </a:r>
              <a:r>
                <a:rPr lang="en-US" sz="2800" dirty="0">
                  <a:solidFill>
                    <a:schemeClr val="tx1">
                      <a:lumMod val="85000"/>
                      <a:lumOff val="15000"/>
                    </a:schemeClr>
                  </a:solidFill>
                </a:rPr>
                <a:t> </a:t>
              </a:r>
              <a:r>
                <a:rPr lang="en-US" sz="2800" dirty="0" err="1">
                  <a:solidFill>
                    <a:schemeClr val="tx1">
                      <a:lumMod val="85000"/>
                      <a:lumOff val="15000"/>
                    </a:schemeClr>
                  </a:solidFill>
                </a:rPr>
                <a:t>volta</a:t>
              </a:r>
              <a:r>
                <a:rPr lang="en-US" sz="2800" dirty="0">
                  <a:solidFill>
                    <a:schemeClr val="tx1">
                      <a:lumMod val="85000"/>
                      <a:lumOff val="15000"/>
                    </a:schemeClr>
                  </a:solidFill>
                </a:rPr>
                <a:t> </a:t>
              </a:r>
              <a:r>
                <a:rPr lang="en-US" sz="2800" dirty="0" err="1">
                  <a:solidFill>
                    <a:schemeClr val="tx1">
                      <a:lumMod val="85000"/>
                      <a:lumOff val="15000"/>
                    </a:schemeClr>
                  </a:solidFill>
                </a:rPr>
                <a:t>programmato</a:t>
              </a:r>
              <a:r>
                <a:rPr lang="en-US" sz="2800" dirty="0">
                  <a:solidFill>
                    <a:schemeClr val="tx1">
                      <a:lumMod val="85000"/>
                      <a:lumOff val="15000"/>
                    </a:schemeClr>
                  </a:solidFill>
                </a:rPr>
                <a:t>, </a:t>
              </a:r>
              <a:r>
                <a:rPr lang="en-US" sz="2800" dirty="0" err="1">
                  <a:solidFill>
                    <a:schemeClr val="tx1">
                      <a:lumMod val="85000"/>
                      <a:lumOff val="15000"/>
                    </a:schemeClr>
                  </a:solidFill>
                </a:rPr>
                <a:t>sarà</a:t>
              </a:r>
              <a:r>
                <a:rPr lang="en-US" sz="2800" dirty="0">
                  <a:solidFill>
                    <a:schemeClr val="tx1">
                      <a:lumMod val="85000"/>
                      <a:lumOff val="15000"/>
                    </a:schemeClr>
                  </a:solidFill>
                </a:rPr>
                <a:t> </a:t>
              </a:r>
              <a:r>
                <a:rPr lang="en-US" sz="2800" dirty="0" err="1">
                  <a:solidFill>
                    <a:schemeClr val="tx1">
                      <a:lumMod val="85000"/>
                      <a:lumOff val="15000"/>
                    </a:schemeClr>
                  </a:solidFill>
                </a:rPr>
                <a:t>necessaria</a:t>
              </a:r>
              <a:r>
                <a:rPr lang="en-US" sz="2800" dirty="0">
                  <a:solidFill>
                    <a:schemeClr val="tx1">
                      <a:lumMod val="85000"/>
                      <a:lumOff val="15000"/>
                    </a:schemeClr>
                  </a:solidFill>
                </a:rPr>
                <a:t> </a:t>
              </a:r>
              <a:r>
                <a:rPr lang="en-US" sz="2800" dirty="0" err="1">
                  <a:solidFill>
                    <a:schemeClr val="tx1">
                      <a:lumMod val="85000"/>
                      <a:lumOff val="15000"/>
                    </a:schemeClr>
                  </a:solidFill>
                </a:rPr>
                <a:t>una</a:t>
              </a:r>
              <a:r>
                <a:rPr lang="en-US" sz="2800" dirty="0">
                  <a:solidFill>
                    <a:schemeClr val="tx1">
                      <a:lumMod val="85000"/>
                      <a:lumOff val="15000"/>
                    </a:schemeClr>
                  </a:solidFill>
                </a:rPr>
                <a:t> </a:t>
              </a:r>
              <a:r>
                <a:rPr lang="en-US" sz="2800" dirty="0" err="1">
                  <a:solidFill>
                    <a:schemeClr val="tx1">
                      <a:lumMod val="85000"/>
                      <a:lumOff val="15000"/>
                    </a:schemeClr>
                  </a:solidFill>
                </a:rPr>
                <a:t>fase</a:t>
              </a:r>
              <a:r>
                <a:rPr lang="en-US" sz="2800" dirty="0">
                  <a:solidFill>
                    <a:schemeClr val="tx1">
                      <a:lumMod val="85000"/>
                      <a:lumOff val="15000"/>
                    </a:schemeClr>
                  </a:solidFill>
                </a:rPr>
                <a:t> di test.</a:t>
              </a:r>
            </a:p>
            <a:p>
              <a:endParaRPr lang="en-US" sz="2800" dirty="0">
                <a:solidFill>
                  <a:schemeClr val="tx1">
                    <a:lumMod val="85000"/>
                    <a:lumOff val="15000"/>
                  </a:schemeClr>
                </a:solidFill>
              </a:endParaRPr>
            </a:p>
            <a:p>
              <a:r>
                <a:rPr lang="en-US" sz="2800" dirty="0">
                  <a:solidFill>
                    <a:schemeClr val="tx1">
                      <a:lumMod val="85000"/>
                      <a:lumOff val="15000"/>
                    </a:schemeClr>
                  </a:solidFill>
                </a:rPr>
                <a:t>Durante </a:t>
              </a:r>
              <a:r>
                <a:rPr lang="en-US" sz="2800" dirty="0" err="1">
                  <a:solidFill>
                    <a:schemeClr val="tx1">
                      <a:lumMod val="85000"/>
                      <a:lumOff val="15000"/>
                    </a:schemeClr>
                  </a:solidFill>
                </a:rPr>
                <a:t>questa</a:t>
              </a:r>
              <a:r>
                <a:rPr lang="en-US" sz="2800" dirty="0">
                  <a:solidFill>
                    <a:schemeClr val="tx1">
                      <a:lumMod val="85000"/>
                      <a:lumOff val="15000"/>
                    </a:schemeClr>
                  </a:solidFill>
                </a:rPr>
                <a:t> </a:t>
              </a:r>
              <a:r>
                <a:rPr lang="en-US" sz="2800" dirty="0" err="1">
                  <a:solidFill>
                    <a:schemeClr val="tx1">
                      <a:lumMod val="85000"/>
                      <a:lumOff val="15000"/>
                    </a:schemeClr>
                  </a:solidFill>
                </a:rPr>
                <a:t>fase</a:t>
              </a:r>
              <a:r>
                <a:rPr lang="en-US" sz="2800" dirty="0">
                  <a:solidFill>
                    <a:schemeClr val="tx1">
                      <a:lumMod val="85000"/>
                      <a:lumOff val="15000"/>
                    </a:schemeClr>
                  </a:solidFill>
                </a:rPr>
                <a:t> </a:t>
              </a:r>
              <a:r>
                <a:rPr lang="en-US" sz="2800" dirty="0" err="1">
                  <a:solidFill>
                    <a:schemeClr val="tx1">
                      <a:lumMod val="85000"/>
                      <a:lumOff val="15000"/>
                    </a:schemeClr>
                  </a:solidFill>
                </a:rPr>
                <a:t>può</a:t>
              </a:r>
              <a:r>
                <a:rPr lang="en-US" sz="2800" dirty="0">
                  <a:solidFill>
                    <a:schemeClr val="tx1">
                      <a:lumMod val="85000"/>
                      <a:lumOff val="15000"/>
                    </a:schemeClr>
                  </a:solidFill>
                </a:rPr>
                <a:t> </a:t>
              </a:r>
              <a:r>
                <a:rPr lang="en-US" sz="2800" dirty="0" err="1">
                  <a:solidFill>
                    <a:schemeClr val="tx1">
                      <a:lumMod val="85000"/>
                      <a:lumOff val="15000"/>
                    </a:schemeClr>
                  </a:solidFill>
                </a:rPr>
                <a:t>risultare</a:t>
              </a:r>
              <a:r>
                <a:rPr lang="en-US" sz="2800" dirty="0">
                  <a:solidFill>
                    <a:schemeClr val="tx1">
                      <a:lumMod val="85000"/>
                      <a:lumOff val="15000"/>
                    </a:schemeClr>
                  </a:solidFill>
                </a:rPr>
                <a:t> </a:t>
              </a:r>
              <a:r>
                <a:rPr lang="en-US" sz="2800" dirty="0" err="1">
                  <a:solidFill>
                    <a:schemeClr val="tx1">
                      <a:lumMod val="85000"/>
                      <a:lumOff val="15000"/>
                    </a:schemeClr>
                  </a:solidFill>
                </a:rPr>
                <a:t>necessario</a:t>
              </a:r>
              <a:r>
                <a:rPr lang="en-US" sz="2800" dirty="0">
                  <a:solidFill>
                    <a:schemeClr val="tx1">
                      <a:lumMod val="85000"/>
                      <a:lumOff val="15000"/>
                    </a:schemeClr>
                  </a:solidFill>
                </a:rPr>
                <a:t> </a:t>
              </a:r>
              <a:r>
                <a:rPr lang="en-US" sz="2800" dirty="0" err="1">
                  <a:solidFill>
                    <a:schemeClr val="tx1">
                      <a:lumMod val="85000"/>
                      <a:lumOff val="15000"/>
                    </a:schemeClr>
                  </a:solidFill>
                </a:rPr>
                <a:t>tornare</a:t>
              </a:r>
              <a:r>
                <a:rPr lang="en-US" sz="2800" dirty="0">
                  <a:solidFill>
                    <a:schemeClr val="tx1">
                      <a:lumMod val="85000"/>
                      <a:lumOff val="15000"/>
                    </a:schemeClr>
                  </a:solidFill>
                </a:rPr>
                <a:t> </a:t>
              </a:r>
              <a:r>
                <a:rPr lang="en-US" sz="2800" dirty="0" err="1">
                  <a:solidFill>
                    <a:schemeClr val="tx1">
                      <a:lumMod val="85000"/>
                      <a:lumOff val="15000"/>
                    </a:schemeClr>
                  </a:solidFill>
                </a:rPr>
                <a:t>allo</a:t>
              </a:r>
              <a:r>
                <a:rPr lang="en-US" sz="2800" dirty="0">
                  <a:solidFill>
                    <a:schemeClr val="tx1">
                      <a:lumMod val="85000"/>
                      <a:lumOff val="15000"/>
                    </a:schemeClr>
                  </a:solidFill>
                </a:rPr>
                <a:t> STEP3 o STEP4 per opportune </a:t>
              </a:r>
              <a:r>
                <a:rPr lang="en-US" sz="2800" dirty="0" err="1">
                  <a:solidFill>
                    <a:schemeClr val="tx1">
                      <a:lumMod val="85000"/>
                      <a:lumOff val="15000"/>
                    </a:schemeClr>
                  </a:solidFill>
                </a:rPr>
                <a:t>modifiche</a:t>
              </a:r>
              <a:r>
                <a:rPr lang="en-US" sz="2800" dirty="0">
                  <a:solidFill>
                    <a:schemeClr val="tx1">
                      <a:lumMod val="85000"/>
                      <a:lumOff val="15000"/>
                    </a:schemeClr>
                  </a:solidFill>
                </a:rPr>
                <a:t>.</a:t>
              </a:r>
            </a:p>
          </p:txBody>
        </p:sp>
      </p:grpSp>
    </p:spTree>
    <p:extLst>
      <p:ext uri="{BB962C8B-B14F-4D97-AF65-F5344CB8AC3E}">
        <p14:creationId xmlns:p14="http://schemas.microsoft.com/office/powerpoint/2010/main" val="2977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8" fill="hold"/>
                                        <p:tgtEl>
                                          <p:spTgt spid="4"/>
                                        </p:tgtEl>
                                      </p:cBhvr>
                                    </p:cmd>
                                  </p:childTnLst>
                                </p:cTn>
                              </p:par>
                            </p:childTnLst>
                          </p:cTn>
                        </p:par>
                        <p:par>
                          <p:cTn id="7" fill="hold">
                            <p:stCondLst>
                              <p:cond delay="4008"/>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634"/>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nish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3" name="Group 2"/>
          <p:cNvGrpSpPr/>
          <p:nvPr/>
        </p:nvGrpSpPr>
        <p:grpSpPr>
          <a:xfrm>
            <a:off x="3304711" y="650240"/>
            <a:ext cx="8229600" cy="5557520"/>
            <a:chOff x="878034" y="650240"/>
            <a:chExt cx="8229600" cy="5557520"/>
          </a:xfrm>
        </p:grpSpPr>
        <p:sp>
          <p:nvSpPr>
            <p:cNvPr id="4" name="Rounded Rectangle 3"/>
            <p:cNvSpPr/>
            <p:nvPr/>
          </p:nvSpPr>
          <p:spPr>
            <a:xfrm>
              <a:off x="878034" y="650240"/>
              <a:ext cx="8229600" cy="5557520"/>
            </a:xfrm>
            <a:prstGeom prst="roundRect">
              <a:avLst>
                <a:gd name="adj" fmla="val 3331"/>
              </a:avLst>
            </a:prstGeom>
            <a:gradFill>
              <a:gsLst>
                <a:gs pos="0">
                  <a:schemeClr val="bg2">
                    <a:alpha val="35000"/>
                  </a:schemeClr>
                </a:gs>
                <a:gs pos="100000">
                  <a:schemeClr val="bg2">
                    <a:lumMod val="75000"/>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47537" y="924025"/>
              <a:ext cx="7151570" cy="5078313"/>
            </a:xfrm>
            <a:prstGeom prst="rect">
              <a:avLst/>
            </a:prstGeom>
            <a:noFill/>
          </p:spPr>
          <p:txBody>
            <a:bodyPr wrap="square" rtlCol="0">
              <a:spAutoFit/>
            </a:bodyPr>
            <a:lstStyle/>
            <a:p>
              <a:r>
                <a:rPr lang="en-US" sz="3600" b="1" dirty="0">
                  <a:solidFill>
                    <a:schemeClr val="tx1">
                      <a:lumMod val="85000"/>
                      <a:lumOff val="15000"/>
                    </a:schemeClr>
                  </a:solidFill>
                </a:rPr>
                <a:t>CONGRATULAZIONI!</a:t>
              </a:r>
              <a:br>
                <a:rPr lang="en-US" sz="3600" b="1" dirty="0">
                  <a:solidFill>
                    <a:schemeClr val="tx1">
                      <a:lumMod val="85000"/>
                      <a:lumOff val="15000"/>
                    </a:schemeClr>
                  </a:solidFill>
                </a:rPr>
              </a:br>
              <a:r>
                <a:rPr lang="en-US" sz="3600" b="1" dirty="0">
                  <a:solidFill>
                    <a:schemeClr val="tx1">
                      <a:lumMod val="85000"/>
                      <a:lumOff val="15000"/>
                    </a:schemeClr>
                  </a:solidFill>
                </a:rPr>
                <a:t>Hai </a:t>
              </a:r>
              <a:r>
                <a:rPr lang="en-US" sz="3600" b="1" dirty="0" err="1">
                  <a:solidFill>
                    <a:schemeClr val="tx1">
                      <a:lumMod val="85000"/>
                      <a:lumOff val="15000"/>
                    </a:schemeClr>
                  </a:solidFill>
                </a:rPr>
                <a:t>raggiunto</a:t>
              </a:r>
              <a:r>
                <a:rPr lang="en-US" sz="3600" b="1" dirty="0">
                  <a:solidFill>
                    <a:schemeClr val="tx1">
                      <a:lumMod val="85000"/>
                      <a:lumOff val="15000"/>
                    </a:schemeClr>
                  </a:solidFill>
                </a:rPr>
                <a:t> </a:t>
              </a:r>
              <a:r>
                <a:rPr lang="en-US" sz="3600" b="1" dirty="0" err="1">
                  <a:solidFill>
                    <a:schemeClr val="tx1">
                      <a:lumMod val="85000"/>
                      <a:lumOff val="15000"/>
                    </a:schemeClr>
                  </a:solidFill>
                </a:rPr>
                <a:t>il</a:t>
              </a:r>
              <a:r>
                <a:rPr lang="en-US" sz="3600" b="1" dirty="0">
                  <a:solidFill>
                    <a:schemeClr val="tx1">
                      <a:lumMod val="85000"/>
                      <a:lumOff val="15000"/>
                    </a:schemeClr>
                  </a:solidFill>
                </a:rPr>
                <a:t> </a:t>
              </a:r>
              <a:r>
                <a:rPr lang="en-US" sz="3600" b="1" dirty="0" err="1">
                  <a:solidFill>
                    <a:schemeClr val="tx1">
                      <a:lumMod val="85000"/>
                      <a:lumOff val="15000"/>
                    </a:schemeClr>
                  </a:solidFill>
                </a:rPr>
                <a:t>tuo</a:t>
              </a:r>
              <a:r>
                <a:rPr lang="en-US" sz="3600" b="1" dirty="0">
                  <a:solidFill>
                    <a:schemeClr val="tx1">
                      <a:lumMod val="85000"/>
                      <a:lumOff val="15000"/>
                    </a:schemeClr>
                  </a:solidFill>
                </a:rPr>
                <a:t> </a:t>
              </a:r>
              <a:r>
                <a:rPr lang="en-US" sz="3600" b="1" dirty="0" err="1">
                  <a:solidFill>
                    <a:schemeClr val="tx1">
                      <a:lumMod val="85000"/>
                      <a:lumOff val="15000"/>
                    </a:schemeClr>
                  </a:solidFill>
                </a:rPr>
                <a:t>obiettivo</a:t>
              </a:r>
              <a:r>
                <a:rPr lang="en-US" sz="3600" b="1" dirty="0">
                  <a:solidFill>
                    <a:schemeClr val="tx1">
                      <a:lumMod val="85000"/>
                      <a:lumOff val="15000"/>
                    </a:schemeClr>
                  </a:solidFill>
                </a:rPr>
                <a:t>!</a:t>
              </a:r>
            </a:p>
            <a:p>
              <a:endParaRPr lang="en-US" sz="2800" dirty="0">
                <a:solidFill>
                  <a:schemeClr val="tx1">
                    <a:lumMod val="85000"/>
                    <a:lumOff val="15000"/>
                  </a:schemeClr>
                </a:solidFill>
              </a:endParaRPr>
            </a:p>
            <a:p>
              <a:r>
                <a:rPr lang="en-US" sz="2800" dirty="0">
                  <a:solidFill>
                    <a:schemeClr val="tx1">
                      <a:lumMod val="85000"/>
                      <a:lumOff val="15000"/>
                    </a:schemeClr>
                  </a:solidFill>
                </a:rPr>
                <a:t>Hai </a:t>
              </a:r>
              <a:r>
                <a:rPr lang="en-US" sz="2800" dirty="0" err="1">
                  <a:solidFill>
                    <a:schemeClr val="tx1">
                      <a:lumMod val="85000"/>
                      <a:lumOff val="15000"/>
                    </a:schemeClr>
                  </a:solidFill>
                </a:rPr>
                <a:t>realizzato</a:t>
              </a:r>
              <a:r>
                <a:rPr lang="en-US" sz="2800" dirty="0">
                  <a:solidFill>
                    <a:schemeClr val="tx1">
                      <a:lumMod val="85000"/>
                      <a:lumOff val="15000"/>
                    </a:schemeClr>
                  </a:solidFill>
                </a:rPr>
                <a:t> </a:t>
              </a:r>
              <a:r>
                <a:rPr lang="en-US" sz="2800" dirty="0" err="1">
                  <a:solidFill>
                    <a:schemeClr val="tx1">
                      <a:lumMod val="85000"/>
                      <a:lumOff val="15000"/>
                    </a:schemeClr>
                  </a:solidFill>
                </a:rPr>
                <a:t>il</a:t>
              </a:r>
              <a:r>
                <a:rPr lang="en-US" sz="2800" dirty="0">
                  <a:solidFill>
                    <a:schemeClr val="tx1">
                      <a:lumMod val="85000"/>
                      <a:lumOff val="15000"/>
                    </a:schemeClr>
                  </a:solidFill>
                </a:rPr>
                <a:t> </a:t>
              </a:r>
              <a:r>
                <a:rPr lang="en-US" sz="2800" dirty="0" err="1">
                  <a:solidFill>
                    <a:schemeClr val="tx1">
                      <a:lumMod val="85000"/>
                      <a:lumOff val="15000"/>
                    </a:schemeClr>
                  </a:solidFill>
                </a:rPr>
                <a:t>tuo</a:t>
              </a:r>
              <a:r>
                <a:rPr lang="en-US" sz="2800" dirty="0">
                  <a:solidFill>
                    <a:schemeClr val="tx1">
                      <a:lumMod val="85000"/>
                      <a:lumOff val="15000"/>
                    </a:schemeClr>
                  </a:solidFill>
                </a:rPr>
                <a:t> robot.</a:t>
              </a:r>
            </a:p>
            <a:p>
              <a:endParaRPr lang="en-US" sz="2800" dirty="0">
                <a:solidFill>
                  <a:schemeClr val="tx1">
                    <a:lumMod val="85000"/>
                    <a:lumOff val="15000"/>
                  </a:schemeClr>
                </a:solidFill>
              </a:endParaRPr>
            </a:p>
            <a:p>
              <a:endParaRPr lang="en-US" sz="2800" b="1" dirty="0">
                <a:solidFill>
                  <a:schemeClr val="tx1">
                    <a:lumMod val="85000"/>
                    <a:lumOff val="15000"/>
                  </a:schemeClr>
                </a:solidFill>
              </a:endParaRPr>
            </a:p>
            <a:p>
              <a:endParaRPr lang="en-US" sz="2800" b="1" dirty="0">
                <a:solidFill>
                  <a:schemeClr val="tx1">
                    <a:lumMod val="85000"/>
                    <a:lumOff val="15000"/>
                  </a:schemeClr>
                </a:solidFill>
              </a:endParaRPr>
            </a:p>
            <a:p>
              <a:endParaRPr lang="en-US" sz="2800" b="1" dirty="0">
                <a:solidFill>
                  <a:schemeClr val="tx1">
                    <a:lumMod val="85000"/>
                    <a:lumOff val="15000"/>
                  </a:schemeClr>
                </a:solidFill>
              </a:endParaRPr>
            </a:p>
            <a:p>
              <a:r>
                <a:rPr lang="en-US" sz="2800" b="1" dirty="0" err="1">
                  <a:solidFill>
                    <a:schemeClr val="tx1">
                      <a:lumMod val="85000"/>
                      <a:lumOff val="15000"/>
                    </a:schemeClr>
                  </a:solidFill>
                </a:rPr>
                <a:t>Gli</a:t>
              </a:r>
              <a:r>
                <a:rPr lang="en-US" sz="2800" b="1" dirty="0">
                  <a:solidFill>
                    <a:schemeClr val="tx1">
                      <a:lumMod val="85000"/>
                      <a:lumOff val="15000"/>
                    </a:schemeClr>
                  </a:solidFill>
                </a:rPr>
                <a:t> steps </a:t>
              </a:r>
              <a:r>
                <a:rPr lang="en-US" sz="2800" b="1" dirty="0" err="1">
                  <a:solidFill>
                    <a:schemeClr val="tx1">
                      <a:lumMod val="85000"/>
                      <a:lumOff val="15000"/>
                    </a:schemeClr>
                  </a:solidFill>
                </a:rPr>
                <a:t>mostrati</a:t>
              </a:r>
              <a:r>
                <a:rPr lang="en-US" sz="2800" b="1" dirty="0">
                  <a:solidFill>
                    <a:schemeClr val="tx1">
                      <a:lumMod val="85000"/>
                      <a:lumOff val="15000"/>
                    </a:schemeClr>
                  </a:solidFill>
                </a:rPr>
                <a:t> in </a:t>
              </a:r>
              <a:r>
                <a:rPr lang="en-US" sz="2800" b="1" dirty="0" err="1">
                  <a:solidFill>
                    <a:schemeClr val="tx1">
                      <a:lumMod val="85000"/>
                      <a:lumOff val="15000"/>
                    </a:schemeClr>
                  </a:solidFill>
                </a:rPr>
                <a:t>queste</a:t>
              </a:r>
              <a:r>
                <a:rPr lang="en-US" sz="2800" b="1" dirty="0">
                  <a:solidFill>
                    <a:schemeClr val="tx1">
                      <a:lumMod val="85000"/>
                      <a:lumOff val="15000"/>
                    </a:schemeClr>
                  </a:solidFill>
                </a:rPr>
                <a:t> slides </a:t>
              </a:r>
              <a:r>
                <a:rPr lang="en-US" sz="2800" b="1" dirty="0" err="1">
                  <a:solidFill>
                    <a:schemeClr val="tx1">
                      <a:lumMod val="85000"/>
                      <a:lumOff val="15000"/>
                    </a:schemeClr>
                  </a:solidFill>
                </a:rPr>
                <a:t>sono</a:t>
              </a:r>
              <a:r>
                <a:rPr lang="en-US" sz="2800" b="1" dirty="0">
                  <a:solidFill>
                    <a:schemeClr val="tx1">
                      <a:lumMod val="85000"/>
                      <a:lumOff val="15000"/>
                    </a:schemeClr>
                  </a:solidFill>
                </a:rPr>
                <a:t> </a:t>
              </a:r>
              <a:r>
                <a:rPr lang="en-US" sz="2800" b="1" dirty="0" err="1">
                  <a:solidFill>
                    <a:schemeClr val="tx1">
                      <a:lumMod val="85000"/>
                      <a:lumOff val="15000"/>
                    </a:schemeClr>
                  </a:solidFill>
                </a:rPr>
                <a:t>puramente</a:t>
              </a:r>
              <a:r>
                <a:rPr lang="en-US" sz="2800" b="1" dirty="0">
                  <a:solidFill>
                    <a:schemeClr val="tx1">
                      <a:lumMod val="85000"/>
                      <a:lumOff val="15000"/>
                    </a:schemeClr>
                  </a:solidFill>
                </a:rPr>
                <a:t> </a:t>
              </a:r>
              <a:r>
                <a:rPr lang="en-US" sz="2800" b="1" dirty="0" err="1">
                  <a:solidFill>
                    <a:schemeClr val="tx1">
                      <a:lumMod val="85000"/>
                      <a:lumOff val="15000"/>
                    </a:schemeClr>
                  </a:solidFill>
                </a:rPr>
                <a:t>indicativi</a:t>
              </a:r>
              <a:r>
                <a:rPr lang="en-US" sz="2800" dirty="0">
                  <a:solidFill>
                    <a:schemeClr val="tx1">
                      <a:lumMod val="85000"/>
                      <a:lumOff val="15000"/>
                    </a:schemeClr>
                  </a:solidFill>
                </a:rPr>
                <a:t>. Ci </a:t>
              </a:r>
              <a:r>
                <a:rPr lang="en-US" sz="2800" dirty="0" err="1">
                  <a:solidFill>
                    <a:schemeClr val="tx1">
                      <a:lumMod val="85000"/>
                      <a:lumOff val="15000"/>
                    </a:schemeClr>
                  </a:solidFill>
                </a:rPr>
                <a:t>possono</a:t>
              </a:r>
              <a:r>
                <a:rPr lang="en-US" sz="2800" dirty="0">
                  <a:solidFill>
                    <a:schemeClr val="tx1">
                      <a:lumMod val="85000"/>
                      <a:lumOff val="15000"/>
                    </a:schemeClr>
                  </a:solidFill>
                </a:rPr>
                <a:t> </a:t>
              </a:r>
              <a:r>
                <a:rPr lang="en-US" sz="2800" dirty="0" err="1">
                  <a:solidFill>
                    <a:schemeClr val="tx1">
                      <a:lumMod val="85000"/>
                      <a:lumOff val="15000"/>
                    </a:schemeClr>
                  </a:solidFill>
                </a:rPr>
                <a:t>essere</a:t>
              </a:r>
              <a:r>
                <a:rPr lang="en-US" sz="2800" dirty="0">
                  <a:solidFill>
                    <a:schemeClr val="tx1">
                      <a:lumMod val="85000"/>
                      <a:lumOff val="15000"/>
                    </a:schemeClr>
                  </a:solidFill>
                </a:rPr>
                <a:t> </a:t>
              </a:r>
              <a:r>
                <a:rPr lang="en-US" sz="2800" dirty="0" err="1">
                  <a:solidFill>
                    <a:schemeClr val="tx1">
                      <a:lumMod val="85000"/>
                      <a:lumOff val="15000"/>
                    </a:schemeClr>
                  </a:solidFill>
                </a:rPr>
                <a:t>ulteriori</a:t>
              </a:r>
              <a:r>
                <a:rPr lang="en-US" sz="2800" dirty="0">
                  <a:solidFill>
                    <a:schemeClr val="tx1">
                      <a:lumMod val="85000"/>
                      <a:lumOff val="15000"/>
                    </a:schemeClr>
                  </a:solidFill>
                </a:rPr>
                <a:t> steps </a:t>
              </a:r>
              <a:r>
                <a:rPr lang="en-US" sz="2800" dirty="0" err="1">
                  <a:solidFill>
                    <a:schemeClr val="tx1">
                      <a:lumMod val="85000"/>
                      <a:lumOff val="15000"/>
                    </a:schemeClr>
                  </a:solidFill>
                </a:rPr>
                <a:t>intermedi</a:t>
              </a:r>
              <a:r>
                <a:rPr lang="en-US" sz="2800" dirty="0">
                  <a:solidFill>
                    <a:schemeClr val="tx1">
                      <a:lumMod val="85000"/>
                      <a:lumOff val="15000"/>
                    </a:schemeClr>
                  </a:solidFill>
                </a:rPr>
                <a:t>.</a:t>
              </a:r>
            </a:p>
          </p:txBody>
        </p:sp>
      </p:grpSp>
    </p:spTree>
    <p:extLst>
      <p:ext uri="{BB962C8B-B14F-4D97-AF65-F5344CB8AC3E}">
        <p14:creationId xmlns:p14="http://schemas.microsoft.com/office/powerpoint/2010/main" val="46802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8" fill="hold"/>
                                        <p:tgtEl>
                                          <p:spTgt spid="2"/>
                                        </p:tgtEl>
                                      </p:cBhvr>
                                    </p:cmd>
                                  </p:childTnLst>
                                </p:cTn>
                              </p:par>
                            </p:childTnLst>
                          </p:cTn>
                        </p:par>
                        <p:par>
                          <p:cTn id="7" fill="hold">
                            <p:stCondLst>
                              <p:cond delay="6108"/>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grpSp>
        <p:nvGrpSpPr>
          <p:cNvPr id="8" name="Group 7"/>
          <p:cNvGrpSpPr/>
          <p:nvPr/>
        </p:nvGrpSpPr>
        <p:grpSpPr>
          <a:xfrm>
            <a:off x="3304711" y="650240"/>
            <a:ext cx="8229600" cy="5557520"/>
            <a:chOff x="878034" y="650240"/>
            <a:chExt cx="8229600" cy="5557520"/>
          </a:xfrm>
        </p:grpSpPr>
        <p:sp>
          <p:nvSpPr>
            <p:cNvPr id="9" name="Rounded Rectangle 8"/>
            <p:cNvSpPr/>
            <p:nvPr/>
          </p:nvSpPr>
          <p:spPr>
            <a:xfrm>
              <a:off x="878034" y="650240"/>
              <a:ext cx="8229600" cy="5557520"/>
            </a:xfrm>
            <a:prstGeom prst="roundRect">
              <a:avLst>
                <a:gd name="adj" fmla="val 3331"/>
              </a:avLst>
            </a:prstGeom>
            <a:gradFill>
              <a:gsLst>
                <a:gs pos="0">
                  <a:schemeClr val="bg2">
                    <a:alpha val="35000"/>
                  </a:schemeClr>
                </a:gs>
                <a:gs pos="100000">
                  <a:schemeClr val="bg2">
                    <a:lumMod val="75000"/>
                    <a:alpha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47537" y="924025"/>
              <a:ext cx="7151570" cy="2800767"/>
            </a:xfrm>
            <a:prstGeom prst="rect">
              <a:avLst/>
            </a:prstGeom>
            <a:noFill/>
          </p:spPr>
          <p:txBody>
            <a:bodyPr wrap="square" rtlCol="0">
              <a:spAutoFit/>
            </a:bodyPr>
            <a:lstStyle/>
            <a:p>
              <a:r>
                <a:rPr lang="en-US" sz="3600" b="1" dirty="0">
                  <a:solidFill>
                    <a:schemeClr val="tx1">
                      <a:lumMod val="85000"/>
                      <a:lumOff val="15000"/>
                    </a:schemeClr>
                  </a:solidFill>
                </a:rPr>
                <a:t>SIAMO IN CIMA </a:t>
              </a:r>
            </a:p>
            <a:p>
              <a:endParaRPr lang="en-US" sz="2800" dirty="0">
                <a:solidFill>
                  <a:schemeClr val="tx1">
                    <a:lumMod val="85000"/>
                    <a:lumOff val="15000"/>
                  </a:schemeClr>
                </a:solidFill>
              </a:endParaRPr>
            </a:p>
            <a:p>
              <a:r>
                <a:rPr lang="en-US" sz="2800" dirty="0">
                  <a:solidFill>
                    <a:schemeClr val="tx1">
                      <a:lumMod val="85000"/>
                      <a:lumOff val="15000"/>
                    </a:schemeClr>
                  </a:solidFill>
                </a:rPr>
                <a:t>La </a:t>
              </a:r>
              <a:r>
                <a:rPr lang="en-US" sz="2800" dirty="0" err="1">
                  <a:solidFill>
                    <a:schemeClr val="tx1">
                      <a:lumMod val="85000"/>
                      <a:lumOff val="15000"/>
                    </a:schemeClr>
                  </a:solidFill>
                </a:rPr>
                <a:t>realizzazione</a:t>
              </a:r>
              <a:r>
                <a:rPr lang="en-US" sz="2800" dirty="0">
                  <a:solidFill>
                    <a:schemeClr val="tx1">
                      <a:lumMod val="85000"/>
                      <a:lumOff val="15000"/>
                    </a:schemeClr>
                  </a:solidFill>
                </a:rPr>
                <a:t> del robot ha </a:t>
              </a:r>
              <a:r>
                <a:rPr lang="en-US" sz="2800" dirty="0" err="1">
                  <a:solidFill>
                    <a:schemeClr val="tx1">
                      <a:lumMod val="85000"/>
                      <a:lumOff val="15000"/>
                    </a:schemeClr>
                  </a:solidFill>
                </a:rPr>
                <a:t>avuto</a:t>
              </a:r>
              <a:r>
                <a:rPr lang="en-US" sz="2800" dirty="0">
                  <a:solidFill>
                    <a:schemeClr val="tx1">
                      <a:lumMod val="85000"/>
                      <a:lumOff val="15000"/>
                    </a:schemeClr>
                  </a:solidFill>
                </a:rPr>
                <a:t> </a:t>
              </a:r>
              <a:r>
                <a:rPr lang="en-US" sz="2800" dirty="0" err="1">
                  <a:solidFill>
                    <a:schemeClr val="tx1">
                      <a:lumMod val="85000"/>
                      <a:lumOff val="15000"/>
                    </a:schemeClr>
                  </a:solidFill>
                </a:rPr>
                <a:t>pienamente</a:t>
              </a:r>
              <a:r>
                <a:rPr lang="en-US" sz="2800" dirty="0">
                  <a:solidFill>
                    <a:schemeClr val="tx1">
                      <a:lumMod val="85000"/>
                      <a:lumOff val="15000"/>
                    </a:schemeClr>
                  </a:solidFill>
                </a:rPr>
                <a:t> </a:t>
              </a:r>
              <a:r>
                <a:rPr lang="en-US" sz="2800" dirty="0" err="1">
                  <a:solidFill>
                    <a:schemeClr val="tx1">
                      <a:lumMod val="85000"/>
                      <a:lumOff val="15000"/>
                    </a:schemeClr>
                  </a:solidFill>
                </a:rPr>
                <a:t>successo</a:t>
              </a:r>
              <a:r>
                <a:rPr lang="en-US" sz="2800" dirty="0">
                  <a:solidFill>
                    <a:schemeClr val="tx1">
                      <a:lumMod val="85000"/>
                      <a:lumOff val="15000"/>
                    </a:schemeClr>
                  </a:solidFill>
                </a:rPr>
                <a:t>!!!! </a:t>
              </a:r>
              <a:r>
                <a:rPr lang="en-US" sz="2800" dirty="0" err="1">
                  <a:solidFill>
                    <a:schemeClr val="tx1">
                      <a:lumMod val="85000"/>
                      <a:lumOff val="15000"/>
                    </a:schemeClr>
                  </a:solidFill>
                </a:rPr>
                <a:t>Ora</a:t>
              </a:r>
              <a:r>
                <a:rPr lang="en-US" sz="2800" dirty="0">
                  <a:solidFill>
                    <a:schemeClr val="tx1">
                      <a:lumMod val="85000"/>
                      <a:lumOff val="15000"/>
                    </a:schemeClr>
                  </a:solidFill>
                </a:rPr>
                <a:t> non ci </a:t>
              </a:r>
              <a:r>
                <a:rPr lang="en-US" sz="2800" dirty="0" err="1">
                  <a:solidFill>
                    <a:schemeClr val="tx1">
                      <a:lumMod val="85000"/>
                      <a:lumOff val="15000"/>
                    </a:schemeClr>
                  </a:solidFill>
                </a:rPr>
                <a:t>resta</a:t>
              </a:r>
              <a:r>
                <a:rPr lang="en-US" sz="2800" dirty="0">
                  <a:solidFill>
                    <a:schemeClr val="tx1">
                      <a:lumMod val="85000"/>
                      <a:lumOff val="15000"/>
                    </a:schemeClr>
                  </a:solidFill>
                </a:rPr>
                <a:t> </a:t>
              </a:r>
              <a:r>
                <a:rPr lang="en-US" sz="2800" dirty="0" err="1">
                  <a:solidFill>
                    <a:schemeClr val="tx1">
                      <a:lumMod val="85000"/>
                      <a:lumOff val="15000"/>
                    </a:schemeClr>
                  </a:solidFill>
                </a:rPr>
                <a:t>che</a:t>
              </a:r>
              <a:r>
                <a:rPr lang="en-US" sz="2800" dirty="0">
                  <a:solidFill>
                    <a:schemeClr val="tx1">
                      <a:lumMod val="85000"/>
                      <a:lumOff val="15000"/>
                    </a:schemeClr>
                  </a:solidFill>
                </a:rPr>
                <a:t> </a:t>
              </a:r>
              <a:r>
                <a:rPr lang="en-US" sz="2800" dirty="0" err="1">
                  <a:solidFill>
                    <a:schemeClr val="tx1">
                      <a:lumMod val="85000"/>
                      <a:lumOff val="15000"/>
                    </a:schemeClr>
                  </a:solidFill>
                </a:rPr>
                <a:t>giocare</a:t>
              </a:r>
              <a:r>
                <a:rPr lang="en-US" sz="2800" dirty="0">
                  <a:solidFill>
                    <a:schemeClr val="tx1">
                      <a:lumMod val="85000"/>
                      <a:lumOff val="15000"/>
                    </a:schemeClr>
                  </a:solidFill>
                </a:rPr>
                <a:t> con </a:t>
              </a:r>
              <a:r>
                <a:rPr lang="en-US" sz="2800" dirty="0" err="1">
                  <a:solidFill>
                    <a:schemeClr val="tx1">
                      <a:lumMod val="85000"/>
                      <a:lumOff val="15000"/>
                    </a:schemeClr>
                  </a:solidFill>
                </a:rPr>
                <a:t>esso</a:t>
              </a:r>
              <a:r>
                <a:rPr lang="en-US" sz="2800" dirty="0">
                  <a:solidFill>
                    <a:schemeClr val="tx1">
                      <a:lumMod val="85000"/>
                      <a:lumOff val="15000"/>
                    </a:schemeClr>
                  </a:solidFill>
                </a:rPr>
                <a:t>, </a:t>
              </a:r>
              <a:r>
                <a:rPr lang="en-US" sz="2800" dirty="0" err="1">
                  <a:solidFill>
                    <a:schemeClr val="tx1">
                      <a:lumMod val="85000"/>
                      <a:lumOff val="15000"/>
                    </a:schemeClr>
                  </a:solidFill>
                </a:rPr>
                <a:t>oppure</a:t>
              </a:r>
              <a:r>
                <a:rPr lang="en-US" sz="2800" dirty="0">
                  <a:solidFill>
                    <a:schemeClr val="tx1">
                      <a:lumMod val="85000"/>
                      <a:lumOff val="15000"/>
                    </a:schemeClr>
                  </a:solidFill>
                </a:rPr>
                <a:t> </a:t>
              </a:r>
              <a:r>
                <a:rPr lang="en-US" sz="2800" dirty="0" err="1">
                  <a:solidFill>
                    <a:schemeClr val="tx1">
                      <a:lumMod val="85000"/>
                      <a:lumOff val="15000"/>
                    </a:schemeClr>
                  </a:solidFill>
                </a:rPr>
                <a:t>divertirci</a:t>
              </a:r>
              <a:r>
                <a:rPr lang="en-US" sz="2800" dirty="0">
                  <a:solidFill>
                    <a:schemeClr val="tx1">
                      <a:lumMod val="85000"/>
                      <a:lumOff val="15000"/>
                    </a:schemeClr>
                  </a:solidFill>
                </a:rPr>
                <a:t> </a:t>
              </a:r>
              <a:r>
                <a:rPr lang="en-US" sz="2800" dirty="0" err="1">
                  <a:solidFill>
                    <a:schemeClr val="tx1">
                      <a:lumMod val="85000"/>
                      <a:lumOff val="15000"/>
                    </a:schemeClr>
                  </a:solidFill>
                </a:rPr>
                <a:t>nel</a:t>
              </a:r>
              <a:r>
                <a:rPr lang="en-US" sz="2800" dirty="0">
                  <a:solidFill>
                    <a:schemeClr val="tx1">
                      <a:lumMod val="85000"/>
                      <a:lumOff val="15000"/>
                    </a:schemeClr>
                  </a:solidFill>
                </a:rPr>
                <a:t> </a:t>
              </a:r>
              <a:r>
                <a:rPr lang="en-US" sz="2800" dirty="0" err="1">
                  <a:solidFill>
                    <a:schemeClr val="tx1">
                      <a:lumMod val="85000"/>
                      <a:lumOff val="15000"/>
                    </a:schemeClr>
                  </a:solidFill>
                </a:rPr>
                <a:t>realizzare</a:t>
              </a:r>
              <a:r>
                <a:rPr lang="en-US" sz="2800" dirty="0">
                  <a:solidFill>
                    <a:schemeClr val="tx1">
                      <a:lumMod val="85000"/>
                      <a:lumOff val="15000"/>
                    </a:schemeClr>
                  </a:solidFill>
                </a:rPr>
                <a:t> un </a:t>
              </a:r>
              <a:r>
                <a:rPr lang="en-US" sz="2800" dirty="0" err="1">
                  <a:solidFill>
                    <a:schemeClr val="tx1">
                      <a:lumMod val="85000"/>
                      <a:lumOff val="15000"/>
                    </a:schemeClr>
                  </a:solidFill>
                </a:rPr>
                <a:t>altro</a:t>
              </a:r>
              <a:r>
                <a:rPr lang="en-US" sz="2800">
                  <a:solidFill>
                    <a:schemeClr val="tx1">
                      <a:lumMod val="85000"/>
                      <a:lumOff val="15000"/>
                    </a:schemeClr>
                  </a:solidFill>
                </a:rPr>
                <a:t> robot </a:t>
              </a:r>
              <a:r>
                <a:rPr lang="en-US" sz="2800" dirty="0" err="1">
                  <a:solidFill>
                    <a:schemeClr val="tx1">
                      <a:lumMod val="85000"/>
                      <a:lumOff val="15000"/>
                    </a:schemeClr>
                  </a:solidFill>
                </a:rPr>
                <a:t>magari</a:t>
              </a:r>
              <a:r>
                <a:rPr lang="en-US" sz="2800" dirty="0">
                  <a:solidFill>
                    <a:schemeClr val="tx1">
                      <a:lumMod val="85000"/>
                      <a:lumOff val="15000"/>
                    </a:schemeClr>
                  </a:solidFill>
                </a:rPr>
                <a:t> </a:t>
              </a:r>
              <a:r>
                <a:rPr lang="en-US" sz="2800" dirty="0" err="1">
                  <a:solidFill>
                    <a:schemeClr val="tx1">
                      <a:lumMod val="85000"/>
                      <a:lumOff val="15000"/>
                    </a:schemeClr>
                  </a:solidFill>
                </a:rPr>
                <a:t>più</a:t>
              </a:r>
              <a:r>
                <a:rPr lang="en-US" sz="2800" dirty="0">
                  <a:solidFill>
                    <a:schemeClr val="tx1">
                      <a:lumMod val="85000"/>
                      <a:lumOff val="15000"/>
                    </a:schemeClr>
                  </a:solidFill>
                </a:rPr>
                <a:t> </a:t>
              </a:r>
              <a:r>
                <a:rPr lang="en-US" sz="2800" dirty="0" err="1">
                  <a:solidFill>
                    <a:schemeClr val="tx1">
                      <a:lumMod val="85000"/>
                      <a:lumOff val="15000"/>
                    </a:schemeClr>
                  </a:solidFill>
                </a:rPr>
                <a:t>complesso</a:t>
              </a:r>
              <a:r>
                <a:rPr lang="en-US" sz="2800" dirty="0">
                  <a:solidFill>
                    <a:schemeClr val="tx1">
                      <a:lumMod val="85000"/>
                      <a:lumOff val="15000"/>
                    </a:schemeClr>
                  </a:solidFill>
                </a:rPr>
                <a:t> </a:t>
              </a:r>
              <a:r>
                <a:rPr lang="en-US" sz="2800" dirty="0" err="1">
                  <a:solidFill>
                    <a:schemeClr val="tx1">
                      <a:lumMod val="85000"/>
                      <a:lumOff val="15000"/>
                    </a:schemeClr>
                  </a:solidFill>
                </a:rPr>
                <a:t>ancora</a:t>
              </a:r>
              <a:r>
                <a:rPr lang="en-US" sz="2800" dirty="0">
                  <a:solidFill>
                    <a:schemeClr val="tx1">
                      <a:lumMod val="85000"/>
                      <a:lumOff val="15000"/>
                    </a:schemeClr>
                  </a:solidFill>
                </a:rPr>
                <a:t>.</a:t>
              </a:r>
            </a:p>
          </p:txBody>
        </p:sp>
      </p:grpSp>
    </p:spTree>
    <p:extLst>
      <p:ext uri="{BB962C8B-B14F-4D97-AF65-F5344CB8AC3E}">
        <p14:creationId xmlns:p14="http://schemas.microsoft.com/office/powerpoint/2010/main" val="1160039270"/>
      </p:ext>
    </p:extLst>
  </p:cSld>
  <p:clrMapOvr>
    <a:masterClrMapping/>
  </p:clrMapOvr>
</p:sld>
</file>

<file path=ppt/theme/theme1.xml><?xml version="1.0" encoding="utf-8"?>
<a:theme xmlns:a="http://schemas.openxmlformats.org/drawingml/2006/main" name="Informatica 16x9">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411768_TF02901026_TF02901026.potx" id="{1C2F1F5A-5A4D-489C-B7D3-B53881242029}" vid="{94B4E6FC-1068-4A34-AEAC-2DCE747A5CE1}"/>
    </a:ext>
  </a:extLst>
</a:theme>
</file>

<file path=ppt/theme/theme2.xml><?xml version="1.0" encoding="utf-8"?>
<a:theme xmlns:a="http://schemas.openxmlformats.org/drawingml/2006/main" name="Tema di Offic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1566889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2012-05-23T08:44:00+00:00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TP102901017</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836753</LocLastLocAttemptVersionLookup>
    <IsSearchable xmlns="4873beb7-5857-4685-be1f-d57550cc96cc">true</IsSearchable>
    <TemplateTemplateType xmlns="4873beb7-5857-4685-be1f-d57550cc96cc">PowerPoint Design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REDMOND\v-anij</DisplayName>
        <AccountId>2469</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4098515-0C12-46CF-BC7C-69B4A13CD5FA}">
  <ds:schemaRefs>
    <ds:schemaRef ds:uri="http://schemas.microsoft.com/office/2006/metadata/properties"/>
    <ds:schemaRef ds:uri="http://schemas.microsoft.com/office/infopath/2007/PartnerControls"/>
    <ds:schemaRef ds:uri="4873beb7-5857-4685-be1f-d57550cc96cc"/>
  </ds:schemaRefs>
</ds:datastoreItem>
</file>

<file path=customXml/itemProps2.xml><?xml version="1.0" encoding="utf-8"?>
<ds:datastoreItem xmlns:ds="http://schemas.openxmlformats.org/officeDocument/2006/customXml" ds:itemID="{0B5C6E15-39DC-470B-9445-F754B94580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6CFF6F-D9AA-4BC0-911A-0A13567719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professionale con schema di circuito (widescreen)</Template>
  <TotalTime>0</TotalTime>
  <Words>7245</Words>
  <Application>Microsoft Office PowerPoint</Application>
  <PresentationFormat>Widescreen</PresentationFormat>
  <Paragraphs>1002</Paragraphs>
  <Slides>93</Slides>
  <Notes>0</Notes>
  <HiddenSlides>0</HiddenSlides>
  <MMClips>6</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93</vt:i4>
      </vt:variant>
    </vt:vector>
  </HeadingPairs>
  <TitlesOfParts>
    <vt:vector size="100" baseType="lpstr">
      <vt:lpstr>Arial</vt:lpstr>
      <vt:lpstr>Cambria Math</vt:lpstr>
      <vt:lpstr>Candara</vt:lpstr>
      <vt:lpstr>Consolas</vt:lpstr>
      <vt:lpstr>Times New Roman</vt:lpstr>
      <vt:lpstr>Wingdings</vt:lpstr>
      <vt:lpstr>Informatica 16x9</vt:lpstr>
      <vt:lpstr>Presentazione di robotica ed I.A</vt:lpstr>
      <vt:lpstr>Definizione di robotica</vt:lpstr>
      <vt:lpstr>Definizione di robotica</vt:lpstr>
      <vt:lpstr>Tipi di robotica</vt:lpstr>
      <vt:lpstr>Esempio di robot industriale</vt:lpstr>
      <vt:lpstr>Esempio di robot esplorativo</vt:lpstr>
      <vt:lpstr>Esempio di robot per l’intrattenimento</vt:lpstr>
      <vt:lpstr>Robotica Vs I.A</vt:lpstr>
      <vt:lpstr>Struttura di un robot</vt:lpstr>
      <vt:lpstr>Braccio in alluminio</vt:lpstr>
      <vt:lpstr>Braccio in alluminio (descrizione)</vt:lpstr>
      <vt:lpstr>Braccio in alluminio (descrizione)</vt:lpstr>
      <vt:lpstr>End-effector in acciaio</vt:lpstr>
      <vt:lpstr>End-effector con dita scorrevoli in plastica</vt:lpstr>
      <vt:lpstr>Descrizione struttura braccio manipolatore</vt:lpstr>
      <vt:lpstr>Descrizione struttura braccio manipolatore</vt:lpstr>
      <vt:lpstr>Descrizione struttura braccio manipolatore</vt:lpstr>
      <vt:lpstr>Descrizione struttura braccio manipolatore</vt:lpstr>
      <vt:lpstr>Introduzione al concetto di agente</vt:lpstr>
      <vt:lpstr>Introduzione al concetto di agente</vt:lpstr>
      <vt:lpstr>Attuatore elettrico</vt:lpstr>
      <vt:lpstr>Attuatore elettrico</vt:lpstr>
      <vt:lpstr>Attuatore elettrico</vt:lpstr>
      <vt:lpstr>Attuatore pneumatico</vt:lpstr>
      <vt:lpstr>Attuatore pneumatico</vt:lpstr>
      <vt:lpstr>Attuatore idraulico</vt:lpstr>
      <vt:lpstr>Altre tecnologie di attuazione</vt:lpstr>
      <vt:lpstr>Organi di trasmissione</vt:lpstr>
      <vt:lpstr>Organi di trasmissione</vt:lpstr>
      <vt:lpstr>Organi di trasmissione</vt:lpstr>
      <vt:lpstr>I sensori</vt:lpstr>
      <vt:lpstr>Sensore di distanza</vt:lpstr>
      <vt:lpstr>Sensore di distanza ad ultrasuoni</vt:lpstr>
      <vt:lpstr>Sensori di tatto</vt:lpstr>
      <vt:lpstr>Sensori di pressione</vt:lpstr>
      <vt:lpstr>Sensori di pressione</vt:lpstr>
      <vt:lpstr>Sensori di temperatura</vt:lpstr>
      <vt:lpstr>Sensori di temperatura</vt:lpstr>
      <vt:lpstr>Sensori di temperatura</vt:lpstr>
      <vt:lpstr>Sensori di flessione</vt:lpstr>
      <vt:lpstr>Sensori di flessione</vt:lpstr>
      <vt:lpstr>Sensori di velocità ed accelerazione</vt:lpstr>
      <vt:lpstr>Sensori di velocità ed accelerazione</vt:lpstr>
      <vt:lpstr>Robotica umanoide</vt:lpstr>
      <vt:lpstr>Mano robotica</vt:lpstr>
      <vt:lpstr>Mano robotica</vt:lpstr>
      <vt:lpstr>Mano robotica</vt:lpstr>
      <vt:lpstr>Mano robotica</vt:lpstr>
      <vt:lpstr>Robot bipede</vt:lpstr>
      <vt:lpstr>Robot bipede</vt:lpstr>
      <vt:lpstr>Robot bipede</vt:lpstr>
      <vt:lpstr>Arduino</vt:lpstr>
      <vt:lpstr>Arduino</vt:lpstr>
      <vt:lpstr>Lego mindstorm EV3</vt:lpstr>
      <vt:lpstr>Lego mindstorm EV3</vt:lpstr>
      <vt:lpstr>Riconoscimento degli oggetti</vt:lpstr>
      <vt:lpstr>Riconoscimento degli oggetti</vt:lpstr>
      <vt:lpstr>Riconoscimento degli oggetti</vt:lpstr>
      <vt:lpstr>Sviluppo dell’informatica</vt:lpstr>
      <vt:lpstr>Sviluppo dell’informatica</vt:lpstr>
      <vt:lpstr>Computer Vision</vt:lpstr>
      <vt:lpstr>Computer Vision</vt:lpstr>
      <vt:lpstr>Computer Vision</vt:lpstr>
      <vt:lpstr>Computer Vision</vt:lpstr>
      <vt:lpstr>Computer Vision</vt:lpstr>
      <vt:lpstr>Robotica di servizio</vt:lpstr>
      <vt:lpstr>Bio-robotica</vt:lpstr>
      <vt:lpstr>Bio-robotica</vt:lpstr>
      <vt:lpstr>Bio-robotica</vt:lpstr>
      <vt:lpstr>Bio-robotica</vt:lpstr>
      <vt:lpstr>Bio-robotica</vt:lpstr>
      <vt:lpstr>Bio-robotica</vt:lpstr>
      <vt:lpstr>Bio-robotica</vt:lpstr>
      <vt:lpstr>Bio-robotica</vt:lpstr>
      <vt:lpstr>Torniamo agli agenti…..</vt:lpstr>
      <vt:lpstr>Torniamo agli agenti…</vt:lpstr>
      <vt:lpstr>Torniamo agli agenti…</vt:lpstr>
      <vt:lpstr>Gli approcci all’I.A</vt:lpstr>
      <vt:lpstr>Gli approcci all’I.A</vt:lpstr>
      <vt:lpstr>Gli approcci all’I.A</vt:lpstr>
      <vt:lpstr>Gli approcci all’I.A</vt:lpstr>
      <vt:lpstr>Gli approcci all’I.A</vt:lpstr>
      <vt:lpstr>Gli approcci all’I.A</vt:lpstr>
      <vt:lpstr>Gli approcci all’I.A</vt:lpstr>
      <vt:lpstr>Gli approcci all’I.A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2017-03-04T14:04:36Z</dcterms:created>
  <dcterms:modified xsi:type="dcterms:W3CDTF">2017-03-18T15:59:49Z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