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1" r:id="rId2"/>
  </p:sldMasterIdLst>
  <p:sldIdLst>
    <p:sldId id="256" r:id="rId3"/>
    <p:sldId id="258" r:id="rId4"/>
    <p:sldId id="302" r:id="rId5"/>
    <p:sldId id="303" r:id="rId6"/>
    <p:sldId id="304" r:id="rId7"/>
    <p:sldId id="310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8" r:id="rId29"/>
    <p:sldId id="329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crobes_title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02199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65057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2461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00681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345699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04800"/>
            <a:ext cx="5562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47801"/>
            <a:ext cx="2438400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67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2286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833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1"/>
            <a:ext cx="990600" cy="5334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7162800" cy="53641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92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048000" cy="2176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143000"/>
            <a:ext cx="5029200" cy="21440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92186"/>
            <a:ext cx="3048000" cy="2246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657600" y="3392186"/>
            <a:ext cx="5029200" cy="2213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7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1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199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1" y="1219200"/>
            <a:ext cx="251459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14699" y="1219200"/>
            <a:ext cx="2514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219200"/>
            <a:ext cx="2514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49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81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65057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2461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00681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345699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61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1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78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67187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bg1">
                <a:lumMod val="50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8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3962400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12838"/>
            <a:ext cx="396395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1"/>
            <a:ext cx="3963957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44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9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2438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04800"/>
            <a:ext cx="5562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47801"/>
            <a:ext cx="2438400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67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2286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833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8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9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1"/>
            <a:ext cx="990600" cy="5334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7162800" cy="53641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2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77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048000" cy="2176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143000"/>
            <a:ext cx="5029200" cy="21440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92186"/>
            <a:ext cx="3048000" cy="2246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657600" y="3392186"/>
            <a:ext cx="5029200" cy="2213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308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1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199" y="3505201"/>
            <a:ext cx="2514597" cy="2133600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1" y="1219200"/>
            <a:ext cx="251459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14699" y="1219200"/>
            <a:ext cx="2514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219200"/>
            <a:ext cx="2514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2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77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2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67187"/>
            <a:ext cx="7086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bg1">
                <a:lumMod val="50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8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3962400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12838"/>
            <a:ext cx="396395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1"/>
            <a:ext cx="3963957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8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icrobes_slide.mo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0" y="5786437"/>
            <a:ext cx="9144000" cy="10715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" y="5791200"/>
            <a:ext cx="914399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1200"/>
            <a:ext cx="9144000" cy="10715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" y="5791200"/>
            <a:ext cx="914399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99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arm-bot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i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robotics/examples/get-started-with-ro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buttolo@libero.i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 </a:t>
            </a:r>
            <a:r>
              <a:rPr lang="en-US" i="1" dirty="0" err="1"/>
              <a:t>cura</a:t>
            </a:r>
            <a:r>
              <a:rPr lang="en-US" i="1" dirty="0"/>
              <a:t> </a:t>
            </a:r>
            <a:r>
              <a:rPr lang="en-US" i="1" dirty="0" err="1"/>
              <a:t>dell’Ing</a:t>
            </a:r>
            <a:r>
              <a:rPr lang="en-US" i="1" dirty="0"/>
              <a:t>. Marco </a:t>
            </a:r>
            <a:r>
              <a:rPr lang="en-US" i="1" dirty="0" err="1"/>
              <a:t>Buttolo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Le abilità necessarie per un robot autonomo sono: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1) abilità comportamentali -&gt; ossia le abilità che gli permettono di muoversi e di 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     sopravvivere nell’ambiente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2) abilità cognitive -&gt; capacità di riconoscere e comprendere l’ambiente in cui è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     immerso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  3) abilità sociali -&gt; capacità di interagire con altri robot (es: sistemi </a:t>
            </a:r>
            <a:r>
              <a:rPr lang="it-IT" dirty="0" err="1"/>
              <a:t>multiagente</a:t>
            </a:r>
            <a:r>
              <a:rPr lang="it-IT" dirty="0"/>
              <a:t>)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771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Come già accennato in precedenza i robot si possono dire autonomi se possono muoversi senza l’aiuto dell’uomo in un ambiente </a:t>
            </a:r>
            <a:r>
              <a:rPr lang="it-IT" dirty="0" err="1"/>
              <a:t>piu’</a:t>
            </a:r>
            <a:r>
              <a:rPr lang="it-IT" dirty="0"/>
              <a:t> o meno variegato. 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L’autonomia viene resa possibile dalla presenza di sensori e sistemi di elaborazione dati a bordo, per lo più dedicati a fornire una posizione del robot nel suo ambiente (auto-localizzazione) ed a permetterne la relazione con oggetti dell’ambiente circostante, quali persone, oggetti, e strutture. Tra i sensori utilizzati abbiamo sensori di, telecamere, sensori termici, sensori di campo magnetico, sensori di posizione quali GPS eccetera. 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Si pensi, per esempio, ad un ambiente produttivo (una azienda manifatturiera). In tali ambienti spesso si usano i robot AGV ( </a:t>
            </a:r>
            <a:r>
              <a:rPr lang="it-IT" b="1" dirty="0" err="1"/>
              <a:t>Automatic</a:t>
            </a:r>
            <a:r>
              <a:rPr lang="it-IT" b="1" dirty="0"/>
              <a:t> </a:t>
            </a:r>
            <a:r>
              <a:rPr lang="it-IT" b="1" dirty="0" err="1"/>
              <a:t>Guided</a:t>
            </a:r>
            <a:r>
              <a:rPr lang="it-IT" b="1" dirty="0"/>
              <a:t> </a:t>
            </a:r>
            <a:r>
              <a:rPr lang="it-IT" b="1" dirty="0" err="1"/>
              <a:t>Vehicle</a:t>
            </a:r>
            <a:r>
              <a:rPr lang="it-IT" dirty="0"/>
              <a:t>). A differenza di tali robot, che sono pensati per rimanere confinati nelle loro corsie all’interno dello stabilimento, i robot mobili operano negli stessi spazi delle persone e di tutti gli altri veicoli presenti in fabbrica (muletti, </a:t>
            </a:r>
            <a:r>
              <a:rPr lang="it-IT" dirty="0" err="1"/>
              <a:t>transpallet</a:t>
            </a:r>
            <a:r>
              <a:rPr lang="it-IT" dirty="0"/>
              <a:t>, biciclette, carrelli,…). Per questa ragione la sicurezza è un fattore critico per prevenire eventuali collisioni con gli operatori e gli altri ostacoli fissi o mobili presenti nell’ambiente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72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 fattore molto importante da tenere a mente quando si parla di robot mobili autonomi: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I robot mobili sono progettati per comunicare fra di loro o con un  supervisore durante il loro utilizzo.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La flotta di robot deve quindi essere in grado di utilizzare la rete Wi-Fi esistente e offrire un sistema di programmazione robusto e sicuro sia dal punto fisso (Pc) che dal lato mobile (robot). 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Devono inoltre offrire un elevato standard di sicurezza informatica per evitare di offrire un facile ingresso alla rete. 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E’ inoltre importante tener conto che, vista l’elevata quantità di traffico dati generata dalla flotta, è possibile sussista la necessità di implementare una rete wireless dedicata esclusivamente alla essa.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06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Una flotta o sciame di robot viene studiato in un settore della robotica chiamato </a:t>
            </a:r>
            <a:r>
              <a:rPr lang="it-IT" b="1" dirty="0" err="1"/>
              <a:t>swarm</a:t>
            </a:r>
            <a:r>
              <a:rPr lang="it-IT" b="1" dirty="0"/>
              <a:t> </a:t>
            </a:r>
            <a:r>
              <a:rPr lang="it-IT" b="1" dirty="0" err="1"/>
              <a:t>robotics</a:t>
            </a:r>
            <a:r>
              <a:rPr lang="it-IT" dirty="0"/>
              <a:t>. In poche parole,  in tale settore della robotica si studia il comportamento dei così detti insetti sociali, ossia formiche, api, eccetera. Lo scopo di tale branchia della robotica è quella di progettare e sviluppare robot in grado di riprodurre le stesse funzioni di questi insetti dal punto di vista della cooperazione per il raggiungimento di un particolare scopo.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 interessante sito legato agli </a:t>
            </a:r>
            <a:r>
              <a:rPr lang="it-IT" dirty="0" err="1"/>
              <a:t>swarm</a:t>
            </a:r>
            <a:r>
              <a:rPr lang="it-IT" dirty="0"/>
              <a:t> </a:t>
            </a:r>
            <a:r>
              <a:rPr lang="it-IT" dirty="0" err="1"/>
              <a:t>robots</a:t>
            </a:r>
            <a:r>
              <a:rPr lang="it-IT" dirty="0"/>
              <a:t> è il seguente: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>
                <a:hlinkClick r:id="rId2"/>
              </a:rPr>
              <a:t>http://www.swarm-bots.org/</a:t>
            </a: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815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I singoli robot devono possedere determinate caratteristiche che sono riassumibili in:</a:t>
            </a:r>
          </a:p>
          <a:p>
            <a:pPr marL="390525" indent="-285750" algn="just">
              <a:buClr>
                <a:srgbClr val="0E594D"/>
              </a:buClr>
              <a:buSzPct val="45000"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Omogeneità</a:t>
            </a:r>
          </a:p>
          <a:p>
            <a:pPr marL="390525" indent="-285750" algn="just">
              <a:buClr>
                <a:srgbClr val="0E594D"/>
              </a:buClr>
              <a:buSzPct val="45000"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Semplicità</a:t>
            </a:r>
          </a:p>
          <a:p>
            <a:pPr marL="390525" indent="-285750" algn="just">
              <a:buClr>
                <a:srgbClr val="0E594D"/>
              </a:buClr>
              <a:buSzPct val="45000"/>
              <a:buFont typeface="Arial" panose="020B0604020202020204" pitchFamily="34" charset="0"/>
              <a:buChar char="•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Capacità di effettuare comunicazioni locali ed elementari.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en-US" dirty="0"/>
              <a:t>Una </a:t>
            </a:r>
            <a:r>
              <a:rPr lang="en-US" dirty="0" err="1"/>
              <a:t>cosa</a:t>
            </a:r>
            <a:r>
              <a:rPr lang="en-US" dirty="0"/>
              <a:t> molto </a:t>
            </a:r>
            <a:r>
              <a:rPr lang="en-US" dirty="0" err="1"/>
              <a:t>importante</a:t>
            </a:r>
            <a:r>
              <a:rPr lang="en-US" dirty="0"/>
              <a:t> è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robotica</a:t>
            </a:r>
            <a:r>
              <a:rPr lang="en-US" dirty="0"/>
              <a:t> </a:t>
            </a:r>
            <a:r>
              <a:rPr lang="en-US" dirty="0" err="1"/>
              <a:t>collettiva</a:t>
            </a:r>
            <a:r>
              <a:rPr lang="en-US" dirty="0"/>
              <a:t> I robots </a:t>
            </a:r>
            <a:r>
              <a:rPr lang="en-US" dirty="0" err="1"/>
              <a:t>devono</a:t>
            </a:r>
            <a:r>
              <a:rPr lang="en-US" dirty="0"/>
              <a:t>: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autonomi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inclusi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dell’ambiente</a:t>
            </a:r>
            <a:r>
              <a:rPr lang="en-US" dirty="0"/>
              <a:t> in cui </a:t>
            </a:r>
            <a:r>
              <a:rPr lang="en-US" dirty="0" err="1"/>
              <a:t>opereranno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Poter</a:t>
            </a:r>
            <a:r>
              <a:rPr lang="en-US" dirty="0"/>
              <a:t> </a:t>
            </a:r>
            <a:r>
              <a:rPr lang="en-US" dirty="0" err="1"/>
              <a:t>agire</a:t>
            </a:r>
            <a:r>
              <a:rPr lang="en-US" dirty="0"/>
              <a:t> solo </a:t>
            </a:r>
            <a:r>
              <a:rPr lang="en-US" dirty="0" err="1"/>
              <a:t>localmente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Collaborare</a:t>
            </a:r>
            <a:r>
              <a:rPr lang="en-US" dirty="0"/>
              <a:t> verso un </a:t>
            </a:r>
            <a:r>
              <a:rPr lang="en-US" dirty="0" err="1"/>
              <a:t>unico</a:t>
            </a:r>
            <a:r>
              <a:rPr lang="en-US" dirty="0"/>
              <a:t> </a:t>
            </a:r>
            <a:r>
              <a:rPr lang="en-US" dirty="0" err="1"/>
              <a:t>obiettivo</a:t>
            </a:r>
            <a:endParaRPr lang="en-US" dirty="0"/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631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Come già detto, un insieme di robot deve necessariamente cooperare per poter affrontare un problema, semplice o complesso che sia, e risolverlo.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Tale cooperazione è dettata dal comportamento collettivo (</a:t>
            </a:r>
            <a:r>
              <a:rPr lang="it-IT" b="1" dirty="0" err="1"/>
              <a:t>collective</a:t>
            </a:r>
            <a:r>
              <a:rPr lang="it-IT" b="1" dirty="0"/>
              <a:t> </a:t>
            </a:r>
            <a:r>
              <a:rPr lang="it-IT" b="1" dirty="0" err="1"/>
              <a:t>behaviour</a:t>
            </a:r>
            <a:r>
              <a:rPr lang="it-IT" dirty="0"/>
              <a:t>) del sistema, per cui tutti i robot ambiscono allo stesso risultato strutturandosi o compiendo scelte come fossero un unico robot, celando totalmente il comportamento del singolo.</a:t>
            </a:r>
            <a:endParaRPr lang="en-US" u="sng" dirty="0"/>
          </a:p>
          <a:p>
            <a:endParaRPr lang="en-US" u="sng" dirty="0"/>
          </a:p>
          <a:p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comportamenti</a:t>
            </a:r>
            <a:r>
              <a:rPr lang="en-US" dirty="0"/>
              <a:t> </a:t>
            </a:r>
            <a:r>
              <a:rPr lang="en-US" dirty="0" err="1"/>
              <a:t>collettivi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del </a:t>
            </a:r>
            <a:r>
              <a:rPr lang="en-US" dirty="0" err="1"/>
              <a:t>seguente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Organizzazione</a:t>
            </a:r>
            <a:r>
              <a:rPr lang="en-US" b="1" dirty="0"/>
              <a:t> </a:t>
            </a:r>
            <a:r>
              <a:rPr lang="en-US" b="1" dirty="0" err="1"/>
              <a:t>spaziale</a:t>
            </a:r>
            <a:r>
              <a:rPr lang="en-US" b="1" dirty="0"/>
              <a:t> </a:t>
            </a:r>
            <a:r>
              <a:rPr lang="en-US" dirty="0"/>
              <a:t>-&gt;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all’organizzazione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del robot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dell’ambiente</a:t>
            </a:r>
            <a:r>
              <a:rPr lang="en-US" dirty="0"/>
              <a:t> in cui opera.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Navigazione</a:t>
            </a:r>
            <a:r>
              <a:rPr lang="en-US" b="1" dirty="0"/>
              <a:t> </a:t>
            </a:r>
            <a:r>
              <a:rPr lang="en-US" b="1" dirty="0" err="1"/>
              <a:t>collettiva</a:t>
            </a:r>
            <a:r>
              <a:rPr lang="en-US" b="1" dirty="0"/>
              <a:t> </a:t>
            </a:r>
            <a:r>
              <a:rPr lang="en-US" dirty="0"/>
              <a:t>-&gt;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all’organizzazione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movimenti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singoli</a:t>
            </a:r>
            <a:r>
              <a:rPr lang="en-US" dirty="0"/>
              <a:t> robot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sciame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Collective decision making </a:t>
            </a:r>
            <a:r>
              <a:rPr lang="en-US" dirty="0"/>
              <a:t>-&gt;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presa di un </a:t>
            </a:r>
            <a:r>
              <a:rPr lang="en-US" dirty="0" err="1"/>
              <a:t>singola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o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suddivisione</a:t>
            </a:r>
            <a:r>
              <a:rPr lang="en-US" dirty="0"/>
              <a:t> del </a:t>
            </a:r>
            <a:r>
              <a:rPr lang="en-US" dirty="0" err="1"/>
              <a:t>carico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raggiungimento</a:t>
            </a:r>
            <a:r>
              <a:rPr lang="en-US" dirty="0"/>
              <a:t> di un determinate </a:t>
            </a:r>
            <a:r>
              <a:rPr lang="en-US" dirty="0" err="1"/>
              <a:t>obiettivo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it-IT" altLang="it-IT" dirty="0"/>
              <a:t>Un altro segmento legato alla robotica autonoma è quella della robotica </a:t>
            </a:r>
            <a:r>
              <a:rPr lang="it-IT" altLang="it-IT" dirty="0" err="1"/>
              <a:t>bio</a:t>
            </a:r>
            <a:r>
              <a:rPr lang="it-IT" altLang="it-IT" dirty="0"/>
              <a:t>-ispirata o biorobotica. Sicuramente, insieme alla robotica umanoide, è uno dei settori più complessi ed affascinanti.</a:t>
            </a:r>
          </a:p>
          <a:p>
            <a:pPr algn="just"/>
            <a:r>
              <a:rPr lang="it-IT" altLang="it-IT" dirty="0"/>
              <a:t>Richiede una conoscenza della meccanica, dell’informatica, della biologia, dell’elettronica molto spinta….questo è probabilmente il settore della robotica più trasversale.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algn="just"/>
            <a:r>
              <a:rPr lang="it-IT" altLang="it-IT" dirty="0"/>
              <a:t>Il seguente schema mostra come la biorobotica si inserisce nel contesto della robotica:</a:t>
            </a:r>
          </a:p>
          <a:p>
            <a:pPr algn="just"/>
            <a:endParaRPr lang="it-IT" alt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0A995E-66DA-4C09-8E19-FFF130E5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8962"/>
            <a:ext cx="6972300" cy="39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algn="just"/>
            <a:r>
              <a:rPr lang="it-IT" altLang="it-IT" dirty="0"/>
              <a:t>La seguente figura mostra un robot scorpione da me realizzato con i mattoncini LEGO: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EC6A2E-9E3C-4A33-B23F-A23296FA9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02631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Si pensi, a titolo di esempio, ad un robot serpente (</a:t>
            </a:r>
            <a:r>
              <a:rPr lang="it-IT" altLang="it-IT" dirty="0" err="1"/>
              <a:t>snake</a:t>
            </a:r>
            <a:r>
              <a:rPr lang="it-IT" altLang="it-IT" dirty="0"/>
              <a:t> robot). La cinematica diretta ed inversa di un </a:t>
            </a:r>
            <a:r>
              <a:rPr lang="it-IT" altLang="it-IT" b="1" dirty="0"/>
              <a:t>robot serpente </a:t>
            </a:r>
            <a:r>
              <a:rPr lang="it-IT" altLang="it-IT" dirty="0"/>
              <a:t>può risultare estremamente complessa. Non sono robot semplici da progettare e quindi da realizzare. </a:t>
            </a:r>
          </a:p>
          <a:p>
            <a:r>
              <a:rPr lang="it-IT" altLang="it-IT" dirty="0"/>
              <a:t>Un altro tipo di robot complesso è il </a:t>
            </a:r>
            <a:r>
              <a:rPr lang="it-IT" altLang="it-IT" b="1" dirty="0"/>
              <a:t>robot ragno </a:t>
            </a:r>
            <a:r>
              <a:rPr lang="it-IT" altLang="it-IT" dirty="0"/>
              <a:t>(spider robot), il quale può possedere un grado di complessità strutturale simile a quello del robot serpente.</a:t>
            </a:r>
          </a:p>
          <a:p>
            <a:r>
              <a:rPr lang="it-IT" altLang="it-IT" dirty="0"/>
              <a:t>Alcuni famosi esempi di </a:t>
            </a:r>
            <a:r>
              <a:rPr lang="it-IT" altLang="it-IT" dirty="0" err="1"/>
              <a:t>bio</a:t>
            </a:r>
            <a:r>
              <a:rPr lang="it-IT" altLang="it-IT" dirty="0"/>
              <a:t> robot:</a:t>
            </a:r>
          </a:p>
          <a:p>
            <a:endParaRPr lang="it-IT" altLang="it-IT" dirty="0"/>
          </a:p>
          <a:p>
            <a:pPr marL="342900" indent="-342900">
              <a:buAutoNum type="arabicParenR"/>
            </a:pPr>
            <a:r>
              <a:rPr lang="it-IT" altLang="it-IT" b="1" dirty="0"/>
              <a:t>robot spider T8 </a:t>
            </a:r>
            <a:r>
              <a:rPr lang="it-IT" altLang="it-IT" dirty="0"/>
              <a:t>(https://www.robugtix.com/t8x</a:t>
            </a:r>
            <a:r>
              <a:rPr lang="it-IT" altLang="it-IT" u="sng" dirty="0"/>
              <a:t>/).</a:t>
            </a:r>
          </a:p>
          <a:p>
            <a:pPr marL="342900" indent="-342900">
              <a:buAutoNum type="arabicParenR"/>
            </a:pPr>
            <a:r>
              <a:rPr lang="it-IT" b="1" dirty="0"/>
              <a:t>Snake robot </a:t>
            </a:r>
            <a:r>
              <a:rPr lang="it-IT" dirty="0"/>
              <a:t>(http://biorobotics.ri.cmu.edu/</a:t>
            </a:r>
            <a:r>
              <a:rPr lang="it-IT" dirty="0" err="1"/>
              <a:t>projects</a:t>
            </a:r>
            <a:r>
              <a:rPr lang="it-IT" dirty="0"/>
              <a:t>/</a:t>
            </a:r>
            <a:r>
              <a:rPr lang="it-IT" dirty="0" err="1"/>
              <a:t>modsnake</a:t>
            </a:r>
            <a:r>
              <a:rPr lang="it-IT" dirty="0"/>
              <a:t>/)</a:t>
            </a:r>
          </a:p>
          <a:p>
            <a:pPr marL="342900" indent="-342900">
              <a:buAutoNum type="arabicParenR"/>
            </a:pPr>
            <a:r>
              <a:rPr lang="it-IT" b="1" dirty="0" err="1"/>
              <a:t>RoboBee</a:t>
            </a:r>
            <a:r>
              <a:rPr lang="it-IT" dirty="0"/>
              <a:t> (https://wyss.harvard.edu/technology/autonomous-flying-microrobots-robobees/)</a:t>
            </a:r>
          </a:p>
          <a:p>
            <a:pPr marL="342900" indent="-342900">
              <a:buAutoNum type="arabicParenR"/>
            </a:pPr>
            <a:r>
              <a:rPr lang="it-IT" b="1" dirty="0"/>
              <a:t>Robot Octopus </a:t>
            </a:r>
            <a:r>
              <a:rPr lang="it-IT" dirty="0"/>
              <a:t>(https://www.santannapisa.it/it/news/robotica-soft-il-mock-di-octopus-alla-nona-edizione-del-triennale-design-museum)</a:t>
            </a:r>
          </a:p>
        </p:txBody>
      </p:sp>
    </p:spTree>
    <p:extLst>
      <p:ext uri="{BB962C8B-B14F-4D97-AF65-F5344CB8AC3E}">
        <p14:creationId xmlns:p14="http://schemas.microsoft.com/office/powerpoint/2010/main" val="6312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La robotica autonoma è un settore della robotica che si occupa di progettare e realizzare robot in grado di muoversi con una certa autonomia in ambienti sia strutturati che non strutturati e piuttosto complessi.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 ambiente può essere: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</a:t>
            </a:r>
            <a:r>
              <a:rPr lang="it-IT" b="1" dirty="0"/>
              <a:t>Strutturato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</a:t>
            </a:r>
            <a:r>
              <a:rPr lang="it-IT" b="1" dirty="0"/>
              <a:t>Non strutturato</a:t>
            </a:r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 ambiente strutturato è un ambiente  di cui si conosce a priori la tipologia e le caratteristiche geometriche degli oggetti presenti nell’ambiente ma anche dell’ambiente stesso. Per esempio:  una stanza arredata, ordinata e statica nel senso che non ci sono oggetti in movimento</a:t>
            </a:r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In un ambiente non strutturato non si ha tale conoscenza a priori.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I </a:t>
            </a:r>
            <a:r>
              <a:rPr lang="it-IT" altLang="it-IT" b="1" dirty="0" err="1"/>
              <a:t>roboBee</a:t>
            </a:r>
            <a:r>
              <a:rPr lang="it-IT" altLang="it-IT" dirty="0"/>
              <a:t> sono robot autonomi particolari capaci di volare come gli insetti e si ispirano la mondo delle API e pertanto anche per similarità con gli </a:t>
            </a:r>
            <a:r>
              <a:rPr lang="it-IT" altLang="it-IT" dirty="0" err="1"/>
              <a:t>swarm</a:t>
            </a:r>
            <a:r>
              <a:rPr lang="it-IT" altLang="it-IT" dirty="0"/>
              <a:t> </a:t>
            </a:r>
            <a:r>
              <a:rPr lang="it-IT" altLang="it-IT" dirty="0" err="1"/>
              <a:t>robots</a:t>
            </a:r>
            <a:r>
              <a:rPr lang="it-IT" altLang="it-IT" dirty="0"/>
              <a:t> (robot in grado di cooperare tra di loro). </a:t>
            </a:r>
            <a:endParaRPr lang="it-IT" dirty="0"/>
          </a:p>
          <a:p>
            <a:r>
              <a:rPr lang="it-IT" dirty="0"/>
              <a:t>Di seguito viene mostrata una zampa di un robot ragno da me sviluppato: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4F0DF3-81B1-4963-9B7B-F4EFF7271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4778195" cy="26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Il </a:t>
            </a:r>
            <a:r>
              <a:rPr lang="it-IT" altLang="it-IT" b="1" dirty="0"/>
              <a:t>robot </a:t>
            </a:r>
            <a:r>
              <a:rPr lang="it-IT" altLang="it-IT" b="1" dirty="0" err="1"/>
              <a:t>fish</a:t>
            </a:r>
            <a:r>
              <a:rPr lang="it-IT" altLang="it-IT" b="1" dirty="0"/>
              <a:t> </a:t>
            </a:r>
            <a:r>
              <a:rPr lang="it-IT" altLang="it-IT" dirty="0"/>
              <a:t>è un robot pesce in grado di muoversi in ambiente acquatico proprio come fa un qualsiasi pesce. </a:t>
            </a:r>
          </a:p>
          <a:p>
            <a:r>
              <a:rPr lang="it-IT" altLang="it-IT" dirty="0"/>
              <a:t>Robot di questo tipo devono chiaramente fare in modo che la parte elettronica sia totalmente protetta dall’acqua. </a:t>
            </a:r>
          </a:p>
          <a:p>
            <a:endParaRPr lang="en-US" dirty="0"/>
          </a:p>
        </p:txBody>
      </p:sp>
      <p:pic>
        <p:nvPicPr>
          <p:cNvPr id="1026" name="Picture 2" descr="Risultati immagini per fish robot">
            <a:extLst>
              <a:ext uri="{FF2B5EF4-FFF2-40B4-BE49-F238E27FC236}">
                <a16:creationId xmlns:a16="http://schemas.microsoft.com/office/drawing/2014/main" id="{816DCBD6-669B-4D80-A940-DB1436E9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6723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algn="just"/>
            <a:r>
              <a:rPr lang="it-IT" altLang="it-IT" dirty="0"/>
              <a:t>Particolare importanza sta assumendo il nuovo paradigma della biorobotica: la soft robotica.</a:t>
            </a:r>
          </a:p>
          <a:p>
            <a:pPr algn="just"/>
            <a:r>
              <a:rPr lang="it-IT" altLang="it-IT" dirty="0"/>
              <a:t>La </a:t>
            </a:r>
            <a:r>
              <a:rPr lang="it-IT" altLang="it-IT" b="1" u="sng" dirty="0"/>
              <a:t>soft robotica</a:t>
            </a:r>
            <a:r>
              <a:rPr lang="it-IT" altLang="it-IT" dirty="0"/>
              <a:t> utilizza nuovi materiali per rendere i movimenti del robot più fluidi e simili a quelli sia umani che animali.</a:t>
            </a:r>
          </a:p>
          <a:p>
            <a:pPr algn="just"/>
            <a:r>
              <a:rPr lang="it-IT" altLang="it-IT" dirty="0"/>
              <a:t>Una nuova generazione di automi destinata a svilupparsi grazie all’utilizzo di materiali non rigidi ma morbidi.</a:t>
            </a:r>
          </a:p>
          <a:p>
            <a:pPr algn="just"/>
            <a:endParaRPr lang="it-IT" altLang="it-IT" dirty="0"/>
          </a:p>
          <a:p>
            <a:pPr algn="just"/>
            <a:r>
              <a:rPr lang="it-IT" altLang="it-IT" dirty="0"/>
              <a:t>In questo tipo di robotica non si usano i tradizionali attuatori che qui di seguito vengono elencati:</a:t>
            </a:r>
          </a:p>
          <a:p>
            <a:pPr algn="just"/>
            <a:endParaRPr lang="it-IT" altLang="it-IT" dirty="0"/>
          </a:p>
          <a:p>
            <a:pPr algn="just"/>
            <a:r>
              <a:rPr lang="it-IT" altLang="it-IT" dirty="0"/>
              <a:t>1) </a:t>
            </a:r>
            <a:r>
              <a:rPr lang="it-IT" altLang="it-IT" b="1" dirty="0"/>
              <a:t>Attuatori elettrici</a:t>
            </a:r>
          </a:p>
          <a:p>
            <a:pPr algn="just"/>
            <a:r>
              <a:rPr lang="it-IT" altLang="it-IT" dirty="0"/>
              <a:t>2) </a:t>
            </a:r>
            <a:r>
              <a:rPr lang="it-IT" altLang="it-IT" b="1" dirty="0"/>
              <a:t>Attuatori penumatici</a:t>
            </a:r>
          </a:p>
          <a:p>
            <a:pPr algn="just"/>
            <a:r>
              <a:rPr lang="it-IT" altLang="it-IT" dirty="0"/>
              <a:t>3) </a:t>
            </a:r>
            <a:r>
              <a:rPr lang="it-IT" altLang="it-IT" b="1" dirty="0"/>
              <a:t>Attuatori oleodinamici</a:t>
            </a:r>
          </a:p>
          <a:p>
            <a:pPr algn="just"/>
            <a:endParaRPr lang="it-IT" alt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/>
              <a:t>Vengono usati nuovi tipi di attuatori come quelli basati sui </a:t>
            </a:r>
            <a:r>
              <a:rPr lang="it-IT" altLang="it-IT" b="1" dirty="0"/>
              <a:t>polimeri </a:t>
            </a:r>
            <a:r>
              <a:rPr lang="it-IT" altLang="it-IT" b="1" dirty="0" err="1"/>
              <a:t>elettroattivi</a:t>
            </a:r>
            <a:r>
              <a:rPr lang="it-IT" altLang="it-IT" dirty="0"/>
              <a:t>. Tali materiali hanno alcune peculiarità tra cui la </a:t>
            </a:r>
            <a:r>
              <a:rPr lang="it-IT" dirty="0"/>
              <a:t>capacità di contrarsi ed espandersi (in lunghezza o in volume) se soggetti a stimolazioni elettriche. I polimeri </a:t>
            </a:r>
            <a:r>
              <a:rPr lang="it-IT" dirty="0" err="1"/>
              <a:t>elettroattivi</a:t>
            </a:r>
            <a:r>
              <a:rPr lang="it-IT" dirty="0"/>
              <a:t> reagiscono anche a pochi volt e sono buoni conduttori perché contengono ioni come il sodio (peccano però in robustezza).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altLang="it-IT" dirty="0"/>
          </a:p>
          <a:p>
            <a:pPr algn="just"/>
            <a:endParaRPr lang="it-IT" altLang="it-IT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423ADF-FD78-4D9D-BBB0-A65A3EB1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28668"/>
            <a:ext cx="499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Va ricordato che i</a:t>
            </a:r>
            <a:r>
              <a:rPr lang="it-IT" dirty="0"/>
              <a:t> muscoli artificiali di ultima generazione si possono classificare in tre tipi distinti: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Muscoli artificiali pneumatici (PAM=</a:t>
            </a:r>
            <a:r>
              <a:rPr lang="it-IT" b="1" dirty="0" err="1"/>
              <a:t>Pneumatic</a:t>
            </a:r>
            <a:r>
              <a:rPr lang="it-IT" b="1" dirty="0"/>
              <a:t> </a:t>
            </a:r>
            <a:r>
              <a:rPr lang="it-IT" b="1" dirty="0" err="1"/>
              <a:t>Artificial</a:t>
            </a:r>
            <a:r>
              <a:rPr lang="it-IT" b="1" dirty="0"/>
              <a:t> </a:t>
            </a:r>
            <a:r>
              <a:rPr lang="it-IT" b="1" dirty="0" err="1"/>
              <a:t>Muscle</a:t>
            </a:r>
            <a:r>
              <a:rPr lang="it-IT" b="1" dirty="0"/>
              <a:t>)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Polimeri </a:t>
            </a:r>
            <a:r>
              <a:rPr lang="it-IT" b="1" dirty="0" err="1"/>
              <a:t>elettroattivi</a:t>
            </a:r>
            <a:r>
              <a:rPr lang="it-IT" b="1" dirty="0"/>
              <a:t> (EAP=</a:t>
            </a:r>
            <a:r>
              <a:rPr lang="it-IT" b="1" dirty="0" err="1"/>
              <a:t>Electroactive</a:t>
            </a:r>
            <a:r>
              <a:rPr lang="it-IT" b="1" dirty="0"/>
              <a:t> </a:t>
            </a:r>
            <a:r>
              <a:rPr lang="it-IT" b="1" dirty="0" err="1"/>
              <a:t>Polymers</a:t>
            </a:r>
            <a:r>
              <a:rPr lang="it-IT" b="1" dirty="0"/>
              <a:t>)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/>
              <a:t>Muscoli artificiali in nanotubo in carbonio (CNM=Carbon </a:t>
            </a:r>
            <a:r>
              <a:rPr lang="it-IT" b="1" dirty="0" err="1"/>
              <a:t>Nanotube</a:t>
            </a:r>
            <a:r>
              <a:rPr lang="it-IT" b="1" dirty="0"/>
              <a:t> </a:t>
            </a:r>
            <a:r>
              <a:rPr lang="it-IT" b="1" dirty="0" err="1"/>
              <a:t>Muscle</a:t>
            </a:r>
            <a:r>
              <a:rPr lang="it-IT" b="1" dirty="0"/>
              <a:t>)</a:t>
            </a:r>
            <a:endParaRPr lang="it-IT" dirty="0"/>
          </a:p>
          <a:p>
            <a:pPr algn="just"/>
            <a:endParaRPr lang="it-IT" alt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La robotica autonoma acquista uno speciale significato nel mondo delle esplorazioni spaziali. Si pensi per esempio al robot mobile </a:t>
            </a:r>
            <a:r>
              <a:rPr lang="it-IT" altLang="it-IT" dirty="0" err="1"/>
              <a:t>rover</a:t>
            </a:r>
            <a:r>
              <a:rPr lang="it-IT" altLang="it-IT" dirty="0"/>
              <a:t> </a:t>
            </a:r>
            <a:r>
              <a:rPr lang="it-IT" altLang="it-IT" b="1" dirty="0" err="1"/>
              <a:t>Curiosity</a:t>
            </a:r>
            <a:r>
              <a:rPr lang="it-IT" altLang="it-IT" dirty="0"/>
              <a:t> partito per Marte per effettuare esplorazioni ed inviare alla NASA foto e video.</a:t>
            </a:r>
          </a:p>
          <a:p>
            <a:endParaRPr lang="it-IT" altLang="it-IT" dirty="0"/>
          </a:p>
          <a:p>
            <a:r>
              <a:rPr lang="it-IT" altLang="it-IT" dirty="0"/>
              <a:t>In questo particolare ambito, è sempre stata presente la necessità di sviluppare robot mobili altamente autonomi per svariati motivi tra cui:</a:t>
            </a:r>
          </a:p>
          <a:p>
            <a:endParaRPr lang="it-IT" alt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Estrema inospitalità dell’ambiente di esecuzione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Difficoltà di stabilire un controllo continuativo da Terra a causa sia delle enormi distanze</a:t>
            </a:r>
          </a:p>
          <a:p>
            <a:r>
              <a:rPr lang="it-IT" dirty="0"/>
              <a:t>      coinvolte.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Limitate opportunità di comunicazione determinate dalle leggi della meccanica celeste. 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 lnSpcReduction="10000"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altLang="it-IT" dirty="0"/>
              <a:t>Svariate sono le piattaforme di sviluppo nel campo della robotica, ma ultimamente una delle più apprezzate, senza ombra di dubbio, è il sistema </a:t>
            </a:r>
            <a:r>
              <a:rPr lang="it-IT" altLang="it-IT" b="1" dirty="0"/>
              <a:t>ROS (</a:t>
            </a:r>
            <a:r>
              <a:rPr lang="it-IT" altLang="it-IT" b="1" dirty="0" err="1"/>
              <a:t>Robotic</a:t>
            </a:r>
            <a:r>
              <a:rPr lang="it-IT" altLang="it-IT" b="1" dirty="0"/>
              <a:t> Operating System).</a:t>
            </a:r>
          </a:p>
          <a:p>
            <a:endParaRPr lang="it-IT" dirty="0"/>
          </a:p>
          <a:p>
            <a:r>
              <a:rPr lang="it-IT" dirty="0"/>
              <a:t>Il ROS non è un vero e proprio sistema operativo piuttosto un insieme di librerie sviluppate per permette all’ingegnere robotico, figura particolare dell’ingegneria che progetta sistemi robotici, di sviluppare applicazioni per la robotica.</a:t>
            </a:r>
          </a:p>
          <a:p>
            <a:endParaRPr lang="it-IT" dirty="0"/>
          </a:p>
          <a:p>
            <a:r>
              <a:rPr lang="it-IT" dirty="0"/>
              <a:t>	</a:t>
            </a:r>
            <a:r>
              <a:rPr lang="it-IT" dirty="0">
                <a:hlinkClick r:id="rId2"/>
              </a:rPr>
              <a:t>http://wiki.ros.org/it</a:t>
            </a:r>
            <a:endParaRPr lang="it-IT" dirty="0"/>
          </a:p>
          <a:p>
            <a:endParaRPr lang="it-IT" u="sng" dirty="0"/>
          </a:p>
          <a:p>
            <a:r>
              <a:rPr lang="en-US" dirty="0" err="1"/>
              <a:t>Linguaggi</a:t>
            </a:r>
            <a:r>
              <a:rPr lang="en-US" dirty="0"/>
              <a:t> di </a:t>
            </a:r>
            <a:r>
              <a:rPr lang="en-US" dirty="0" err="1"/>
              <a:t>programmazione</a:t>
            </a:r>
            <a:r>
              <a:rPr lang="en-US" dirty="0"/>
              <a:t> </a:t>
            </a:r>
            <a:r>
              <a:rPr lang="en-US" dirty="0" err="1"/>
              <a:t>messi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da ROS: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python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30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dirty="0"/>
              <a:t>Le principali librerie per processi ROS client sono orientate verso i sistemi operativi Unix, soprattutto a causa della loro dipendenza da altri software open source.</a:t>
            </a:r>
          </a:p>
          <a:p>
            <a:endParaRPr lang="it-IT" dirty="0"/>
          </a:p>
          <a:p>
            <a:r>
              <a:rPr lang="it-IT" dirty="0"/>
              <a:t>Anche in </a:t>
            </a:r>
            <a:r>
              <a:rPr lang="it-IT" dirty="0" err="1"/>
              <a:t>Matlab</a:t>
            </a:r>
            <a:r>
              <a:rPr lang="it-IT" dirty="0"/>
              <a:t> è possibile lavorare con il ROS (</a:t>
            </a:r>
            <a:r>
              <a:rPr lang="it-IT" dirty="0">
                <a:hlinkClick r:id="rId2"/>
              </a:rPr>
              <a:t>https://www.mathworks.com/help/robotics/examples/get-started-with-ros.html</a:t>
            </a:r>
            <a:r>
              <a:rPr lang="it-IT" dirty="0"/>
              <a:t>).</a:t>
            </a:r>
          </a:p>
          <a:p>
            <a:endParaRPr lang="it-IT" dirty="0"/>
          </a:p>
          <a:p>
            <a:r>
              <a:rPr lang="it-IT" dirty="0"/>
              <a:t>In queste slides abbiamo parlato sia di robot autonomi sia di robot che cooperano. Per questo motivo si consiglia di imparare a lavorare con il ROS, in quanto spesso molti robot quotidiani contano su software  basati sulla cooperazione di molti processi spesso nemmeno risiedenti sulla stessa macchina. </a:t>
            </a:r>
          </a:p>
          <a:p>
            <a:r>
              <a:rPr lang="it-IT" dirty="0"/>
              <a:t>Uno stesso task può essere raggiunto con la coordinazione di più robot che devono agire all’unisono per risolvere il problema. </a:t>
            </a:r>
          </a:p>
        </p:txBody>
      </p:sp>
    </p:spTree>
    <p:extLst>
      <p:ext uri="{BB962C8B-B14F-4D97-AF65-F5344CB8AC3E}">
        <p14:creationId xmlns:p14="http://schemas.microsoft.com/office/powerpoint/2010/main" val="19049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>
            <a:normAutofit/>
          </a:bodyPr>
          <a:lstStyle/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r>
              <a:rPr lang="it-IT" dirty="0"/>
              <a:t>E qui entra in gioco il </a:t>
            </a:r>
            <a:r>
              <a:rPr lang="it-IT" b="1" dirty="0" err="1"/>
              <a:t>middleware</a:t>
            </a:r>
            <a:r>
              <a:rPr lang="it-IT" dirty="0"/>
              <a:t> garantito da ROS che permette per l’appunto di instaurare questa cooperazione tramite due meccanismi primari e </a:t>
            </a:r>
            <a:r>
              <a:rPr lang="it-IT" dirty="0" err="1"/>
              <a:t>topic</a:t>
            </a:r>
            <a:r>
              <a:rPr lang="it-IT" dirty="0"/>
              <a:t> per una comunicazione asincrona, servizi per la tipologia sincrona.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0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2952750"/>
            <a:ext cx="5216714" cy="155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Per </a:t>
            </a:r>
            <a:r>
              <a:rPr lang="en-US" dirty="0" err="1">
                <a:solidFill>
                  <a:schemeClr val="accent3"/>
                </a:solidFill>
              </a:rPr>
              <a:t>maggiori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chiarimenti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potete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contattami</a:t>
            </a:r>
            <a:r>
              <a:rPr lang="en-US" dirty="0">
                <a:solidFill>
                  <a:schemeClr val="accent3"/>
                </a:solidFill>
              </a:rPr>
              <a:t> via mail: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  <a:hlinkClick r:id="rId2"/>
              </a:rPr>
              <a:t>mbuttolo@libero.it</a:t>
            </a: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r>
              <a:rPr lang="en-US" dirty="0" err="1">
                <a:solidFill>
                  <a:schemeClr val="accent3"/>
                </a:solidFill>
              </a:rPr>
              <a:t>oppure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sul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sito</a:t>
            </a:r>
            <a:r>
              <a:rPr lang="en-US" dirty="0">
                <a:solidFill>
                  <a:schemeClr val="accent3"/>
                </a:solidFill>
              </a:rPr>
              <a:t>: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www.marcobuttolo.com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314825" cy="5753100"/>
          </a:xfrm>
        </p:spPr>
      </p:pic>
    </p:spTree>
    <p:extLst>
      <p:ext uri="{BB962C8B-B14F-4D97-AF65-F5344CB8AC3E}">
        <p14:creationId xmlns:p14="http://schemas.microsoft.com/office/powerpoint/2010/main" val="333501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Un robot, per muoversi e lavorare in autonomia, deve possedere tutta una seria di caratteristiche, di seguito elencate: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fonte di energia (possibilmente a bordo)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Sistema decisionale a bordo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Sensori ed attuatori a bordo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In questo senso, le proprietà appena elencate sono proprio i fattori che distinguono un robot autonomo da un classico robot industriale presente normalmente in una azienda manifatturiera.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Tali fattori sono riassumibili in: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390525" lvl="3" indent="-285750" algn="just">
              <a:buClr>
                <a:srgbClr val="0E594D"/>
              </a:buClr>
              <a:buSzPct val="45000"/>
              <a:buFontTx/>
              <a:buChar char="-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b="1" dirty="0" err="1"/>
              <a:t>Embodiment</a:t>
            </a:r>
            <a:r>
              <a:rPr lang="it-IT" dirty="0"/>
              <a:t> -&gt; il corpo del robot contiene sensori, attuatori e sistema decisionale</a:t>
            </a:r>
          </a:p>
          <a:p>
            <a:pPr marL="390525" lvl="3" indent="-285750" algn="just">
              <a:buClr>
                <a:srgbClr val="0E594D"/>
              </a:buClr>
              <a:buSzPct val="45000"/>
              <a:buFontTx/>
              <a:buChar char="-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b="1" dirty="0" err="1"/>
              <a:t>Situatedness</a:t>
            </a:r>
            <a:r>
              <a:rPr lang="it-IT" dirty="0"/>
              <a:t> -&gt; il robot è presente realmente nell’ambiente e si muove in esso.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Robot di questo tipo sono i robot mobili i quali possono essere di differente tipo e spesso la classificazione la fa il tipo di attuatore. Per esempio: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Robot cingolati -&gt; sfruttano i cingoli per muoversi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Robot bipedi, quadrupedi,… -&gt; sfruttano delle zampe per muoversi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- Robot mobili tipo </a:t>
            </a:r>
            <a:r>
              <a:rPr lang="it-IT" dirty="0" err="1"/>
              <a:t>rover</a:t>
            </a:r>
            <a:r>
              <a:rPr lang="it-IT" dirty="0"/>
              <a:t> -&gt; sfruttano delle ruote per muoversi</a:t>
            </a:r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La seguente figura mostra un robot ragno da me sviluppato con quattro zampe che gli consentono di muoversi in giro.</a:t>
            </a:r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  <p:pic>
        <p:nvPicPr>
          <p:cNvPr id="4" name="Immagine 3" descr="C:\Users\Marco\AppData\Local\Microsoft\Windows\INetCache\Content.Word\DSC_1133.jpg">
            <a:extLst>
              <a:ext uri="{FF2B5EF4-FFF2-40B4-BE49-F238E27FC236}">
                <a16:creationId xmlns:a16="http://schemas.microsoft.com/office/drawing/2014/main" id="{674F37D8-0341-4160-8816-F37DB8272E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038600"/>
            <a:ext cx="466725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Di seguito viene mostrato un semplice </a:t>
            </a:r>
            <a:r>
              <a:rPr lang="it-IT" dirty="0" err="1"/>
              <a:t>rover</a:t>
            </a:r>
            <a:r>
              <a:rPr lang="it-IT" dirty="0"/>
              <a:t> da me costruito che si muove invece con quattro semplici ruote.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8C9711-AE7F-47E7-991F-69F0440C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58962"/>
            <a:ext cx="27499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I robot come quelli mostrati nella slide precedente sono robot che rientrano nella categoria dei robot WMR (</a:t>
            </a:r>
            <a:r>
              <a:rPr lang="it-IT" dirty="0" err="1"/>
              <a:t>Wheeled</a:t>
            </a:r>
            <a:r>
              <a:rPr lang="it-IT" dirty="0"/>
              <a:t> Mobile Robot) L’esempio mostrato in precedenza è un robot mobile a 4 ruote adatto per pendii e terreni difficili,  ma i robot mobili su ruote possono anche essere robot a due ruote (semplici da realizzare ma sensibili a pendii e tendono a slittare sul terreno) o a tre ruote (sorta di triciclo). Inoltre le ruote possono essere: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2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1) fisse</a:t>
            </a:r>
          </a:p>
          <a:p>
            <a:pPr marL="104775" lvl="2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2) orientabili</a:t>
            </a:r>
          </a:p>
          <a:p>
            <a:pPr marL="104775" lvl="2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2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750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Anche i robot sottomarini sono robot mobili che sfruttano però altri sistema di movimentazione tra cui: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    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    -  Classiche eliche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    -  Getti di acqua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Solitamente sono robot teleguidati in grado di operare a profondità spesso inaccessibili a noi. Ci sono due grandi famiglie di robot subacquei: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    1)  </a:t>
            </a:r>
            <a:r>
              <a:rPr lang="it-IT" b="1" dirty="0"/>
              <a:t>ROV</a:t>
            </a:r>
            <a:r>
              <a:rPr lang="it-IT" dirty="0"/>
              <a:t> -&gt; (</a:t>
            </a:r>
            <a:r>
              <a:rPr lang="it-IT" b="1" dirty="0" err="1"/>
              <a:t>Remotely</a:t>
            </a:r>
            <a:r>
              <a:rPr lang="it-IT" b="1" dirty="0"/>
              <a:t> </a:t>
            </a:r>
            <a:r>
              <a:rPr lang="it-IT" b="1" dirty="0" err="1"/>
              <a:t>operated</a:t>
            </a:r>
            <a:r>
              <a:rPr lang="it-IT" b="1" dirty="0"/>
              <a:t> </a:t>
            </a:r>
            <a:r>
              <a:rPr lang="it-IT" b="1" dirty="0" err="1"/>
              <a:t>vehicle</a:t>
            </a:r>
            <a:r>
              <a:rPr lang="it-IT" dirty="0"/>
              <a:t>) il quale funziona se collegato via cavo alla base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 di controllo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       2)  </a:t>
            </a:r>
            <a:r>
              <a:rPr lang="it-IT" b="1" dirty="0"/>
              <a:t>AUV</a:t>
            </a:r>
            <a:r>
              <a:rPr lang="it-IT" dirty="0"/>
              <a:t> -&gt;  (</a:t>
            </a:r>
            <a:r>
              <a:rPr lang="it-IT" b="1" dirty="0" err="1"/>
              <a:t>Autonomous</a:t>
            </a:r>
            <a:r>
              <a:rPr lang="it-IT" b="1" dirty="0"/>
              <a:t> </a:t>
            </a:r>
            <a:r>
              <a:rPr lang="it-IT" b="1" dirty="0" err="1"/>
              <a:t>Underwater</a:t>
            </a:r>
            <a:r>
              <a:rPr lang="it-IT" b="1" dirty="0"/>
              <a:t> </a:t>
            </a:r>
            <a:r>
              <a:rPr lang="it-IT" b="1" dirty="0" err="1"/>
              <a:t>Vehicle</a:t>
            </a:r>
            <a:r>
              <a:rPr lang="it-IT" dirty="0"/>
              <a:t>) in grado di muoversi in effettiva 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autonomia ed è in grado di trasmettere in tempo reale dati e video tramite una 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			connessione di tipo wireless. 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Esempi di robot di questo tipo sono i robot che saldano le tubature nel mare, i robot che analizzano i fondali marini,… Per esempio: </a:t>
            </a:r>
            <a:r>
              <a:rPr lang="it-IT" b="1" dirty="0" err="1"/>
              <a:t>OpenRov</a:t>
            </a:r>
            <a:r>
              <a:rPr lang="it-IT" dirty="0"/>
              <a:t> (kit open source per la realizzazione di robot acquatici).</a:t>
            </a:r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012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Solitamente il sistema decisionale di un robot di questo tipo è una classica rete neurale in cui lo strato di input codifica istante per istante lo stato sensoriale del robot.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3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Le informazioni sensoriali che il robot riceve al generico istante di tempo ‘t’ dipendono chiaramente dall’azione compiuta dal robot all’istante ‘t-1’ ed influenzano le azioni che dovrà compiere all’istante ‘t+1’</a:t>
            </a:r>
          </a:p>
          <a:p>
            <a:endParaRPr lang="en-US" u="sng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C31FE4-D234-4F94-80F9-AA81B67F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19350"/>
            <a:ext cx="777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/>
                </a:solidFill>
              </a:rPr>
              <a:t>Robotica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autonoma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r>
              <a:rPr lang="it-IT" dirty="0"/>
              <a:t>Di seguito viene mostrato lo schema generale di un agente con i concetti appena introdotti:</a:t>
            </a:r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104775" lvl="1" algn="just">
              <a:buClr>
                <a:srgbClr val="0E594D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lvl="1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pPr marL="423863" indent="-319088" algn="just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  <a:defRPr/>
            </a:pPr>
            <a:endParaRPr lang="it-IT" dirty="0"/>
          </a:p>
          <a:p>
            <a:endParaRPr lang="en-US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A0636C-6CFD-41FD-B805-FFC816D6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05025"/>
            <a:ext cx="6553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esenterMedia.com Animated Theme">
  <a:themeElements>
    <a:clrScheme name="my colors">
      <a:dk1>
        <a:sysClr val="windowText" lastClr="000000"/>
      </a:dk1>
      <a:lt1>
        <a:sysClr val="window" lastClr="FFFFFF"/>
      </a:lt1>
      <a:dk2>
        <a:srgbClr val="1C3554"/>
      </a:dk2>
      <a:lt2>
        <a:srgbClr val="BFDBFF"/>
      </a:lt2>
      <a:accent1>
        <a:srgbClr val="0072FF"/>
      </a:accent1>
      <a:accent2>
        <a:srgbClr val="BFDBFF"/>
      </a:accent2>
      <a:accent3>
        <a:srgbClr val="386BA9"/>
      </a:accent3>
      <a:accent4>
        <a:srgbClr val="1C3554"/>
      </a:accent4>
      <a:accent5>
        <a:srgbClr val="38A989"/>
      </a:accent5>
      <a:accent6>
        <a:srgbClr val="FF8800"/>
      </a:accent6>
      <a:hlink>
        <a:srgbClr val="FF8800"/>
      </a:hlink>
      <a:folHlink>
        <a:srgbClr val="FF880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my colors">
      <a:dk1>
        <a:sysClr val="windowText" lastClr="000000"/>
      </a:dk1>
      <a:lt1>
        <a:sysClr val="window" lastClr="FFFFFF"/>
      </a:lt1>
      <a:dk2>
        <a:srgbClr val="1C3554"/>
      </a:dk2>
      <a:lt2>
        <a:srgbClr val="BFDBFF"/>
      </a:lt2>
      <a:accent1>
        <a:srgbClr val="0072FF"/>
      </a:accent1>
      <a:accent2>
        <a:srgbClr val="BFDBFF"/>
      </a:accent2>
      <a:accent3>
        <a:srgbClr val="386BA9"/>
      </a:accent3>
      <a:accent4>
        <a:srgbClr val="1C3554"/>
      </a:accent4>
      <a:accent5>
        <a:srgbClr val="38A989"/>
      </a:accent5>
      <a:accent6>
        <a:srgbClr val="FF8800"/>
      </a:accent6>
      <a:hlink>
        <a:srgbClr val="FF8800"/>
      </a:hlink>
      <a:folHlink>
        <a:srgbClr val="FF880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1793</Words>
  <Application>Microsoft Office PowerPoint</Application>
  <PresentationFormat>Presentazione su schermo (4:3)</PresentationFormat>
  <Paragraphs>230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Heavy</vt:lpstr>
      <vt:lpstr>Wingdings</vt:lpstr>
      <vt:lpstr>PresenterMedia.com Animated Theme</vt:lpstr>
      <vt:lpstr>PresenterMedia.com Static Theme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Robotica autonoma</vt:lpstr>
      <vt:lpstr>Per maggiori chiarimenti potete contattami via mail: mbuttolo@libero.it  oppure sul sito: www.marcobuttolo.com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 </cp:lastModifiedBy>
  <cp:revision>192</cp:revision>
  <dcterms:created xsi:type="dcterms:W3CDTF">2010-11-24T18:19:10Z</dcterms:created>
  <dcterms:modified xsi:type="dcterms:W3CDTF">2019-07-11T10:27:10Z</dcterms:modified>
</cp:coreProperties>
</file>