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 dello schema</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8C79C5D-2A6F-F04D-97DA-BEF2467B64E4}" type="datetimeFigureOut">
              <a:rPr lang="en-US" dirty="0"/>
              <a:pPr/>
              <a:t>10/19/2019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dirty="0"/>
              <a:pPr/>
              <a:t>10/19/2019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 dello schema</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Fare clic per modificare gli stili del testo dello schema</a:t>
            </a:r>
          </a:p>
        </p:txBody>
      </p:sp>
      <p:sp>
        <p:nvSpPr>
          <p:cNvPr id="2" name="Date Placeholder 1"/>
          <p:cNvSpPr>
            <a:spLocks noGrp="1"/>
          </p:cNvSpPr>
          <p:nvPr>
            <p:ph type="dt" sz="half" idx="10"/>
          </p:nvPr>
        </p:nvSpPr>
        <p:spPr/>
        <p:txBody>
          <a:bodyPr/>
          <a:lstStyle/>
          <a:p>
            <a:fld id="{FBF54567-0DE4-3F47-BF90-CB84690072F9}" type="datetimeFigureOut">
              <a:rPr lang="en-US" dirty="0"/>
              <a:pPr/>
              <a:t>10/19/2019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dirty="0"/>
              <a:pPr/>
              <a:t>10/19/2019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0DF5E60-9974-AC48-9591-99C2BB44B7CF}" type="datetimeFigureOut">
              <a:rPr lang="en-US" dirty="0"/>
              <a:pPr/>
              <a:t>10/19/2019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 dello schema</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10/19/2019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10/19/2019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09C729-BB53-4257-8F7D-0DC8FEC6E804}"/>
              </a:ext>
            </a:extLst>
          </p:cNvPr>
          <p:cNvSpPr>
            <a:spLocks noGrp="1"/>
          </p:cNvSpPr>
          <p:nvPr>
            <p:ph type="ctrTitle"/>
          </p:nvPr>
        </p:nvSpPr>
        <p:spPr/>
        <p:txBody>
          <a:bodyPr/>
          <a:lstStyle/>
          <a:p>
            <a:r>
              <a:rPr lang="it-IT" dirty="0"/>
              <a:t>La burattatura</a:t>
            </a:r>
          </a:p>
        </p:txBody>
      </p:sp>
      <p:sp>
        <p:nvSpPr>
          <p:cNvPr id="3" name="Sottotitolo 2">
            <a:extLst>
              <a:ext uri="{FF2B5EF4-FFF2-40B4-BE49-F238E27FC236}">
                <a16:creationId xmlns:a16="http://schemas.microsoft.com/office/drawing/2014/main" id="{1AD6A5F5-8373-4F65-B3A7-02E49CD315E5}"/>
              </a:ext>
            </a:extLst>
          </p:cNvPr>
          <p:cNvSpPr>
            <a:spLocks noGrp="1"/>
          </p:cNvSpPr>
          <p:nvPr>
            <p:ph type="subTitle" idx="1"/>
          </p:nvPr>
        </p:nvSpPr>
        <p:spPr/>
        <p:txBody>
          <a:bodyPr/>
          <a:lstStyle/>
          <a:p>
            <a:r>
              <a:rPr lang="it-IT" dirty="0"/>
              <a:t>A cura </a:t>
            </a:r>
            <a:r>
              <a:rPr lang="it-IT" dirty="0" err="1"/>
              <a:t>dell’ing</a:t>
            </a:r>
            <a:r>
              <a:rPr lang="it-IT" dirty="0"/>
              <a:t> Buttolo Marco</a:t>
            </a:r>
          </a:p>
        </p:txBody>
      </p:sp>
    </p:spTree>
    <p:extLst>
      <p:ext uri="{BB962C8B-B14F-4D97-AF65-F5344CB8AC3E}">
        <p14:creationId xmlns:p14="http://schemas.microsoft.com/office/powerpoint/2010/main" val="73846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AB8BFF-2F95-4A4C-BD5D-4FE36A143900}"/>
              </a:ext>
            </a:extLst>
          </p:cNvPr>
          <p:cNvSpPr>
            <a:spLocks noGrp="1"/>
          </p:cNvSpPr>
          <p:nvPr>
            <p:ph type="title"/>
          </p:nvPr>
        </p:nvSpPr>
        <p:spPr/>
        <p:txBody>
          <a:bodyPr/>
          <a:lstStyle/>
          <a:p>
            <a:r>
              <a:rPr lang="it-IT" dirty="0"/>
              <a:t>La burattatura</a:t>
            </a:r>
          </a:p>
        </p:txBody>
      </p:sp>
      <p:sp>
        <p:nvSpPr>
          <p:cNvPr id="3" name="Segnaposto contenuto 2">
            <a:extLst>
              <a:ext uri="{FF2B5EF4-FFF2-40B4-BE49-F238E27FC236}">
                <a16:creationId xmlns:a16="http://schemas.microsoft.com/office/drawing/2014/main" id="{4273CB6C-8114-482F-A583-42E31567A37A}"/>
              </a:ext>
            </a:extLst>
          </p:cNvPr>
          <p:cNvSpPr>
            <a:spLocks noGrp="1"/>
          </p:cNvSpPr>
          <p:nvPr>
            <p:ph idx="1"/>
          </p:nvPr>
        </p:nvSpPr>
        <p:spPr/>
        <p:txBody>
          <a:bodyPr/>
          <a:lstStyle/>
          <a:p>
            <a:r>
              <a:rPr lang="it-IT" dirty="0"/>
              <a:t>Per burattatura si intende un particolare processo di natura abrasiva che permette un miglioramento della finitura superficie del manufatto.  </a:t>
            </a:r>
          </a:p>
          <a:p>
            <a:r>
              <a:rPr lang="it-IT" dirty="0"/>
              <a:t>Tale lavorazione avviene in una macchina chiamata </a:t>
            </a:r>
            <a:r>
              <a:rPr lang="it-IT" b="1" dirty="0"/>
              <a:t>buratto</a:t>
            </a:r>
          </a:p>
          <a:p>
            <a:r>
              <a:rPr lang="it-IT" dirty="0"/>
              <a:t>La successiva slide mostra un esempio di macchina BURATTO:</a:t>
            </a:r>
          </a:p>
        </p:txBody>
      </p:sp>
    </p:spTree>
    <p:extLst>
      <p:ext uri="{BB962C8B-B14F-4D97-AF65-F5344CB8AC3E}">
        <p14:creationId xmlns:p14="http://schemas.microsoft.com/office/powerpoint/2010/main" val="292526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581684-394D-435D-93C2-A44D7C538A6F}"/>
              </a:ext>
            </a:extLst>
          </p:cNvPr>
          <p:cNvSpPr>
            <a:spLocks noGrp="1"/>
          </p:cNvSpPr>
          <p:nvPr>
            <p:ph type="title"/>
          </p:nvPr>
        </p:nvSpPr>
        <p:spPr/>
        <p:txBody>
          <a:bodyPr/>
          <a:lstStyle/>
          <a:p>
            <a:r>
              <a:rPr lang="it-IT" dirty="0"/>
              <a:t>La burattatura</a:t>
            </a:r>
          </a:p>
        </p:txBody>
      </p:sp>
      <p:pic>
        <p:nvPicPr>
          <p:cNvPr id="5" name="Segnaposto contenuto 4">
            <a:extLst>
              <a:ext uri="{FF2B5EF4-FFF2-40B4-BE49-F238E27FC236}">
                <a16:creationId xmlns:a16="http://schemas.microsoft.com/office/drawing/2014/main" id="{58C2C002-2670-4FC2-8F0E-E31EB1090F33}"/>
              </a:ext>
            </a:extLst>
          </p:cNvPr>
          <p:cNvPicPr>
            <a:picLocks noGrp="1" noChangeAspect="1"/>
          </p:cNvPicPr>
          <p:nvPr>
            <p:ph idx="1"/>
          </p:nvPr>
        </p:nvPicPr>
        <p:blipFill>
          <a:blip r:embed="rId2"/>
          <a:stretch>
            <a:fillRect/>
          </a:stretch>
        </p:blipFill>
        <p:spPr>
          <a:xfrm>
            <a:off x="2934512" y="2559852"/>
            <a:ext cx="4849284" cy="3636963"/>
          </a:xfrm>
        </p:spPr>
      </p:pic>
    </p:spTree>
    <p:extLst>
      <p:ext uri="{BB962C8B-B14F-4D97-AF65-F5344CB8AC3E}">
        <p14:creationId xmlns:p14="http://schemas.microsoft.com/office/powerpoint/2010/main" val="124180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BDBD8F-955A-4F62-8E02-E3DA41B3BE9B}"/>
              </a:ext>
            </a:extLst>
          </p:cNvPr>
          <p:cNvSpPr>
            <a:spLocks noGrp="1"/>
          </p:cNvSpPr>
          <p:nvPr>
            <p:ph type="title"/>
          </p:nvPr>
        </p:nvSpPr>
        <p:spPr/>
        <p:txBody>
          <a:bodyPr/>
          <a:lstStyle/>
          <a:p>
            <a:r>
              <a:rPr lang="it-IT" dirty="0"/>
              <a:t>La burattatura</a:t>
            </a:r>
          </a:p>
        </p:txBody>
      </p:sp>
      <p:sp>
        <p:nvSpPr>
          <p:cNvPr id="3" name="Segnaposto contenuto 2">
            <a:extLst>
              <a:ext uri="{FF2B5EF4-FFF2-40B4-BE49-F238E27FC236}">
                <a16:creationId xmlns:a16="http://schemas.microsoft.com/office/drawing/2014/main" id="{7A81B4DA-9E54-4FF0-8F79-654A708620FE}"/>
              </a:ext>
            </a:extLst>
          </p:cNvPr>
          <p:cNvSpPr>
            <a:spLocks noGrp="1"/>
          </p:cNvSpPr>
          <p:nvPr>
            <p:ph idx="1"/>
          </p:nvPr>
        </p:nvSpPr>
        <p:spPr/>
        <p:txBody>
          <a:bodyPr>
            <a:normAutofit/>
          </a:bodyPr>
          <a:lstStyle/>
          <a:p>
            <a:r>
              <a:rPr lang="it-IT" dirty="0"/>
              <a:t>La burattatura avviene nel buratto, una macchina rotante o meglio una macchina al cui interno è presente un barile rotante nel quale è presente una carica di materiale abrasivo (solitamente plastici o ceramica) mescolata con acqua o con additivi chimici. Questa miscela </a:t>
            </a:r>
            <a:r>
              <a:rPr lang="it-IT" dirty="0" err="1"/>
              <a:t>acqua+carica</a:t>
            </a:r>
            <a:r>
              <a:rPr lang="it-IT" dirty="0"/>
              <a:t> di materiale abrasivo consente, durante la fase di rotazione, di colpire la superficie del manufatto.</a:t>
            </a:r>
          </a:p>
          <a:p>
            <a:r>
              <a:rPr lang="it-IT" dirty="0"/>
              <a:t>Pertanto, i pezzi da lavorare vengono caricati nel barile, il quale ruota con una certa velocità angolare. Durante la rotazione questi pezzi si muovono, rotolano, si urtano rimuovendo così le sbavature presenti sulle superfici. Gli abrasivi utilizzati vengono chiamati </a:t>
            </a:r>
            <a:r>
              <a:rPr lang="it-IT" b="1" dirty="0"/>
              <a:t>MEDIA</a:t>
            </a:r>
            <a:r>
              <a:rPr lang="it-IT" dirty="0"/>
              <a:t> e possono essere di origine naturale o artificiale. L’acqua o altri prodotti chimici svolgono l’azione di lubrificante.</a:t>
            </a:r>
          </a:p>
          <a:p>
            <a:endParaRPr lang="it-IT" dirty="0"/>
          </a:p>
        </p:txBody>
      </p:sp>
    </p:spTree>
    <p:extLst>
      <p:ext uri="{BB962C8B-B14F-4D97-AF65-F5344CB8AC3E}">
        <p14:creationId xmlns:p14="http://schemas.microsoft.com/office/powerpoint/2010/main" val="155267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D58EFB-06A7-4940-914D-D13DD774F62B}"/>
              </a:ext>
            </a:extLst>
          </p:cNvPr>
          <p:cNvSpPr>
            <a:spLocks noGrp="1"/>
          </p:cNvSpPr>
          <p:nvPr>
            <p:ph type="title"/>
          </p:nvPr>
        </p:nvSpPr>
        <p:spPr/>
        <p:txBody>
          <a:bodyPr/>
          <a:lstStyle/>
          <a:p>
            <a:r>
              <a:rPr lang="it-IT" dirty="0"/>
              <a:t>La burattatura</a:t>
            </a:r>
          </a:p>
        </p:txBody>
      </p:sp>
      <p:sp>
        <p:nvSpPr>
          <p:cNvPr id="3" name="Segnaposto contenuto 2">
            <a:extLst>
              <a:ext uri="{FF2B5EF4-FFF2-40B4-BE49-F238E27FC236}">
                <a16:creationId xmlns:a16="http://schemas.microsoft.com/office/drawing/2014/main" id="{2C8DC315-504F-4ADF-B85B-3DD03C10E234}"/>
              </a:ext>
            </a:extLst>
          </p:cNvPr>
          <p:cNvSpPr>
            <a:spLocks noGrp="1"/>
          </p:cNvSpPr>
          <p:nvPr>
            <p:ph idx="1"/>
          </p:nvPr>
        </p:nvSpPr>
        <p:spPr/>
        <p:txBody>
          <a:bodyPr/>
          <a:lstStyle/>
          <a:p>
            <a:r>
              <a:rPr lang="it-IT" dirty="0"/>
              <a:t>La burattatura è sicuramente la più antica delle lavorazioni di finitura di massa.</a:t>
            </a:r>
          </a:p>
          <a:p>
            <a:r>
              <a:rPr lang="it-IT" dirty="0"/>
              <a:t>Il barile viene messo in rotazione grazie ad un motore elettrico. La burattatura viene spesso chiamata anche </a:t>
            </a:r>
            <a:r>
              <a:rPr lang="it-IT" b="1" dirty="0" err="1"/>
              <a:t>vibrofinitura</a:t>
            </a:r>
            <a:r>
              <a:rPr lang="it-IT" b="1" dirty="0"/>
              <a:t>.</a:t>
            </a:r>
          </a:p>
          <a:p>
            <a:r>
              <a:rPr lang="it-IT" dirty="0"/>
              <a:t>Nella successiva slide vengono mostrate le fasi della </a:t>
            </a:r>
            <a:r>
              <a:rPr lang="it-IT" dirty="0" err="1"/>
              <a:t>vibrofinitura</a:t>
            </a:r>
            <a:r>
              <a:rPr lang="it-IT" dirty="0"/>
              <a:t>.</a:t>
            </a:r>
          </a:p>
        </p:txBody>
      </p:sp>
    </p:spTree>
    <p:extLst>
      <p:ext uri="{BB962C8B-B14F-4D97-AF65-F5344CB8AC3E}">
        <p14:creationId xmlns:p14="http://schemas.microsoft.com/office/powerpoint/2010/main" val="285506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2F0794-1FFC-47C1-ABE9-25814C2C2543}"/>
              </a:ext>
            </a:extLst>
          </p:cNvPr>
          <p:cNvSpPr>
            <a:spLocks noGrp="1"/>
          </p:cNvSpPr>
          <p:nvPr>
            <p:ph type="title"/>
          </p:nvPr>
        </p:nvSpPr>
        <p:spPr/>
        <p:txBody>
          <a:bodyPr/>
          <a:lstStyle/>
          <a:p>
            <a:r>
              <a:rPr lang="it-IT" dirty="0"/>
              <a:t>La burattatura</a:t>
            </a:r>
          </a:p>
        </p:txBody>
      </p:sp>
      <p:sp>
        <p:nvSpPr>
          <p:cNvPr id="3" name="Segnaposto contenuto 2">
            <a:extLst>
              <a:ext uri="{FF2B5EF4-FFF2-40B4-BE49-F238E27FC236}">
                <a16:creationId xmlns:a16="http://schemas.microsoft.com/office/drawing/2014/main" id="{E0067C63-D171-4026-9F1A-52385EBBCAC2}"/>
              </a:ext>
            </a:extLst>
          </p:cNvPr>
          <p:cNvSpPr>
            <a:spLocks noGrp="1"/>
          </p:cNvSpPr>
          <p:nvPr>
            <p:ph idx="1"/>
          </p:nvPr>
        </p:nvSpPr>
        <p:spPr/>
        <p:txBody>
          <a:bodyPr>
            <a:normAutofit lnSpcReduction="10000"/>
          </a:bodyPr>
          <a:lstStyle/>
          <a:p>
            <a:pPr marL="0" indent="0">
              <a:buNone/>
            </a:pPr>
            <a:r>
              <a:rPr lang="it-IT" b="1" dirty="0"/>
              <a:t> </a:t>
            </a:r>
          </a:p>
          <a:p>
            <a:pPr algn="just"/>
            <a:r>
              <a:rPr lang="it-IT" b="1" dirty="0"/>
              <a:t>Sbavatura -&gt; </a:t>
            </a:r>
            <a:r>
              <a:rPr lang="it-IT" dirty="0"/>
              <a:t>in cui si rimuovono le parti taglienti create durante la produzione del pezzo in lavorazione. Solitamente in questa fase viene sfruttato come materiale abrasivo la ceramica (per pezzi duri) o la plastica per pezzi meno duri. </a:t>
            </a:r>
          </a:p>
          <a:p>
            <a:pPr algn="just"/>
            <a:r>
              <a:rPr lang="it-IT" b="1" dirty="0"/>
              <a:t>levigatura</a:t>
            </a:r>
            <a:r>
              <a:rPr lang="it-IT" dirty="0"/>
              <a:t> -&gt; in cui si ha un raffinamento dei bordi e la riduzione della rugosità del pezzo. In questa fase viene utilizzato, come materiale abrasivo, materiale plastico.</a:t>
            </a:r>
          </a:p>
          <a:p>
            <a:pPr algn="just"/>
            <a:r>
              <a:rPr lang="it-IT" b="1" dirty="0"/>
              <a:t>Lucidatura -&gt; </a:t>
            </a:r>
            <a:r>
              <a:rPr lang="it-IT" dirty="0"/>
              <a:t>in cui si ha la riduzione ulteriore della rugosità fino all’ottenimento d una superficie brillante. In questa fase si utilizzano, come materiale abrasivo, paste lucidanti con la porcellana. </a:t>
            </a:r>
          </a:p>
          <a:p>
            <a:pPr algn="just"/>
            <a:r>
              <a:rPr lang="it-IT" b="1" dirty="0"/>
              <a:t>Brillantatura -&gt; </a:t>
            </a:r>
            <a:r>
              <a:rPr lang="it-IT" dirty="0"/>
              <a:t>in cui si ha una ulteriore lucidatura senza diminuire il grado di rugosità. Come materiale abrasivo si utilizzano sfere di acciaio inossidabile.</a:t>
            </a:r>
          </a:p>
          <a:p>
            <a:endParaRPr lang="it-IT" dirty="0"/>
          </a:p>
        </p:txBody>
      </p:sp>
    </p:spTree>
    <p:extLst>
      <p:ext uri="{BB962C8B-B14F-4D97-AF65-F5344CB8AC3E}">
        <p14:creationId xmlns:p14="http://schemas.microsoft.com/office/powerpoint/2010/main" val="52990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0C9B6-7346-4900-BBCC-B3F9CF3F792F}"/>
              </a:ext>
            </a:extLst>
          </p:cNvPr>
          <p:cNvSpPr>
            <a:spLocks noGrp="1"/>
          </p:cNvSpPr>
          <p:nvPr>
            <p:ph type="title"/>
          </p:nvPr>
        </p:nvSpPr>
        <p:spPr/>
        <p:txBody>
          <a:bodyPr/>
          <a:lstStyle/>
          <a:p>
            <a:r>
              <a:rPr lang="it-IT" dirty="0"/>
              <a:t>La burattatura</a:t>
            </a:r>
          </a:p>
        </p:txBody>
      </p:sp>
      <p:sp>
        <p:nvSpPr>
          <p:cNvPr id="3" name="Segnaposto contenuto 2">
            <a:extLst>
              <a:ext uri="{FF2B5EF4-FFF2-40B4-BE49-F238E27FC236}">
                <a16:creationId xmlns:a16="http://schemas.microsoft.com/office/drawing/2014/main" id="{D93DA8BF-83F2-4E0A-A327-60642B9ED98F}"/>
              </a:ext>
            </a:extLst>
          </p:cNvPr>
          <p:cNvSpPr>
            <a:spLocks noGrp="1"/>
          </p:cNvSpPr>
          <p:nvPr>
            <p:ph idx="1"/>
          </p:nvPr>
        </p:nvSpPr>
        <p:spPr/>
        <p:txBody>
          <a:bodyPr>
            <a:normAutofit/>
          </a:bodyPr>
          <a:lstStyle/>
          <a:p>
            <a:r>
              <a:rPr lang="it-IT" dirty="0"/>
              <a:t>Si definisce </a:t>
            </a:r>
            <a:r>
              <a:rPr lang="it-IT" b="1" dirty="0"/>
              <a:t>rugosità</a:t>
            </a:r>
            <a:r>
              <a:rPr lang="it-IT" dirty="0"/>
              <a:t> quella proprietà particolare che ha la superficie di un corpo a seguito di lavorazione meccaniche. Solitamente, la rugosità si presenta sulla superficie con solchi di profondità variabile. </a:t>
            </a:r>
          </a:p>
          <a:p>
            <a:r>
              <a:rPr lang="it-IT" dirty="0"/>
              <a:t>Lo strumento che permette di misurare la rugosità si chiama </a:t>
            </a:r>
            <a:r>
              <a:rPr lang="it-IT" b="1" dirty="0" err="1"/>
              <a:t>rugosimetro</a:t>
            </a:r>
            <a:r>
              <a:rPr lang="it-IT" dirty="0"/>
              <a:t>. La misura della rugosità si esprime in </a:t>
            </a:r>
            <a:r>
              <a:rPr lang="it-IT" b="1" dirty="0"/>
              <a:t>micron</a:t>
            </a:r>
            <a:r>
              <a:rPr lang="it-IT" dirty="0"/>
              <a:t>. </a:t>
            </a:r>
          </a:p>
        </p:txBody>
      </p:sp>
    </p:spTree>
    <p:extLst>
      <p:ext uri="{BB962C8B-B14F-4D97-AF65-F5344CB8AC3E}">
        <p14:creationId xmlns:p14="http://schemas.microsoft.com/office/powerpoint/2010/main" val="575425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TM03457503[[fn=Citazione]]</Template>
  <TotalTime>91</TotalTime>
  <Words>287</Words>
  <Application>Microsoft Office PowerPoint</Application>
  <PresentationFormat>Widescreen</PresentationFormat>
  <Paragraphs>23</Paragraphs>
  <Slides>7</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7</vt:i4>
      </vt:variant>
    </vt:vector>
  </HeadingPairs>
  <TitlesOfParts>
    <vt:vector size="10" baseType="lpstr">
      <vt:lpstr>Century Gothic</vt:lpstr>
      <vt:lpstr>Wingdings 2</vt:lpstr>
      <vt:lpstr>Citazione</vt:lpstr>
      <vt:lpstr>La burattatura</vt:lpstr>
      <vt:lpstr>La burattatura</vt:lpstr>
      <vt:lpstr>La burattatura</vt:lpstr>
      <vt:lpstr>La burattatura</vt:lpstr>
      <vt:lpstr>La burattatura</vt:lpstr>
      <vt:lpstr>La burattatura</vt:lpstr>
      <vt:lpstr>La burattatura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burattatura</dc:title>
  <dc:creator>Buttolo Marco</dc:creator>
  <cp:lastModifiedBy> </cp:lastModifiedBy>
  <cp:revision>15</cp:revision>
  <dcterms:created xsi:type="dcterms:W3CDTF">2019-09-19T08:06:20Z</dcterms:created>
  <dcterms:modified xsi:type="dcterms:W3CDTF">2019-10-19T08:25:36Z</dcterms:modified>
</cp:coreProperties>
</file>