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56" r:id="rId5"/>
    <p:sldId id="271" r:id="rId6"/>
    <p:sldId id="283" r:id="rId7"/>
    <p:sldId id="286" r:id="rId8"/>
    <p:sldId id="284" r:id="rId9"/>
    <p:sldId id="285" r:id="rId10"/>
    <p:sldId id="279" r:id="rId11"/>
    <p:sldId id="280" r:id="rId12"/>
    <p:sldId id="281" r:id="rId13"/>
    <p:sldId id="277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82" r:id="rId2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nvenuto" id="{E75E278A-FF0E-49A4-B170-79828D63BBAD}">
          <p14:sldIdLst>
            <p14:sldId id="256"/>
          </p14:sldIdLst>
        </p14:section>
        <p14:section name="Teoria" id="{B9B51309-D148-4332-87C2-07BE32FBCA3B}">
          <p14:sldIdLst>
            <p14:sldId id="271"/>
            <p14:sldId id="283"/>
            <p14:sldId id="286"/>
            <p14:sldId id="284"/>
            <p14:sldId id="285"/>
            <p14:sldId id="279"/>
            <p14:sldId id="280"/>
            <p14:sldId id="281"/>
            <p14:sldId id="277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Altre informazioni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e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A33CC9-57D3-45FA-A315-22E020903778}" v="11" dt="2020-04-10T10:55:01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3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547E75-7743-43E2-BF1C-8D781AA23311}" type="datetime1">
              <a:rPr lang="it-IT" smtClean="0"/>
              <a:t>10/04/2020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D7A867-4D52-4D5A-BBE1-AC83E84104E3}" type="datetime1">
              <a:rPr lang="it-IT" noProof="0" smtClean="0"/>
              <a:t>10/04/2020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11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In modalità Presentazione seleziona le frecce per visitare i collegamenti.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it-IT" sz="1800" noProof="0"/>
          </a:p>
        </p:txBody>
      </p:sp>
      <p:cxnSp>
        <p:nvCxnSpPr>
          <p:cNvPr id="12" name="Connettore dirit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Fare clic per modificare gli stili del testo dello schema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Secondo livello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Terzo livello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Quarto livello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Quinto livello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D9FC215-2AE6-4A69-BF36-8F60B92E22C0}" type="datetime1">
              <a:rPr lang="it-IT" noProof="0" smtClean="0"/>
              <a:t>10/04/2020</a:t>
            </a:fld>
            <a:endParaRPr lang="it-IT" noProof="0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10" name="Rettango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Fare clic per modificare lo stile del titolo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Secondo livello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Terzo livello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Quarto livello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it-IT" sz="1800" noProof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0F07B06-4BC3-47A5-A7B1-C606679D1E9F}" type="datetime1">
              <a:rPr lang="it-IT" noProof="0" smtClean="0"/>
              <a:t>10/04/2020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it-IT" noProof="0" smtClean="0"/>
              <a:pPr rtl="0"/>
              <a:t>‹N›</a:t>
            </a:fld>
            <a:endParaRPr lang="it-IT" noProof="0"/>
          </a:p>
        </p:txBody>
      </p:sp>
      <p:cxnSp>
        <p:nvCxnSpPr>
          <p:cNvPr id="8" name="Connettore diritto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gadmin.org/downloa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it-IT" sz="4800" dirty="0">
                <a:solidFill>
                  <a:schemeClr val="bg1"/>
                </a:solidFill>
              </a:rPr>
              <a:t>Installazione </a:t>
            </a:r>
            <a:r>
              <a:rPr lang="it-IT" sz="4800" dirty="0" err="1">
                <a:solidFill>
                  <a:schemeClr val="bg1"/>
                </a:solidFill>
              </a:rPr>
              <a:t>PostGres</a:t>
            </a:r>
            <a:r>
              <a:rPr lang="it-IT" sz="4800" dirty="0">
                <a:solidFill>
                  <a:schemeClr val="bg1"/>
                </a:solidFill>
              </a:rPr>
              <a:t> su </a:t>
            </a:r>
            <a:r>
              <a:rPr lang="it-IT" sz="4800" dirty="0" err="1">
                <a:solidFill>
                  <a:schemeClr val="bg1"/>
                </a:solidFill>
              </a:rPr>
              <a:t>Raspberry</a:t>
            </a:r>
            <a:r>
              <a:rPr lang="it-IT" sz="4800" dirty="0">
                <a:solidFill>
                  <a:schemeClr val="bg1"/>
                </a:solidFill>
              </a:rPr>
              <a:t> PI3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it-IT" sz="2400" dirty="0">
                <a:solidFill>
                  <a:schemeClr val="bg1"/>
                </a:solidFill>
                <a:latin typeface="+mj-lt"/>
              </a:rPr>
              <a:t>A cura </a:t>
            </a:r>
            <a:r>
              <a:rPr lang="it-IT" sz="2400" dirty="0" err="1">
                <a:solidFill>
                  <a:schemeClr val="bg1"/>
                </a:solidFill>
                <a:latin typeface="+mj-lt"/>
              </a:rPr>
              <a:t>dell’Ing</a:t>
            </a:r>
            <a:r>
              <a:rPr lang="it-IT" sz="2400" dirty="0">
                <a:solidFill>
                  <a:schemeClr val="bg1"/>
                </a:solidFill>
                <a:latin typeface="+mj-lt"/>
              </a:rPr>
              <a:t>. Buttolo Marco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525EFD-1D9D-4027-878F-9997B2F2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Configurazione server per accesso remoto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68692D9-D387-4CC3-846E-1E9A34E38DE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28527" y="1489811"/>
            <a:ext cx="8222510" cy="4933506"/>
          </a:xfrm>
        </p:spPr>
      </p:pic>
    </p:spTree>
    <p:extLst>
      <p:ext uri="{BB962C8B-B14F-4D97-AF65-F5344CB8AC3E}">
        <p14:creationId xmlns:p14="http://schemas.microsoft.com/office/powerpoint/2010/main" val="95851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BB8493-E566-45B9-8192-9B4EED5D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Configurazione server per accesso remoto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451108E-EA19-407E-804E-5594AE3A251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37404" y="1362463"/>
            <a:ext cx="8053835" cy="4832301"/>
          </a:xfr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84326FD-CA48-4DDB-BD6F-69C5E3243BBD}"/>
              </a:ext>
            </a:extLst>
          </p:cNvPr>
          <p:cNvCxnSpPr/>
          <p:nvPr/>
        </p:nvCxnSpPr>
        <p:spPr>
          <a:xfrm flipH="1">
            <a:off x="3116062" y="2974019"/>
            <a:ext cx="6098959" cy="1100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BACB87-8B51-42CB-9D22-818AE131112E}"/>
              </a:ext>
            </a:extLst>
          </p:cNvPr>
          <p:cNvSpPr txBox="1"/>
          <p:nvPr/>
        </p:nvSpPr>
        <p:spPr>
          <a:xfrm>
            <a:off x="9312675" y="2789353"/>
            <a:ext cx="2649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Tira via commento (#) e </a:t>
            </a:r>
          </a:p>
          <a:p>
            <a:r>
              <a:rPr lang="it-IT" dirty="0"/>
              <a:t>sostituisci </a:t>
            </a:r>
            <a:r>
              <a:rPr lang="it-IT" dirty="0" err="1"/>
              <a:t>localhost</a:t>
            </a:r>
            <a:r>
              <a:rPr lang="it-IT" dirty="0"/>
              <a:t> con </a:t>
            </a:r>
          </a:p>
          <a:p>
            <a:r>
              <a:rPr lang="it-IT" dirty="0"/>
              <a:t>l’asterico</a:t>
            </a:r>
          </a:p>
        </p:txBody>
      </p:sp>
    </p:spTree>
    <p:extLst>
      <p:ext uri="{BB962C8B-B14F-4D97-AF65-F5344CB8AC3E}">
        <p14:creationId xmlns:p14="http://schemas.microsoft.com/office/powerpoint/2010/main" val="424117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432B75-FFB1-4302-B44B-524A07D8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Configurazione server per accesso remoto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379EC7-5D12-4EE3-A642-43A5B8BEE5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A questo punto riavviare il server </a:t>
            </a:r>
            <a:r>
              <a:rPr lang="it-IT" dirty="0" err="1"/>
              <a:t>postgres</a:t>
            </a:r>
            <a:r>
              <a:rPr lang="it-IT" dirty="0"/>
              <a:t>, come mostrato a lato. </a:t>
            </a:r>
          </a:p>
          <a:p>
            <a:pPr algn="just"/>
            <a:r>
              <a:rPr lang="it-IT" dirty="0"/>
              <a:t>Come ultimo step è necessario modificare indirizzo IP statico del </a:t>
            </a:r>
            <a:r>
              <a:rPr lang="it-IT" dirty="0" err="1"/>
              <a:t>raspberry</a:t>
            </a:r>
            <a:r>
              <a:rPr lang="it-IT" dirty="0"/>
              <a:t> PI3. Per prima cosa entrare nella cartella seguente:</a:t>
            </a:r>
          </a:p>
          <a:p>
            <a:pPr algn="just"/>
            <a:r>
              <a:rPr lang="it-IT" dirty="0"/>
              <a:t>	</a:t>
            </a:r>
            <a:r>
              <a:rPr lang="it-IT" dirty="0" err="1"/>
              <a:t>etc</a:t>
            </a:r>
            <a:r>
              <a:rPr lang="it-IT" dirty="0"/>
              <a:t>/network </a:t>
            </a:r>
          </a:p>
          <a:p>
            <a:pPr algn="just"/>
            <a:r>
              <a:rPr lang="it-IT" dirty="0"/>
              <a:t>e modificare il file </a:t>
            </a:r>
            <a:r>
              <a:rPr lang="it-IT" dirty="0" err="1"/>
              <a:t>interfaces</a:t>
            </a:r>
            <a:r>
              <a:rPr lang="it-IT" dirty="0"/>
              <a:t>. Quindi:</a:t>
            </a:r>
          </a:p>
          <a:p>
            <a:pPr algn="just"/>
            <a:r>
              <a:rPr lang="it-IT" b="1" dirty="0"/>
              <a:t>cd /</a:t>
            </a:r>
            <a:r>
              <a:rPr lang="it-IT" b="1" dirty="0" err="1"/>
              <a:t>etc</a:t>
            </a:r>
            <a:r>
              <a:rPr lang="it-IT" b="1" dirty="0"/>
              <a:t>/network</a:t>
            </a:r>
          </a:p>
          <a:p>
            <a:pPr algn="just"/>
            <a:r>
              <a:rPr lang="it-IT" b="1" dirty="0"/>
              <a:t>sudo nano </a:t>
            </a:r>
            <a:r>
              <a:rPr lang="it-IT" b="1" dirty="0" err="1"/>
              <a:t>interfaces</a:t>
            </a:r>
            <a:r>
              <a:rPr lang="it-IT" b="1" dirty="0"/>
              <a:t>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1EAE258-245F-43AE-8953-C63299D49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880" y="1335024"/>
            <a:ext cx="6035040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53710A-E93A-456D-8C94-985C9637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Configurazione server per accesso remoto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D187A-29D0-4421-A9F3-8152A1D563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1019230" cy="4974336"/>
          </a:xfrm>
        </p:spPr>
        <p:txBody>
          <a:bodyPr>
            <a:normAutofit fontScale="70000" lnSpcReduction="20000"/>
          </a:bodyPr>
          <a:lstStyle/>
          <a:p>
            <a:r>
              <a:rPr lang="it-IT" sz="1800" dirty="0"/>
              <a:t>FILE INTERFACES:</a:t>
            </a:r>
          </a:p>
          <a:p>
            <a:r>
              <a:rPr lang="it-IT" sz="1800" dirty="0"/>
              <a:t># </a:t>
            </a:r>
            <a:r>
              <a:rPr lang="it-IT" sz="1800" dirty="0" err="1"/>
              <a:t>ifupdown</a:t>
            </a:r>
            <a:r>
              <a:rPr lang="it-IT" sz="1800" dirty="0"/>
              <a:t> </a:t>
            </a:r>
            <a:r>
              <a:rPr lang="it-IT" sz="1800" dirty="0" err="1"/>
              <a:t>has</a:t>
            </a:r>
            <a:r>
              <a:rPr lang="it-IT" sz="1800" dirty="0"/>
              <a:t> </a:t>
            </a:r>
            <a:r>
              <a:rPr lang="it-IT" sz="1800" dirty="0" err="1"/>
              <a:t>been</a:t>
            </a:r>
            <a:r>
              <a:rPr lang="it-IT" sz="1800" dirty="0"/>
              <a:t> </a:t>
            </a:r>
            <a:r>
              <a:rPr lang="it-IT" sz="1800" dirty="0" err="1"/>
              <a:t>replaced</a:t>
            </a:r>
            <a:r>
              <a:rPr lang="it-IT" sz="1800" dirty="0"/>
              <a:t> by </a:t>
            </a:r>
            <a:r>
              <a:rPr lang="it-IT" sz="1800" dirty="0" err="1"/>
              <a:t>netplan</a:t>
            </a:r>
            <a:r>
              <a:rPr lang="it-IT" sz="1800" dirty="0"/>
              <a:t>(5) on </a:t>
            </a:r>
            <a:r>
              <a:rPr lang="it-IT" sz="1800" dirty="0" err="1"/>
              <a:t>this</a:t>
            </a:r>
            <a:r>
              <a:rPr lang="it-IT" sz="1800" dirty="0"/>
              <a:t> system.  </a:t>
            </a:r>
            <a:r>
              <a:rPr lang="it-IT" sz="1800" dirty="0" err="1"/>
              <a:t>See</a:t>
            </a:r>
            <a:endParaRPr lang="it-IT" sz="1800" dirty="0"/>
          </a:p>
          <a:p>
            <a:r>
              <a:rPr lang="it-IT" sz="1800" dirty="0"/>
              <a:t># /</a:t>
            </a:r>
            <a:r>
              <a:rPr lang="it-IT" sz="1800" dirty="0" err="1"/>
              <a:t>etc</a:t>
            </a:r>
            <a:r>
              <a:rPr lang="it-IT" sz="1800" dirty="0"/>
              <a:t>/</a:t>
            </a:r>
            <a:r>
              <a:rPr lang="it-IT" sz="1800" dirty="0" err="1"/>
              <a:t>netplan</a:t>
            </a:r>
            <a:r>
              <a:rPr lang="it-IT" sz="1800" dirty="0"/>
              <a:t> for </a:t>
            </a:r>
            <a:r>
              <a:rPr lang="it-IT" sz="1800" dirty="0" err="1"/>
              <a:t>current</a:t>
            </a:r>
            <a:r>
              <a:rPr lang="it-IT" sz="1800" dirty="0"/>
              <a:t> </a:t>
            </a:r>
            <a:r>
              <a:rPr lang="it-IT" sz="1800" dirty="0" err="1"/>
              <a:t>configuration</a:t>
            </a:r>
            <a:r>
              <a:rPr lang="it-IT" sz="1800" dirty="0"/>
              <a:t>.</a:t>
            </a:r>
          </a:p>
          <a:p>
            <a:r>
              <a:rPr lang="it-IT" sz="1800" dirty="0"/>
              <a:t># To re-</a:t>
            </a:r>
            <a:r>
              <a:rPr lang="it-IT" sz="1800" dirty="0" err="1"/>
              <a:t>enable</a:t>
            </a:r>
            <a:r>
              <a:rPr lang="it-IT" sz="1800" dirty="0"/>
              <a:t> </a:t>
            </a:r>
            <a:r>
              <a:rPr lang="it-IT" sz="1800" dirty="0" err="1"/>
              <a:t>ifupdown</a:t>
            </a:r>
            <a:r>
              <a:rPr lang="it-IT" sz="1800" dirty="0"/>
              <a:t> on </a:t>
            </a:r>
            <a:r>
              <a:rPr lang="it-IT" sz="1800" dirty="0" err="1"/>
              <a:t>this</a:t>
            </a:r>
            <a:r>
              <a:rPr lang="it-IT" sz="1800" dirty="0"/>
              <a:t> system, </a:t>
            </a:r>
            <a:r>
              <a:rPr lang="it-IT" sz="1800" dirty="0" err="1"/>
              <a:t>you</a:t>
            </a:r>
            <a:r>
              <a:rPr lang="it-IT" sz="1800" dirty="0"/>
              <a:t> can </a:t>
            </a:r>
            <a:r>
              <a:rPr lang="it-IT" sz="1800" dirty="0" err="1"/>
              <a:t>run</a:t>
            </a:r>
            <a:r>
              <a:rPr lang="it-IT" sz="1800" dirty="0"/>
              <a:t>:</a:t>
            </a:r>
          </a:p>
          <a:p>
            <a:r>
              <a:rPr lang="it-IT" sz="1800" dirty="0"/>
              <a:t>#  sudo </a:t>
            </a:r>
            <a:r>
              <a:rPr lang="it-IT" sz="1800" dirty="0" err="1"/>
              <a:t>apt</a:t>
            </a:r>
            <a:r>
              <a:rPr lang="it-IT" sz="1800" dirty="0"/>
              <a:t> </a:t>
            </a:r>
            <a:r>
              <a:rPr lang="it-IT" sz="1800" dirty="0" err="1"/>
              <a:t>install</a:t>
            </a:r>
            <a:r>
              <a:rPr lang="it-IT" sz="1800" dirty="0"/>
              <a:t> </a:t>
            </a:r>
            <a:r>
              <a:rPr lang="it-IT" sz="1800" dirty="0" err="1"/>
              <a:t>ifupdown</a:t>
            </a:r>
            <a:endParaRPr lang="it-IT" sz="1800" dirty="0"/>
          </a:p>
          <a:p>
            <a:r>
              <a:rPr lang="it-IT" sz="1800" dirty="0"/>
              <a:t># </a:t>
            </a:r>
            <a:r>
              <a:rPr lang="it-IT" sz="1800" dirty="0" err="1"/>
              <a:t>This</a:t>
            </a:r>
            <a:r>
              <a:rPr lang="it-IT" sz="1800" dirty="0"/>
              <a:t> file </a:t>
            </a:r>
            <a:r>
              <a:rPr lang="it-IT" sz="1800" dirty="0" err="1"/>
              <a:t>describes</a:t>
            </a:r>
            <a:r>
              <a:rPr lang="it-IT" sz="1800" dirty="0"/>
              <a:t> the network </a:t>
            </a:r>
            <a:r>
              <a:rPr lang="it-IT" sz="1800" dirty="0" err="1"/>
              <a:t>interfaces</a:t>
            </a:r>
            <a:r>
              <a:rPr lang="it-IT" sz="1800" dirty="0"/>
              <a:t> </a:t>
            </a:r>
            <a:r>
              <a:rPr lang="it-IT" sz="1800" dirty="0" err="1"/>
              <a:t>available</a:t>
            </a:r>
            <a:r>
              <a:rPr lang="it-IT" sz="1800" dirty="0"/>
              <a:t> on </a:t>
            </a:r>
            <a:r>
              <a:rPr lang="it-IT" sz="1800" dirty="0" err="1"/>
              <a:t>your</a:t>
            </a:r>
            <a:r>
              <a:rPr lang="it-IT" sz="1800" dirty="0"/>
              <a:t> system</a:t>
            </a:r>
          </a:p>
          <a:p>
            <a:r>
              <a:rPr lang="it-IT" sz="1800" dirty="0"/>
              <a:t># and </a:t>
            </a:r>
            <a:r>
              <a:rPr lang="it-IT" sz="1800" dirty="0" err="1"/>
              <a:t>how</a:t>
            </a:r>
            <a:r>
              <a:rPr lang="it-IT" sz="1800" dirty="0"/>
              <a:t> to </a:t>
            </a:r>
            <a:r>
              <a:rPr lang="it-IT" sz="1800" dirty="0" err="1"/>
              <a:t>activate</a:t>
            </a:r>
            <a:r>
              <a:rPr lang="it-IT" sz="1800" dirty="0"/>
              <a:t> </a:t>
            </a:r>
            <a:r>
              <a:rPr lang="it-IT" sz="1800" dirty="0" err="1"/>
              <a:t>them</a:t>
            </a:r>
            <a:r>
              <a:rPr lang="it-IT" sz="1800" dirty="0"/>
              <a:t>. For more information, </a:t>
            </a:r>
            <a:r>
              <a:rPr lang="it-IT" sz="1800" dirty="0" err="1"/>
              <a:t>see</a:t>
            </a:r>
            <a:r>
              <a:rPr lang="it-IT" sz="1800" dirty="0"/>
              <a:t> </a:t>
            </a:r>
            <a:r>
              <a:rPr lang="it-IT" sz="1800" dirty="0" err="1"/>
              <a:t>interfaces</a:t>
            </a:r>
            <a:r>
              <a:rPr lang="it-IT" sz="1800" dirty="0"/>
              <a:t>(5).source /</a:t>
            </a:r>
            <a:r>
              <a:rPr lang="it-IT" sz="1800" dirty="0" err="1"/>
              <a:t>etc</a:t>
            </a:r>
            <a:r>
              <a:rPr lang="it-IT" sz="1800" dirty="0"/>
              <a:t>/network/</a:t>
            </a:r>
            <a:r>
              <a:rPr lang="it-IT" sz="1800" dirty="0" err="1"/>
              <a:t>interfaces.d</a:t>
            </a:r>
            <a:r>
              <a:rPr lang="it-IT" sz="1800" dirty="0"/>
              <a:t>/*</a:t>
            </a:r>
          </a:p>
          <a:p>
            <a:r>
              <a:rPr lang="it-IT" sz="1800" dirty="0"/>
              <a:t># The </a:t>
            </a:r>
            <a:r>
              <a:rPr lang="it-IT" sz="1800" dirty="0" err="1"/>
              <a:t>loopback</a:t>
            </a:r>
            <a:r>
              <a:rPr lang="it-IT" sz="1800" dirty="0"/>
              <a:t> network </a:t>
            </a:r>
            <a:r>
              <a:rPr lang="it-IT" sz="1800" dirty="0" err="1"/>
              <a:t>interfaceauto</a:t>
            </a:r>
            <a:r>
              <a:rPr lang="it-IT" sz="1800" dirty="0"/>
              <a:t> </a:t>
            </a:r>
            <a:r>
              <a:rPr lang="it-IT" sz="1800" dirty="0" err="1"/>
              <a:t>loiface</a:t>
            </a:r>
            <a:r>
              <a:rPr lang="it-IT" sz="1800" dirty="0"/>
              <a:t> lo </a:t>
            </a:r>
            <a:r>
              <a:rPr lang="it-IT" sz="1800" dirty="0" err="1"/>
              <a:t>inet</a:t>
            </a:r>
            <a:r>
              <a:rPr lang="it-IT" sz="1800" dirty="0"/>
              <a:t> </a:t>
            </a:r>
            <a:r>
              <a:rPr lang="it-IT" sz="1800" dirty="0" err="1"/>
              <a:t>loopback</a:t>
            </a:r>
            <a:endParaRPr lang="it-IT" sz="1800" dirty="0"/>
          </a:p>
          <a:p>
            <a:r>
              <a:rPr lang="it-IT" sz="1800" dirty="0"/>
              <a:t># The </a:t>
            </a:r>
            <a:r>
              <a:rPr lang="it-IT" sz="1800" dirty="0" err="1"/>
              <a:t>primary</a:t>
            </a:r>
            <a:r>
              <a:rPr lang="it-IT" sz="1800" dirty="0"/>
              <a:t> network </a:t>
            </a:r>
            <a:r>
              <a:rPr lang="it-IT" sz="1800" dirty="0" err="1"/>
              <a:t>interface</a:t>
            </a:r>
            <a:endParaRPr lang="it-IT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4824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53710A-E93A-456D-8C94-985C9637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Configurazione server per accesso remoto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D187A-29D0-4421-A9F3-8152A1D563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1019230" cy="4974336"/>
          </a:xfrm>
        </p:spPr>
        <p:txBody>
          <a:bodyPr>
            <a:normAutofit fontScale="92500" lnSpcReduction="10000"/>
          </a:bodyPr>
          <a:lstStyle/>
          <a:p>
            <a:r>
              <a:rPr lang="it-IT" sz="1800" dirty="0"/>
              <a:t>auto ens33</a:t>
            </a:r>
          </a:p>
          <a:p>
            <a:r>
              <a:rPr lang="it-IT" sz="1800" dirty="0" err="1"/>
              <a:t>iface</a:t>
            </a:r>
            <a:r>
              <a:rPr lang="it-IT" sz="1800" dirty="0"/>
              <a:t> ens33 </a:t>
            </a:r>
            <a:r>
              <a:rPr lang="it-IT" sz="1800" dirty="0" err="1"/>
              <a:t>inet</a:t>
            </a:r>
            <a:r>
              <a:rPr lang="it-IT" sz="1800" dirty="0"/>
              <a:t> </a:t>
            </a:r>
            <a:r>
              <a:rPr lang="it-IT" sz="1800" dirty="0" err="1"/>
              <a:t>static</a:t>
            </a:r>
            <a:endParaRPr lang="it-IT" sz="1800" dirty="0"/>
          </a:p>
          <a:p>
            <a:r>
              <a:rPr lang="it-IT" sz="1800" dirty="0" err="1"/>
              <a:t>address</a:t>
            </a:r>
            <a:r>
              <a:rPr lang="it-IT" sz="1800" dirty="0"/>
              <a:t> 192.168.137.100</a:t>
            </a:r>
          </a:p>
          <a:p>
            <a:r>
              <a:rPr lang="it-IT" sz="1800" dirty="0" err="1"/>
              <a:t>netmask</a:t>
            </a:r>
            <a:r>
              <a:rPr lang="it-IT" sz="1800" dirty="0"/>
              <a:t> 255.255.255.0</a:t>
            </a:r>
          </a:p>
          <a:p>
            <a:r>
              <a:rPr lang="it-IT" sz="1800" dirty="0"/>
              <a:t>network 192.168.137.0</a:t>
            </a:r>
          </a:p>
          <a:p>
            <a:r>
              <a:rPr lang="it-IT" sz="1800" dirty="0" err="1"/>
              <a:t>broadcst</a:t>
            </a:r>
            <a:r>
              <a:rPr lang="it-IT" sz="1800" dirty="0"/>
              <a:t> 192.168.137.255</a:t>
            </a:r>
          </a:p>
          <a:p>
            <a:r>
              <a:rPr lang="it-IT" sz="1800" dirty="0"/>
              <a:t>gateway 192.168.137.1</a:t>
            </a:r>
          </a:p>
          <a:p>
            <a:r>
              <a:rPr lang="it-IT" sz="1800" dirty="0" err="1"/>
              <a:t>dns-nameservers</a:t>
            </a:r>
            <a:r>
              <a:rPr lang="it-IT" sz="1800" dirty="0"/>
              <a:t> 192.168.137.3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045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53710A-E93A-456D-8C94-985C9637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Configurazione server per accesso remoto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322C5D1-4B78-4166-9A6C-2D0C0DB72F2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015469" y="1651245"/>
            <a:ext cx="6574845" cy="3944907"/>
          </a:xfr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FB97B2C-AB4B-4156-96A4-C4A9A2904F60}"/>
              </a:ext>
            </a:extLst>
          </p:cNvPr>
          <p:cNvSpPr txBox="1">
            <a:spLocks/>
          </p:cNvSpPr>
          <p:nvPr/>
        </p:nvSpPr>
        <p:spPr>
          <a:xfrm>
            <a:off x="539496" y="1435608"/>
            <a:ext cx="4343222" cy="497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dirty="0"/>
              <a:t>Modificare anche il file denominato 01-network-manager-all.yalm</a:t>
            </a:r>
          </a:p>
          <a:p>
            <a:pPr algn="just"/>
            <a:r>
              <a:rPr lang="it-IT" sz="1800" dirty="0"/>
              <a:t>come mostrato nella figura a lato. Aggiungere le righe di codice mostrate nella pagina successiva.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1214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1AEB0C-6E0B-4FB8-BD97-F7CFC305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Configurazione server per accesso remoto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32096FD-E142-4645-B354-451F092E783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84427" y="1305018"/>
            <a:ext cx="8862750" cy="5317650"/>
          </a:xfrm>
        </p:spPr>
      </p:pic>
    </p:spTree>
    <p:extLst>
      <p:ext uri="{BB962C8B-B14F-4D97-AF65-F5344CB8AC3E}">
        <p14:creationId xmlns:p14="http://schemas.microsoft.com/office/powerpoint/2010/main" val="338388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63760-177E-4EFA-B642-41DAF9093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Configurazione server per accesso remoto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5EE3139-DDFD-450F-A9C0-59B2986B955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87315" y="1459230"/>
            <a:ext cx="8302409" cy="4981445"/>
          </a:xfrm>
        </p:spPr>
      </p:pic>
    </p:spTree>
    <p:extLst>
      <p:ext uri="{BB962C8B-B14F-4D97-AF65-F5344CB8AC3E}">
        <p14:creationId xmlns:p14="http://schemas.microsoft.com/office/powerpoint/2010/main" val="2550180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B2C733-4D6C-46F9-A5B1-8A26EEBA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7CB32-35EA-4CD0-85A5-2C3752555F0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it-IT" dirty="0"/>
              <a:t>A questo punto effettuare un reboot con il comando </a:t>
            </a:r>
            <a:r>
              <a:rPr lang="it-IT" b="1" dirty="0"/>
              <a:t>reboot</a:t>
            </a:r>
            <a:r>
              <a:rPr lang="it-IT" dirty="0"/>
              <a:t> da terminale. Una volta riavviato il </a:t>
            </a:r>
            <a:r>
              <a:rPr lang="it-IT" dirty="0" err="1"/>
              <a:t>raspberry</a:t>
            </a:r>
            <a:r>
              <a:rPr lang="it-IT" dirty="0"/>
              <a:t>, riaprire il terminale e verificare che l’IP della comunicazione in ethernet (eth0) contenga l’IP giusto, come mostrato a lato. </a:t>
            </a:r>
          </a:p>
          <a:p>
            <a:pPr algn="just"/>
            <a:r>
              <a:rPr lang="it-IT" dirty="0"/>
              <a:t>Provare a fare un </a:t>
            </a:r>
            <a:r>
              <a:rPr lang="it-IT" dirty="0" err="1"/>
              <a:t>ping</a:t>
            </a:r>
            <a:r>
              <a:rPr lang="it-IT" dirty="0"/>
              <a:t> verso la macchina client contenente il software pgAdmin4.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A4F6C38-F2A1-428C-8C8C-FA2D2889C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839" y="2011591"/>
            <a:ext cx="6043622" cy="3626173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5B60135-2D4A-47E7-ABD1-7566D9B2314F}"/>
              </a:ext>
            </a:extLst>
          </p:cNvPr>
          <p:cNvCxnSpPr/>
          <p:nvPr/>
        </p:nvCxnSpPr>
        <p:spPr>
          <a:xfrm flipV="1">
            <a:off x="4172505" y="3160450"/>
            <a:ext cx="2059619" cy="84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338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D69F48-2B81-44D6-B0E4-19E4E490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Lato client pgAdmin4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54D236-6C80-44AA-82B7-3B700B760F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Aprire su PC di sviluppo il cliente denominato pgAdmin4. Cliccare su pulsante </a:t>
            </a:r>
            <a:r>
              <a:rPr lang="it-IT" b="1" dirty="0"/>
              <a:t>ADD NEW SERVER </a:t>
            </a:r>
            <a:r>
              <a:rPr lang="it-IT" dirty="0"/>
              <a:t>mostrato a lato.</a:t>
            </a:r>
          </a:p>
          <a:p>
            <a:r>
              <a:rPr lang="it-IT" dirty="0"/>
              <a:t>Comparirà una mascherina con tutta una serie di sotto pagine in cui l’utente progettista di software dovrà settare i parametri di base per potersi connettere al database su server </a:t>
            </a:r>
            <a:r>
              <a:rPr lang="it-IT" dirty="0" err="1"/>
              <a:t>Ubuntu</a:t>
            </a:r>
            <a:r>
              <a:rPr lang="it-IT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C6B6B3E-EAC2-44F8-8A9D-FFAA18433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865" y="1589103"/>
            <a:ext cx="6483188" cy="3456124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C3A75B50-7168-4822-8CD3-82BE3412D0FA}"/>
              </a:ext>
            </a:extLst>
          </p:cNvPr>
          <p:cNvCxnSpPr/>
          <p:nvPr/>
        </p:nvCxnSpPr>
        <p:spPr>
          <a:xfrm flipV="1">
            <a:off x="7398326" y="3630967"/>
            <a:ext cx="236470" cy="1953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32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PostGreSQL</a:t>
            </a:r>
            <a:r>
              <a:rPr 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 introduzione</a:t>
            </a:r>
          </a:p>
        </p:txBody>
      </p:sp>
      <p:sp>
        <p:nvSpPr>
          <p:cNvPr id="38" name="Segnaposto contenuto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POSTGRE SQL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è un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DBMS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t-IT" b="1" dirty="0" err="1">
                <a:latin typeface="Segoe UI" panose="020B0502040204020203" pitchFamily="34" charset="0"/>
                <a:cs typeface="Segoe UI" panose="020B0502040204020203" pitchFamily="34" charset="0"/>
              </a:rPr>
              <a:t>DataBase</a:t>
            </a:r>
            <a:r>
              <a:rPr lang="it-IT" b="1" dirty="0">
                <a:latin typeface="Segoe UI" panose="020B0502040204020203" pitchFamily="34" charset="0"/>
                <a:cs typeface="Segoe UI" panose="020B0502040204020203" pitchFamily="34" charset="0"/>
              </a:rPr>
              <a:t> Management System) 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open source  sviluppato dall’Università di Berkley nel lontano 1994.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PostGreSQL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è totalmente compatibile con lo standard ANSI-SQL-92 ed implementa la maggior parte dei costrutti SQL (</a:t>
            </a:r>
            <a:r>
              <a:rPr lang="it-IT" dirty="0" err="1">
                <a:latin typeface="Segoe UI" panose="020B0502040204020203" pitchFamily="34" charset="0"/>
                <a:cs typeface="Segoe UI" panose="020B0502040204020203" pitchFamily="34" charset="0"/>
              </a:rPr>
              <a:t>Strucuterd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Query Language).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Il server POSTGRESQL supporta differenti sistemi operativi tra cui:</a:t>
            </a:r>
          </a:p>
          <a:p>
            <a:pPr lvl="0" rtl="0">
              <a:spcAft>
                <a:spcPts val="600"/>
              </a:spcAft>
              <a:buAutoNum type="arabicParenR"/>
              <a:defRPr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Linux</a:t>
            </a:r>
          </a:p>
          <a:p>
            <a:pPr lvl="0" rtl="0">
              <a:spcAft>
                <a:spcPts val="600"/>
              </a:spcAft>
              <a:buAutoNum type="arabicParenR"/>
              <a:defRPr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Windows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2683B28-584B-4BA2-8096-1257B4313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648" y="1672535"/>
            <a:ext cx="6586742" cy="351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951D45-ED51-4826-AD52-FF7D96BA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Lato client pgAdmin4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0C6C5-9402-4C63-A6CF-C70C48D8E1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Nella casella Name inserire il nome del collegamento al server </a:t>
            </a:r>
            <a:r>
              <a:rPr lang="it-IT" dirty="0" err="1"/>
              <a:t>Ubuntu</a:t>
            </a:r>
            <a:r>
              <a:rPr lang="it-IT" dirty="0"/>
              <a:t> (es: </a:t>
            </a:r>
            <a:r>
              <a:rPr lang="it-IT" dirty="0" err="1"/>
              <a:t>connessioneRaspberry</a:t>
            </a:r>
            <a:r>
              <a:rPr lang="it-IT" dirty="0"/>
              <a:t>).</a:t>
            </a:r>
          </a:p>
          <a:p>
            <a:r>
              <a:rPr lang="it-IT" dirty="0"/>
              <a:t>Successivamente entrare nella pagina Connection e digitare i parametri di base:</a:t>
            </a:r>
          </a:p>
          <a:p>
            <a:r>
              <a:rPr lang="it-IT" dirty="0"/>
              <a:t>Indirizzo IP del server: 192.168.137.100 (per esempio)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2EC5676-C52D-480D-A615-52EDCA3BB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395" y="1294507"/>
            <a:ext cx="4732430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62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53BAA4-42BB-4C62-9ACE-EE4CEC02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Lato client pgAdmin4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AB6E9C-EBB4-4439-95BA-DA4295BB05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Nell’esempio mostrato a lato è presente un database chiamato marco a cui l’utente «</a:t>
            </a:r>
            <a:r>
              <a:rPr lang="it-IT" dirty="0" err="1"/>
              <a:t>postgres</a:t>
            </a:r>
            <a:r>
              <a:rPr lang="it-IT" dirty="0"/>
              <a:t>» può accedere con la sua password.</a:t>
            </a:r>
          </a:p>
          <a:p>
            <a:r>
              <a:rPr lang="it-IT" dirty="0"/>
              <a:t>Al termine di tutto, dopo aver cliccato su </a:t>
            </a:r>
            <a:r>
              <a:rPr lang="it-IT" b="1" dirty="0"/>
              <a:t>SAVE</a:t>
            </a:r>
            <a:r>
              <a:rPr lang="it-IT" dirty="0"/>
              <a:t> comparirà la schermata generale di accesso al database dove si potrà lavorare, creare tabelle, effettuare query, eccetera.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2989AD-5D17-4130-AA2E-38BFFD4B2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043" y="1313520"/>
            <a:ext cx="4778154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02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9ABA71-4DB8-4695-A27A-15B0355B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Lato client pgAdmin4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2C9A521-02C2-4CCB-9FCA-3776A29D6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72" y="1452697"/>
            <a:ext cx="9217981" cy="49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02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BBF6F-D13C-4717-BD6D-F3AFFF7C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Alcuni comandi utili su </a:t>
            </a:r>
            <a:r>
              <a:rPr lang="it-IT" dirty="0" err="1"/>
              <a:t>postgres</a:t>
            </a:r>
            <a:r>
              <a:rPr lang="it-IT" dirty="0"/>
              <a:t> lato server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8B89ED-61E2-46AE-8A46-D125BFDE50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4974336"/>
          </a:xfrm>
        </p:spPr>
        <p:txBody>
          <a:bodyPr>
            <a:normAutofit fontScale="92500"/>
          </a:bodyPr>
          <a:lstStyle/>
          <a:p>
            <a:r>
              <a:rPr lang="it-IT" dirty="0"/>
              <a:t>Alcuni comandi utili:</a:t>
            </a:r>
          </a:p>
          <a:p>
            <a:r>
              <a:rPr lang="it-IT" dirty="0"/>
              <a:t>\q -&gt; per uscire</a:t>
            </a:r>
          </a:p>
          <a:p>
            <a:r>
              <a:rPr lang="it-IT" dirty="0"/>
              <a:t>\l -&gt; per vedere la lista dei vari database su server </a:t>
            </a:r>
            <a:r>
              <a:rPr lang="it-IT" dirty="0" err="1"/>
              <a:t>postgres</a:t>
            </a:r>
            <a:endParaRPr lang="it-IT" dirty="0"/>
          </a:p>
          <a:p>
            <a:r>
              <a:rPr lang="it-IT" dirty="0" err="1"/>
              <a:t>createuser</a:t>
            </a:r>
            <a:r>
              <a:rPr lang="it-IT" dirty="0"/>
              <a:t> –interactive -&gt; per creare un nuovo utente</a:t>
            </a:r>
          </a:p>
          <a:p>
            <a:r>
              <a:rPr lang="it-IT" dirty="0" err="1"/>
              <a:t>createdb</a:t>
            </a:r>
            <a:r>
              <a:rPr lang="it-IT" dirty="0"/>
              <a:t>  nome del database</a:t>
            </a:r>
          </a:p>
          <a:p>
            <a:r>
              <a:rPr lang="it-IT" dirty="0"/>
              <a:t>\</a:t>
            </a:r>
            <a:r>
              <a:rPr lang="it-IT" dirty="0" err="1"/>
              <a:t>conninfo</a:t>
            </a:r>
            <a:r>
              <a:rPr lang="it-IT" dirty="0"/>
              <a:t> -&gt; informazioni di base sulla corrente connessione</a:t>
            </a:r>
          </a:p>
          <a:p>
            <a:r>
              <a:rPr lang="it-IT" dirty="0"/>
              <a:t>\d per visualizzare una tabella appena creata</a:t>
            </a:r>
          </a:p>
          <a:p>
            <a:r>
              <a:rPr lang="it-IT" dirty="0"/>
              <a:t>create </a:t>
            </a:r>
            <a:r>
              <a:rPr lang="it-IT" dirty="0" err="1"/>
              <a:t>table</a:t>
            </a:r>
            <a:r>
              <a:rPr lang="it-IT" dirty="0"/>
              <a:t> nome tabella (lista campi)</a:t>
            </a:r>
          </a:p>
          <a:p>
            <a:r>
              <a:rPr lang="it-IT" dirty="0"/>
              <a:t>Select * from </a:t>
            </a:r>
            <a:r>
              <a:rPr lang="it-IT" dirty="0" err="1"/>
              <a:t>nome_tabella</a:t>
            </a:r>
            <a:r>
              <a:rPr lang="it-IT" dirty="0"/>
              <a:t> -&gt; per estrarre contenuto </a:t>
            </a:r>
            <a:r>
              <a:rPr lang="it-IT"/>
              <a:t>della tabella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6120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Altre domande? </a:t>
            </a:r>
          </a:p>
        </p:txBody>
      </p:sp>
      <p:sp>
        <p:nvSpPr>
          <p:cNvPr id="9" name="Casella di testo 8"/>
          <p:cNvSpPr txBox="1"/>
          <p:nvPr/>
        </p:nvSpPr>
        <p:spPr>
          <a:xfrm>
            <a:off x="521208" y="2642991"/>
            <a:ext cx="9046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it-IT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Per maggiori chiarimenti potete contattarmi all’indirizzo mail seguente: mbuttolo@libero.it</a:t>
            </a:r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CECB44-6AE0-4207-B23A-7F511591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Installazione </a:t>
            </a:r>
            <a:r>
              <a:rPr lang="it-IT" dirty="0" err="1"/>
              <a:t>pgAdmin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B00BD6-1CB4-488F-98A4-BB4096A7B8E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/>
              <a:t>Il software denominato </a:t>
            </a:r>
            <a:r>
              <a:rPr lang="it-IT" b="1" dirty="0" err="1"/>
              <a:t>pgAdmin</a:t>
            </a:r>
            <a:r>
              <a:rPr lang="it-IT" dirty="0"/>
              <a:t> è un software (client) che permette a livello grafico di poter gestire database, tabelle, viste in modo piuttosto intuitivo. E’ un programma che può essere tranquillamente paragonato al software Microsoft SQL </a:t>
            </a:r>
            <a:r>
              <a:rPr lang="it-IT" dirty="0" err="1"/>
              <a:t>mamangement</a:t>
            </a:r>
            <a:r>
              <a:rPr lang="it-IT" dirty="0"/>
              <a:t> studio.</a:t>
            </a:r>
          </a:p>
          <a:p>
            <a:r>
              <a:rPr lang="it-IT" dirty="0"/>
              <a:t>Entrare nel sito seguente:</a:t>
            </a:r>
          </a:p>
          <a:p>
            <a:r>
              <a:rPr lang="it-IT" dirty="0">
                <a:hlinkClick r:id="rId2"/>
              </a:rPr>
              <a:t>https://www.pgadmin.org/download/</a:t>
            </a:r>
            <a:endParaRPr lang="it-IT" dirty="0"/>
          </a:p>
          <a:p>
            <a:r>
              <a:rPr lang="it-IT" dirty="0"/>
              <a:t>Entrare nella sezione download e scaricare l’ultima versione di tale software (pgAdmin4). Il sito viene mostrato a lato.</a:t>
            </a:r>
          </a:p>
          <a:p>
            <a:r>
              <a:rPr lang="it-IT" dirty="0"/>
              <a:t>Successivamente installare il setup scaricato su PC e seguire il </a:t>
            </a:r>
            <a:r>
              <a:rPr lang="it-IT" dirty="0" err="1"/>
              <a:t>wizard</a:t>
            </a:r>
            <a:r>
              <a:rPr lang="it-IT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FC8A2B5-F2FC-4854-A83C-7BEB3F5B9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248" y="1835558"/>
            <a:ext cx="5996256" cy="318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6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D8F58A-CC52-41DF-95F7-95DC4C86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848080" cy="640080"/>
          </a:xfrm>
        </p:spPr>
        <p:txBody>
          <a:bodyPr>
            <a:normAutofit/>
          </a:bodyPr>
          <a:lstStyle/>
          <a:p>
            <a:r>
              <a:rPr lang="it-IT" dirty="0"/>
              <a:t>Installazione </a:t>
            </a:r>
            <a:r>
              <a:rPr lang="it-IT" dirty="0" err="1"/>
              <a:t>pgAdmin</a:t>
            </a:r>
            <a:r>
              <a:rPr lang="it-IT" dirty="0"/>
              <a:t>-vista principale del programma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419189-89EC-416F-A32E-E44EAB192DD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FE9081-595E-4DC8-A8CE-BD3BBA37B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1322157"/>
            <a:ext cx="9289774" cy="4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8CB169-E85B-4B84-AE41-5400ECB9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Installazione server </a:t>
            </a:r>
            <a:r>
              <a:rPr lang="it-IT" dirty="0" err="1"/>
              <a:t>Postgres</a:t>
            </a:r>
            <a:r>
              <a:rPr lang="it-IT" dirty="0"/>
              <a:t> su Linux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A9DC28-B4A8-4DF8-B4F5-115CBBEE656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Una volta installato il client su PC Windows, è possibile installare il server di database </a:t>
            </a:r>
            <a:r>
              <a:rPr lang="it-IT" dirty="0" err="1"/>
              <a:t>PostGreSQL</a:t>
            </a:r>
            <a:r>
              <a:rPr lang="it-IT" dirty="0"/>
              <a:t> o su Windows o su una macchina Linux, se si desidera avere il server su un’altra macchina magari con un sistema operativo differente. Qui di seguito viene sfruttata la </a:t>
            </a:r>
            <a:r>
              <a:rPr lang="it-IT" dirty="0" err="1"/>
              <a:t>distro</a:t>
            </a:r>
            <a:r>
              <a:rPr lang="it-IT" dirty="0"/>
              <a:t> Linux </a:t>
            </a:r>
            <a:r>
              <a:rPr lang="it-IT" dirty="0" err="1"/>
              <a:t>Ubuntu</a:t>
            </a:r>
            <a:r>
              <a:rPr lang="it-IT" dirty="0"/>
              <a:t>-Mate su cui verrà installato </a:t>
            </a:r>
            <a:r>
              <a:rPr lang="it-IT" dirty="0" err="1"/>
              <a:t>PostgreSQL</a:t>
            </a:r>
            <a:r>
              <a:rPr lang="it-IT" dirty="0"/>
              <a:t>. Tale sistema operativo è stato installato su una </a:t>
            </a:r>
            <a:r>
              <a:rPr lang="it-IT" dirty="0" err="1"/>
              <a:t>raspberry</a:t>
            </a:r>
            <a:r>
              <a:rPr lang="it-IT" dirty="0"/>
              <a:t> PI3 model B+.</a:t>
            </a:r>
          </a:p>
          <a:p>
            <a:r>
              <a:rPr lang="it-IT" dirty="0"/>
              <a:t>Quindi entrare nel terminale di </a:t>
            </a:r>
            <a:r>
              <a:rPr lang="it-IT" dirty="0" err="1"/>
              <a:t>Ubuntu</a:t>
            </a:r>
            <a:r>
              <a:rPr lang="it-IT" dirty="0"/>
              <a:t>, come mostrato a lato.</a:t>
            </a:r>
          </a:p>
        </p:txBody>
      </p:sp>
      <p:pic>
        <p:nvPicPr>
          <p:cNvPr id="5" name="Immagine 4" descr="Immagine che contiene screenshot, verde, schermo, telefono&#10;&#10;Descrizione generata automaticamente">
            <a:extLst>
              <a:ext uri="{FF2B5EF4-FFF2-40B4-BE49-F238E27FC236}">
                <a16:creationId xmlns:a16="http://schemas.microsoft.com/office/drawing/2014/main" id="{F56E8FB1-7A5F-417E-B742-35792D7F4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669" y="1921564"/>
            <a:ext cx="6057348" cy="363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9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4C29C0-B0B6-4579-A795-33EFBD26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Installazione server </a:t>
            </a:r>
            <a:r>
              <a:rPr lang="it-IT" dirty="0" err="1"/>
              <a:t>postgreSQL</a:t>
            </a:r>
            <a:r>
              <a:rPr lang="it-IT" dirty="0"/>
              <a:t> su </a:t>
            </a:r>
            <a:r>
              <a:rPr lang="it-IT" dirty="0" err="1"/>
              <a:t>Ubuntu</a:t>
            </a:r>
            <a:r>
              <a:rPr lang="it-IT" dirty="0"/>
              <a:t> mate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3E3EF0-77CA-48FA-BB64-B2B68ED1F95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Digitare il seguente comando:</a:t>
            </a:r>
          </a:p>
          <a:p>
            <a:r>
              <a:rPr lang="it-IT" dirty="0"/>
              <a:t>	</a:t>
            </a:r>
            <a:r>
              <a:rPr lang="it-IT" b="1" dirty="0"/>
              <a:t>sudo </a:t>
            </a:r>
            <a:r>
              <a:rPr lang="it-IT" b="1" dirty="0" err="1"/>
              <a:t>apt</a:t>
            </a:r>
            <a:r>
              <a:rPr lang="it-IT" b="1" dirty="0"/>
              <a:t> update</a:t>
            </a:r>
          </a:p>
          <a:p>
            <a:r>
              <a:rPr lang="it-IT" b="1" dirty="0"/>
              <a:t>	sudo </a:t>
            </a:r>
            <a:r>
              <a:rPr lang="it-IT" b="1" dirty="0" err="1"/>
              <a:t>apt</a:t>
            </a:r>
            <a:r>
              <a:rPr lang="it-IT" b="1" dirty="0"/>
              <a:t> </a:t>
            </a:r>
            <a:r>
              <a:rPr lang="it-IT" b="1" dirty="0" err="1"/>
              <a:t>install</a:t>
            </a:r>
            <a:r>
              <a:rPr lang="it-IT" b="1" dirty="0"/>
              <a:t> </a:t>
            </a:r>
            <a:r>
              <a:rPr lang="it-IT" b="1" dirty="0" err="1"/>
              <a:t>postgresql</a:t>
            </a:r>
            <a:r>
              <a:rPr lang="it-IT" b="1" dirty="0"/>
              <a:t> </a:t>
            </a:r>
            <a:r>
              <a:rPr lang="it-IT" b="1" dirty="0" err="1"/>
              <a:t>postgresql-contrib</a:t>
            </a:r>
            <a:endParaRPr lang="it-IT" b="1" dirty="0"/>
          </a:p>
          <a:p>
            <a:r>
              <a:rPr lang="it-IT" dirty="0"/>
              <a:t>Se tutto è andato a buon fine, per verificare l’effettivo stato del server </a:t>
            </a:r>
            <a:r>
              <a:rPr lang="it-IT" dirty="0" err="1"/>
              <a:t>postgreSQL</a:t>
            </a:r>
            <a:r>
              <a:rPr lang="it-IT" dirty="0"/>
              <a:t> è sufficiente digitare il seguente comando come mostrato anche a lato: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3589C8-575E-4E69-81BB-1D73B0E6F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104" y="1435608"/>
            <a:ext cx="6629400" cy="39776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A584948-00F5-42FF-ACE1-748E992DCE63}"/>
              </a:ext>
            </a:extLst>
          </p:cNvPr>
          <p:cNvSpPr txBox="1"/>
          <p:nvPr/>
        </p:nvSpPr>
        <p:spPr>
          <a:xfrm>
            <a:off x="7398326" y="5675500"/>
            <a:ext cx="2790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N.B: per uscire dal prompt di </a:t>
            </a:r>
          </a:p>
          <a:p>
            <a:r>
              <a:rPr lang="it-IT" dirty="0" err="1"/>
              <a:t>postgreSQL</a:t>
            </a:r>
            <a:r>
              <a:rPr lang="it-IT" dirty="0"/>
              <a:t>, digitare exit</a:t>
            </a:r>
          </a:p>
        </p:txBody>
      </p:sp>
    </p:spTree>
    <p:extLst>
      <p:ext uri="{BB962C8B-B14F-4D97-AF65-F5344CB8AC3E}">
        <p14:creationId xmlns:p14="http://schemas.microsoft.com/office/powerpoint/2010/main" val="130135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72B924-BCF8-4F16-821C-7A2801EC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Nuovo utente con password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B7A8956-96A4-4BA6-93C5-6C96A935E60F}"/>
              </a:ext>
            </a:extLst>
          </p:cNvPr>
          <p:cNvSpPr txBox="1">
            <a:spLocks/>
          </p:cNvSpPr>
          <p:nvPr/>
        </p:nvSpPr>
        <p:spPr>
          <a:xfrm>
            <a:off x="619396" y="1435607"/>
            <a:ext cx="4416552" cy="461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Una volta installato con successo il server </a:t>
            </a:r>
            <a:r>
              <a:rPr lang="it-IT" dirty="0" err="1"/>
              <a:t>postgres</a:t>
            </a:r>
            <a:r>
              <a:rPr lang="it-IT" dirty="0"/>
              <a:t>, entrare nella schermata di lavoro del server nel seguente modo:</a:t>
            </a:r>
          </a:p>
          <a:p>
            <a:r>
              <a:rPr lang="it-IT" b="1" dirty="0"/>
              <a:t>	</a:t>
            </a:r>
            <a:r>
              <a:rPr lang="it-IT" altLang="it-IT" b="1" dirty="0">
                <a:solidFill>
                  <a:srgbClr val="242729"/>
                </a:solidFill>
                <a:latin typeface="inherit"/>
              </a:rPr>
              <a:t>sudo -u </a:t>
            </a:r>
            <a:r>
              <a:rPr lang="it-IT" altLang="it-IT" b="1" dirty="0" err="1">
                <a:solidFill>
                  <a:srgbClr val="242729"/>
                </a:solidFill>
                <a:latin typeface="inherit"/>
              </a:rPr>
              <a:t>postgres</a:t>
            </a:r>
            <a:r>
              <a:rPr lang="it-IT" altLang="it-IT" b="1" dirty="0">
                <a:solidFill>
                  <a:srgbClr val="242729"/>
                </a:solidFill>
                <a:latin typeface="inherit"/>
              </a:rPr>
              <a:t> </a:t>
            </a:r>
            <a:r>
              <a:rPr lang="it-IT" altLang="it-IT" b="1" dirty="0" err="1">
                <a:solidFill>
                  <a:srgbClr val="242729"/>
                </a:solidFill>
                <a:latin typeface="inherit"/>
              </a:rPr>
              <a:t>psql</a:t>
            </a:r>
            <a:r>
              <a:rPr lang="it-IT" altLang="it-IT" sz="1100" b="1" dirty="0">
                <a:solidFill>
                  <a:schemeClr val="tx1"/>
                </a:solidFill>
              </a:rPr>
              <a:t> </a:t>
            </a:r>
            <a:endParaRPr lang="it-IT" altLang="it-IT" sz="3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dirty="0"/>
              <a:t>Successivamente, come mostrato in figura, sfruttare il comando </a:t>
            </a:r>
            <a:r>
              <a:rPr lang="it-IT" b="1" dirty="0"/>
              <a:t>ALTER USER </a:t>
            </a:r>
            <a:r>
              <a:rPr lang="it-IT" dirty="0"/>
              <a:t>per modificare la password dell’utente </a:t>
            </a:r>
            <a:r>
              <a:rPr lang="it-IT" dirty="0" err="1"/>
              <a:t>postgres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Una volta concluso digitare \q per uscire dalla schermata di </a:t>
            </a:r>
            <a:r>
              <a:rPr lang="it-IT" dirty="0" err="1"/>
              <a:t>editazione</a:t>
            </a:r>
            <a:r>
              <a:rPr lang="it-IT" dirty="0"/>
              <a:t> server </a:t>
            </a:r>
            <a:r>
              <a:rPr lang="it-IT" dirty="0" err="1"/>
              <a:t>postgresql</a:t>
            </a:r>
            <a:r>
              <a:rPr lang="it-IT" dirty="0"/>
              <a:t> e digitare il seguente comando per riavviare il server </a:t>
            </a:r>
            <a:r>
              <a:rPr lang="it-IT" dirty="0" err="1"/>
              <a:t>postgre</a:t>
            </a:r>
            <a:r>
              <a:rPr lang="it-IT" dirty="0"/>
              <a:t>:</a:t>
            </a:r>
          </a:p>
          <a:p>
            <a:r>
              <a:rPr lang="it-IT" b="1" dirty="0"/>
              <a:t>sudo service </a:t>
            </a:r>
            <a:r>
              <a:rPr lang="it-IT" b="1" dirty="0" err="1"/>
              <a:t>postgresql</a:t>
            </a:r>
            <a:r>
              <a:rPr lang="it-IT" b="1" dirty="0"/>
              <a:t> </a:t>
            </a:r>
            <a:r>
              <a:rPr lang="it-IT" b="1" dirty="0" err="1"/>
              <a:t>restart</a:t>
            </a:r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1920F7F-2BA3-4492-A025-E625D092C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335" y="1435607"/>
            <a:ext cx="6299269" cy="37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6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B7DBD6-9876-4E4E-8E30-3B4242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Configurazione server per accesso remoto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387FB6-0192-483C-87A8-9D86C29412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Entrare nella cartella /</a:t>
            </a:r>
            <a:r>
              <a:rPr lang="it-IT" dirty="0" err="1"/>
              <a:t>etc</a:t>
            </a:r>
            <a:r>
              <a:rPr lang="it-IT" dirty="0"/>
              <a:t>/</a:t>
            </a:r>
            <a:r>
              <a:rPr lang="it-IT" dirty="0" err="1"/>
              <a:t>postgresql</a:t>
            </a:r>
            <a:r>
              <a:rPr lang="it-IT" dirty="0"/>
              <a:t>\10\</a:t>
            </a:r>
            <a:r>
              <a:rPr lang="it-IT" dirty="0" err="1"/>
              <a:t>main</a:t>
            </a:r>
            <a:r>
              <a:rPr lang="it-IT" dirty="0"/>
              <a:t> come viene mostrato a lato in modo tale da poter modificare due file di configurazione (2 file con estensione .</a:t>
            </a:r>
            <a:r>
              <a:rPr lang="it-IT" dirty="0" err="1"/>
              <a:t>conf</a:t>
            </a:r>
            <a:r>
              <a:rPr lang="it-IT" dirty="0"/>
              <a:t>) per fare in modo che si possa da remoto accedere al database </a:t>
            </a:r>
            <a:r>
              <a:rPr lang="it-IT" dirty="0" err="1"/>
              <a:t>postgresql</a:t>
            </a:r>
            <a:r>
              <a:rPr lang="it-IT" dirty="0"/>
              <a:t>. I due file in questione sono:</a:t>
            </a:r>
          </a:p>
          <a:p>
            <a:pPr marL="228600" indent="-228600">
              <a:buAutoNum type="arabicParenR"/>
            </a:pPr>
            <a:r>
              <a:rPr lang="it-IT" b="1" dirty="0" err="1"/>
              <a:t>pg_hba.conf</a:t>
            </a:r>
            <a:endParaRPr lang="it-IT" b="1" dirty="0"/>
          </a:p>
          <a:p>
            <a:pPr marL="228600" indent="-228600">
              <a:buAutoNum type="arabicParenR"/>
            </a:pPr>
            <a:r>
              <a:rPr lang="it-IT" b="1" dirty="0" err="1"/>
              <a:t>Postgresql.conf</a:t>
            </a:r>
            <a:endParaRPr lang="it-IT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D2525ED-89AD-403E-A9A3-63C3E45AA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291" y="1570104"/>
            <a:ext cx="6181078" cy="370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1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C62B0D-2A0C-461B-A73F-D2E7CB4F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Configurazione server per accesso remoto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49AE321-3EA0-4D99-BAE8-5FE855DC24A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280426" y="1468995"/>
            <a:ext cx="6310977" cy="3786586"/>
          </a:xfr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BA7EFE3-42B1-4D47-B15F-80E05A1E3D54}"/>
              </a:ext>
            </a:extLst>
          </p:cNvPr>
          <p:cNvSpPr txBox="1">
            <a:spLocks/>
          </p:cNvSpPr>
          <p:nvPr/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Nel file </a:t>
            </a:r>
            <a:r>
              <a:rPr lang="it-IT" dirty="0" err="1"/>
              <a:t>ph_hba.conf</a:t>
            </a:r>
            <a:r>
              <a:rPr lang="it-IT" dirty="0"/>
              <a:t> aggiungere in fondo la riga seguente:</a:t>
            </a:r>
          </a:p>
          <a:p>
            <a:r>
              <a:rPr lang="it-IT" dirty="0"/>
              <a:t>Host    </a:t>
            </a:r>
            <a:r>
              <a:rPr lang="it-IT" dirty="0" err="1"/>
              <a:t>all</a:t>
            </a:r>
            <a:r>
              <a:rPr lang="it-IT" dirty="0"/>
              <a:t>    </a:t>
            </a:r>
            <a:r>
              <a:rPr lang="it-IT" dirty="0" err="1"/>
              <a:t>all</a:t>
            </a:r>
            <a:r>
              <a:rPr lang="it-IT" dirty="0"/>
              <a:t>    </a:t>
            </a:r>
            <a:r>
              <a:rPr lang="it-IT" dirty="0" err="1"/>
              <a:t>all</a:t>
            </a:r>
            <a:r>
              <a:rPr lang="it-IT" dirty="0"/>
              <a:t>    md5</a:t>
            </a:r>
          </a:p>
          <a:p>
            <a:r>
              <a:rPr lang="it-IT" dirty="0"/>
              <a:t> In via generale l’accesso remoto in </a:t>
            </a:r>
            <a:r>
              <a:rPr lang="it-IT" dirty="0" err="1"/>
              <a:t>postgres</a:t>
            </a:r>
            <a:r>
              <a:rPr lang="it-IT" dirty="0"/>
              <a:t> è controllato dai due file </a:t>
            </a:r>
            <a:r>
              <a:rPr lang="it-IT" b="1" dirty="0" err="1"/>
              <a:t>postgresql.conf</a:t>
            </a:r>
            <a:r>
              <a:rPr lang="it-IT" dirty="0"/>
              <a:t> e </a:t>
            </a:r>
            <a:r>
              <a:rPr lang="it-IT" b="1" dirty="0" err="1"/>
              <a:t>pg_hba.conf</a:t>
            </a:r>
            <a:r>
              <a:rPr lang="it-IT" dirty="0"/>
              <a:t>.</a:t>
            </a:r>
          </a:p>
          <a:p>
            <a:r>
              <a:rPr lang="it-IT" dirty="0"/>
              <a:t>Successivamente va modificato anche il file </a:t>
            </a:r>
            <a:r>
              <a:rPr lang="it-IT" dirty="0" err="1"/>
              <a:t>postgresql.conf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3600606"/>
      </p:ext>
    </p:extLst>
  </p:cSld>
  <p:clrMapOvr>
    <a:masterClrMapping/>
  </p:clrMapOvr>
</p:sld>
</file>

<file path=ppt/theme/theme1.xml><?xml version="1.0" encoding="utf-8"?>
<a:theme xmlns:a="http://schemas.openxmlformats.org/drawingml/2006/main" name="DocBenvenu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45_TF10001108.potx" id="{66E9F1A0-49EC-4038-8270-22AD7F47D240}" vid="{86F9DE1D-8072-420B-AE53-65C44E93AB7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{53B1B974-758B-4C49-AB44-E463A4872757}tf10001108</Template>
  <TotalTime>0</TotalTime>
  <Words>1079</Words>
  <Application>Microsoft Office PowerPoint</Application>
  <PresentationFormat>Widescreen</PresentationFormat>
  <Paragraphs>105</Paragraphs>
  <Slides>24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Calibri</vt:lpstr>
      <vt:lpstr>inherit</vt:lpstr>
      <vt:lpstr>Segoe UI</vt:lpstr>
      <vt:lpstr>Segoe UI Light</vt:lpstr>
      <vt:lpstr>DocBenvenuto</vt:lpstr>
      <vt:lpstr>Installazione PostGres su Raspberry PI3</vt:lpstr>
      <vt:lpstr>PostGreSQL introduzione</vt:lpstr>
      <vt:lpstr>Installazione pgAdmin</vt:lpstr>
      <vt:lpstr>Installazione pgAdmin-vista principale del programma</vt:lpstr>
      <vt:lpstr>Installazione server Postgres su Linux</vt:lpstr>
      <vt:lpstr>Installazione server postgreSQL su Ubuntu mate</vt:lpstr>
      <vt:lpstr>Nuovo utente con password</vt:lpstr>
      <vt:lpstr>Configurazione server per accesso remoto</vt:lpstr>
      <vt:lpstr>Configurazione server per accesso remoto</vt:lpstr>
      <vt:lpstr>Configurazione server per accesso remoto</vt:lpstr>
      <vt:lpstr>Configurazione server per accesso remoto</vt:lpstr>
      <vt:lpstr>Configurazione server per accesso remoto</vt:lpstr>
      <vt:lpstr>Configurazione server per accesso remoto</vt:lpstr>
      <vt:lpstr>Configurazione server per accesso remoto</vt:lpstr>
      <vt:lpstr>Configurazione server per accesso remoto</vt:lpstr>
      <vt:lpstr>Configurazione server per accesso remoto</vt:lpstr>
      <vt:lpstr>Configurazione server per accesso remoto</vt:lpstr>
      <vt:lpstr>Presentazione standard di PowerPoint</vt:lpstr>
      <vt:lpstr>Lato client pgAdmin4</vt:lpstr>
      <vt:lpstr>Lato client pgAdmin4</vt:lpstr>
      <vt:lpstr>Lato client pgAdmin4</vt:lpstr>
      <vt:lpstr>Lato client pgAdmin4</vt:lpstr>
      <vt:lpstr>Alcuni comandi utili su postgres lato server</vt:lpstr>
      <vt:lpstr>Altre domande?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2020-04-08T08:55:40Z</dcterms:created>
  <dcterms:modified xsi:type="dcterms:W3CDTF">2020-04-10T12:00:42Z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