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3" r:id="rId16"/>
    <p:sldId id="264" r:id="rId17"/>
    <p:sldId id="272" r:id="rId18"/>
    <p:sldId id="275" r:id="rId19"/>
    <p:sldId id="276" r:id="rId20"/>
    <p:sldId id="277" r:id="rId21"/>
    <p:sldId id="280" r:id="rId22"/>
    <p:sldId id="278" r:id="rId23"/>
    <p:sldId id="279" r:id="rId24"/>
    <p:sldId id="273" r:id="rId25"/>
    <p:sldId id="27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7C01F2-62BD-4ED8-BE0D-C4916DC86A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Introduzione ai </a:t>
            </a:r>
            <a:r>
              <a:rPr lang="it-IT" dirty="0" err="1"/>
              <a:t>cmms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FC604D-4B5E-4933-B785-1564932502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 cura </a:t>
            </a:r>
            <a:r>
              <a:rPr lang="it-IT" dirty="0" err="1"/>
              <a:t>dell’ing</a:t>
            </a:r>
            <a:r>
              <a:rPr lang="it-IT" dirty="0"/>
              <a:t> </a:t>
            </a:r>
            <a:r>
              <a:rPr lang="it-IT" dirty="0" err="1"/>
              <a:t>buttolo</a:t>
            </a:r>
            <a:r>
              <a:rPr lang="it-IT" dirty="0"/>
              <a:t> marco</a:t>
            </a:r>
          </a:p>
        </p:txBody>
      </p:sp>
    </p:spTree>
    <p:extLst>
      <p:ext uri="{BB962C8B-B14F-4D97-AF65-F5344CB8AC3E}">
        <p14:creationId xmlns:p14="http://schemas.microsoft.com/office/powerpoint/2010/main" val="1307988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56D0A8-0DD7-4A92-B5CD-567A90A7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</a:t>
            </a:r>
            <a:r>
              <a:rPr lang="it-IT" dirty="0" err="1"/>
              <a:t>cmms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86C320-F873-4F1B-B2A5-800C1F8D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La struttura dei costi è classificabile in funzione anche del tipo di manutenzione:</a:t>
            </a:r>
          </a:p>
          <a:p>
            <a:pPr lvl="1"/>
            <a:r>
              <a:rPr lang="it-IT" b="1" dirty="0"/>
              <a:t>Manutenzione ordinaria </a:t>
            </a:r>
            <a:r>
              <a:rPr lang="it-IT" dirty="0"/>
              <a:t>(periodica o comunque pianificata)</a:t>
            </a:r>
          </a:p>
          <a:p>
            <a:pPr lvl="1"/>
            <a:r>
              <a:rPr lang="it-IT" b="1" dirty="0"/>
              <a:t>Manutenzione straordinaria</a:t>
            </a:r>
          </a:p>
          <a:p>
            <a:pPr lvl="1"/>
            <a:endParaRPr lang="it-IT" b="1" dirty="0"/>
          </a:p>
          <a:p>
            <a:pPr marL="457200" lvl="1" indent="0">
              <a:buNone/>
            </a:pPr>
            <a:r>
              <a:rPr lang="it-IT" dirty="0"/>
              <a:t>La seguente figura mostra uno schema di massima della classificazione dei costi:</a:t>
            </a:r>
          </a:p>
        </p:txBody>
      </p:sp>
    </p:spTree>
    <p:extLst>
      <p:ext uri="{BB962C8B-B14F-4D97-AF65-F5344CB8AC3E}">
        <p14:creationId xmlns:p14="http://schemas.microsoft.com/office/powerpoint/2010/main" val="188765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1E90C-BCD4-4EBF-AAF6-7379FEBD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</a:t>
            </a:r>
            <a:r>
              <a:rPr lang="it-IT" dirty="0" err="1"/>
              <a:t>cmms</a:t>
            </a: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18403735-11B2-4A2E-8A97-ED173A165A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6971" y="2097088"/>
            <a:ext cx="5847061" cy="417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63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0E16FC-F38B-4763-9D42-7D14BB54A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A24CB9-4D8F-4D3B-A316-BB4731824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Mentre i costi diretti sono quelli legati alla manodopera interna o esterna per l’attuazione di tale manutenzione, i costi indiretti sono quelli ausiliari ossia di servizio (coti annui mantenimento struttura della manutenzione)</a:t>
            </a:r>
          </a:p>
          <a:p>
            <a:r>
              <a:rPr lang="it-IT" dirty="0"/>
              <a:t>Per </a:t>
            </a:r>
            <a:r>
              <a:rPr lang="it-IT" b="1" dirty="0"/>
              <a:t>costi indotti </a:t>
            </a:r>
            <a:r>
              <a:rPr lang="it-IT" dirty="0"/>
              <a:t>si intendono i costi di mancata produzione (in caso di guasto) o di mancata qualità de prodotto creato (caso di anomalia)</a:t>
            </a:r>
          </a:p>
        </p:txBody>
      </p:sp>
    </p:spTree>
    <p:extLst>
      <p:ext uri="{BB962C8B-B14F-4D97-AF65-F5344CB8AC3E}">
        <p14:creationId xmlns:p14="http://schemas.microsoft.com/office/powerpoint/2010/main" val="880616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D71F0-1092-4F46-873C-3B82480DC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</a:t>
            </a:r>
            <a:r>
              <a:rPr lang="it-IT" dirty="0" err="1"/>
              <a:t>cmms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1885FC-BFB9-4860-B3DF-7DC0E7B8F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obiettivi fondamentali di un sistema di gestione della manutenzione sono:</a:t>
            </a:r>
          </a:p>
          <a:p>
            <a:pPr lvl="1"/>
            <a:r>
              <a:rPr lang="it-IT" dirty="0"/>
              <a:t>Riparazione dei guasti;</a:t>
            </a:r>
          </a:p>
          <a:p>
            <a:pPr lvl="1"/>
            <a:r>
              <a:rPr lang="it-IT" dirty="0"/>
              <a:t>impedire la loro insorgenza;</a:t>
            </a:r>
          </a:p>
          <a:p>
            <a:pPr lvl="1"/>
            <a:r>
              <a:rPr lang="it-IT" dirty="0"/>
              <a:t>migliorare le prestazioni degli impianti.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dirty="0"/>
              <a:t>Per poter fare ciò è necessaria una politica di manutenzione. </a:t>
            </a:r>
          </a:p>
        </p:txBody>
      </p:sp>
    </p:spTree>
    <p:extLst>
      <p:ext uri="{BB962C8B-B14F-4D97-AF65-F5344CB8AC3E}">
        <p14:creationId xmlns:p14="http://schemas.microsoft.com/office/powerpoint/2010/main" val="1483004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7349CE-73E9-4C94-8910-065665B3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</a:t>
            </a:r>
            <a:r>
              <a:rPr lang="it-IT" dirty="0" err="1"/>
              <a:t>cmms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3C895B-0312-498B-B8BB-0837702E9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politica di manutenzione può essere:</a:t>
            </a:r>
          </a:p>
          <a:p>
            <a:pPr lvl="1"/>
            <a:r>
              <a:rPr lang="it-IT" b="1" dirty="0"/>
              <a:t>Correttiva</a:t>
            </a:r>
            <a:r>
              <a:rPr lang="it-IT" dirty="0"/>
              <a:t> -&gt; la politica più semplice da attuare. Viene detta anche </a:t>
            </a:r>
            <a:r>
              <a:rPr lang="it-IT" b="1" dirty="0"/>
              <a:t>manutenzione a guasto</a:t>
            </a:r>
            <a:r>
              <a:rPr lang="it-IT" dirty="0"/>
              <a:t> e può essere pianificata o non pianificata.</a:t>
            </a:r>
          </a:p>
          <a:p>
            <a:pPr lvl="1"/>
            <a:r>
              <a:rPr lang="it-IT" b="1" dirty="0"/>
              <a:t>Preventiva</a:t>
            </a:r>
            <a:r>
              <a:rPr lang="it-IT" dirty="0"/>
              <a:t> -&gt; basata sull’attuazione della manutenzione per evitare un fermo macchina/fermo impianto.</a:t>
            </a:r>
          </a:p>
          <a:p>
            <a:pPr lvl="1"/>
            <a:r>
              <a:rPr lang="it-IT" b="1" dirty="0"/>
              <a:t>Predittiva</a:t>
            </a:r>
            <a:r>
              <a:rPr lang="it-IT" dirty="0"/>
              <a:t> -&gt; basata sull’uso di sensori installati sula macchina/impianto con lo scopo di leggere dati dalla macchina in produzione in modo da predire eventuali anomalie/guasti. La manutenzione predittiva è un tipo di manutenzione preventiva che però prevede l’uso di sistemi di monitoraggio.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3119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8920-9841-41BB-9671-EF156855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SOFTWARE MANBP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34DA42-34DB-4A4F-A5F5-C508F8645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software </a:t>
            </a:r>
            <a:r>
              <a:rPr lang="it-IT" b="1" dirty="0" err="1"/>
              <a:t>ManBP</a:t>
            </a:r>
            <a:r>
              <a:rPr lang="it-IT" dirty="0"/>
              <a:t> è un software basato su tecnologie Microsoft che consente di storicizzare dati su svariati DBMS (SQL Server, MySQL, </a:t>
            </a:r>
            <a:r>
              <a:rPr lang="it-IT" dirty="0" err="1"/>
              <a:t>PostGres</a:t>
            </a:r>
            <a:r>
              <a:rPr lang="it-IT" dirty="0"/>
              <a:t>).</a:t>
            </a:r>
          </a:p>
          <a:p>
            <a:r>
              <a:rPr lang="it-IT" dirty="0" err="1"/>
              <a:t>ManBP</a:t>
            </a:r>
            <a:r>
              <a:rPr lang="it-IT" dirty="0"/>
              <a:t> è stato scritto in C# (linguaggio di base di Microsoft),  ed è presente sia nella versione desktop sia nella versione web </a:t>
            </a:r>
            <a:r>
              <a:rPr lang="it-IT" dirty="0" err="1"/>
              <a:t>oriented</a:t>
            </a:r>
            <a:r>
              <a:rPr lang="it-IT" dirty="0"/>
              <a:t>.</a:t>
            </a:r>
          </a:p>
          <a:p>
            <a:r>
              <a:rPr lang="it-IT" dirty="0" err="1"/>
              <a:t>ManBP</a:t>
            </a:r>
            <a:r>
              <a:rPr lang="it-IT" dirty="0"/>
              <a:t> è suddiviso in moduli:</a:t>
            </a:r>
          </a:p>
        </p:txBody>
      </p:sp>
    </p:spTree>
    <p:extLst>
      <p:ext uri="{BB962C8B-B14F-4D97-AF65-F5344CB8AC3E}">
        <p14:creationId xmlns:p14="http://schemas.microsoft.com/office/powerpoint/2010/main" val="3160761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B3DCA-FBD6-4194-8A55-0621723E5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SOFTWARE MANBP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E51AC-F70D-4768-B777-D263ECAD8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dirty="0"/>
              <a:t>Modulo di schedulazione delle manutenzioni (modulo di base)</a:t>
            </a:r>
          </a:p>
          <a:p>
            <a:pPr lvl="1"/>
            <a:r>
              <a:rPr lang="it-IT" dirty="0"/>
              <a:t>Modulo di gestione dei manutentori (modulo di base)</a:t>
            </a:r>
          </a:p>
          <a:p>
            <a:pPr lvl="1"/>
            <a:r>
              <a:rPr lang="it-IT" dirty="0"/>
              <a:t>Modulo di gestione delle attrezzature (modulo di base)</a:t>
            </a:r>
          </a:p>
          <a:p>
            <a:pPr lvl="1"/>
            <a:r>
              <a:rPr lang="it-IT" dirty="0"/>
              <a:t>Modulo di gestione schede di manutenzione (modulo di base)</a:t>
            </a:r>
          </a:p>
          <a:p>
            <a:pPr lvl="1"/>
            <a:r>
              <a:rPr lang="it-IT" dirty="0"/>
              <a:t>Modulo di gestione degli utenti (modulo di base)</a:t>
            </a:r>
          </a:p>
          <a:p>
            <a:pPr lvl="1"/>
            <a:r>
              <a:rPr lang="it-IT" dirty="0"/>
              <a:t>Modulo di gestione delle statistiche (modulo intermedio)</a:t>
            </a:r>
          </a:p>
          <a:p>
            <a:pPr lvl="1"/>
            <a:r>
              <a:rPr lang="it-IT" dirty="0"/>
              <a:t>Modulo di gestione della documentazione (modulo intermedio)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4039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5AB231-0F21-473A-8900-F3C85D95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Schedulazione manutenzioni </a:t>
            </a:r>
            <a:r>
              <a:rPr lang="it-IT" dirty="0" err="1"/>
              <a:t>manbp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BB2F9C-A3AF-464D-B5C9-3210F067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31212"/>
          </a:xfrm>
        </p:spPr>
        <p:txBody>
          <a:bodyPr/>
          <a:lstStyle/>
          <a:p>
            <a:r>
              <a:rPr lang="it-IT" dirty="0"/>
              <a:t>La presente figura mostra il modulo per le schedulazioni delle manutenzioni sui vari impianti/macchine: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ED2030A-07C6-4DC0-9A7D-4F75A1A5B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556" y="3332906"/>
            <a:ext cx="5865453" cy="314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43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1D417-D0CC-4F6E-9286-CB1487F64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MODULO GESTIONE MANUTENTORI (MANBP)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F72D95-B382-45C3-939C-88927119C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seguente schermata mostra un semplice modulo di gestione dei vari manutentori con le funzionalità di base: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5A6513C-9BD0-46F0-B7B7-896DA3EFA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779" y="3246119"/>
            <a:ext cx="6096000" cy="342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342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170523-E796-48BD-B059-E6D4815B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MODULO GESTIONE ATTREZZI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8D7073-E2D9-4A55-BB48-863E811EA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seguente schermata mostra il modulo di gestione degli attrezzi: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3356FA0-8C6E-49D9-B092-32FB60165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563" y="2771335"/>
            <a:ext cx="6840387" cy="384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2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C052A2-5623-44DF-843D-9425FFB4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1932DA-2597-4772-B159-3AAB406DC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 giorno d’oggi, vista l’elevata dinamicità del mercato globalizzato, è sempre più necessario fare in modo che le aziende siano in grado di essere il più flessibili possibile</a:t>
            </a:r>
          </a:p>
          <a:p>
            <a:r>
              <a:rPr lang="it-IT" dirty="0"/>
              <a:t>Un CMMS (</a:t>
            </a:r>
            <a:r>
              <a:rPr lang="it-IT" b="1" dirty="0" err="1"/>
              <a:t>Computerized</a:t>
            </a:r>
            <a:r>
              <a:rPr lang="it-IT" b="1" dirty="0"/>
              <a:t> </a:t>
            </a:r>
            <a:r>
              <a:rPr lang="it-IT" b="1" dirty="0" err="1"/>
              <a:t>Maintenance</a:t>
            </a:r>
            <a:r>
              <a:rPr lang="it-IT" b="1" dirty="0"/>
              <a:t> Management System</a:t>
            </a:r>
            <a:r>
              <a:rPr lang="it-IT" dirty="0"/>
              <a:t>) permette alle aziende di ottimizzare l'impiego delle risorse attraverso una puntuale e pronta gestione.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6024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A2016E-A28D-4513-A3B5-E3B1601D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MODULO VISUALIZZAZIONE MANUTENZIONI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472694-723A-4554-8429-17915ECEE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seguente schermata mostra le varie manutenzioni attive con la possibilità di selezionarle e vederne i dettagli.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847CD63-763B-4F9B-8A01-179ABF557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681" y="3156082"/>
            <a:ext cx="6455459" cy="354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95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87FCFD-B1D4-423A-845A-63E01E8C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MASCHERA SCHEDULAZIONE MANUTENZIONI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38C653B7-975C-441A-8B2A-8E66568C9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980" y="2196480"/>
            <a:ext cx="6535198" cy="35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20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C0E9AB-BABF-4870-A4AD-DC6F0108A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MODULO DI VISUALIZZAZIONE DELLO STORICO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1F905-71BC-472A-8045-A72D7AA36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modulo di visualizzazione dello storico permette, per l’appunto, di visualizzare lo storico delle manutenzioni sia che siano attive e non ancora chiuse, sia quelle che sono state chiuse. </a:t>
            </a:r>
          </a:p>
          <a:p>
            <a:r>
              <a:rPr lang="it-IT" dirty="0"/>
              <a:t>La maschera permette una ricerca filtrata per anno, per macchina, per manutentore, per stabilimento e per reparto.</a:t>
            </a:r>
          </a:p>
        </p:txBody>
      </p:sp>
    </p:spTree>
    <p:extLst>
      <p:ext uri="{BB962C8B-B14F-4D97-AF65-F5344CB8AC3E}">
        <p14:creationId xmlns:p14="http://schemas.microsoft.com/office/powerpoint/2010/main" val="1846580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430D18-C475-4DDA-A74D-42D25AE5D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MODULO GESTIONE UTENTI (MANBP)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BF4638-202F-4AD5-B9D8-D339D1227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seguente figura mostra la schermata di gestione dei vari utenti che possono collegarsi </a:t>
            </a:r>
            <a:r>
              <a:rPr lang="it-IT"/>
              <a:t>al software</a:t>
            </a:r>
            <a:r>
              <a:rPr lang="it-IT" dirty="0"/>
              <a:t>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2F0711E-9EF1-4B43-83C1-6D82D3D73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790" y="2896520"/>
            <a:ext cx="5945945" cy="334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24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C98331-B085-41A6-81F5-9E31F60AC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REQUISITI UTILIZZO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C58BEC-34CA-4C29-95A0-A34834ACF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L’utilizzo di un CMMS in una azienda comporta tutta una serie di attente valutazioni. </a:t>
            </a:r>
          </a:p>
          <a:p>
            <a:r>
              <a:rPr lang="it-IT" dirty="0"/>
              <a:t>Per prima cosa, è molto importante capire se si vuole un CMMS puramente gestionale o un CMMS smart (intelligente).. L’avvio di un CMMS smart comporta l’utilizzo di tutta una serie di tecnologie tra cui: IIOT (Industrial Internet Of </a:t>
            </a:r>
            <a:r>
              <a:rPr lang="it-IT" dirty="0" err="1"/>
              <a:t>Thing</a:t>
            </a:r>
            <a:r>
              <a:rPr lang="it-IT" dirty="0"/>
              <a:t>)+I.A(Intelligenza Artificiale), parte di </a:t>
            </a:r>
            <a:r>
              <a:rPr lang="it-IT" dirty="0" err="1"/>
              <a:t>sensoristica+relativo</a:t>
            </a:r>
            <a:r>
              <a:rPr lang="it-IT" dirty="0"/>
              <a:t> gateway, una stabile ed efficiente infrastruttura di networking.</a:t>
            </a:r>
          </a:p>
        </p:txBody>
      </p:sp>
    </p:spTree>
    <p:extLst>
      <p:ext uri="{BB962C8B-B14F-4D97-AF65-F5344CB8AC3E}">
        <p14:creationId xmlns:p14="http://schemas.microsoft.com/office/powerpoint/2010/main" val="3267581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FA2CC8-1E13-42BF-906E-642AD814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RIASSUMENDO…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55FB1E-D010-47CB-94F7-3905AB8C7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Connubio </a:t>
            </a:r>
            <a:r>
              <a:rPr lang="it-IT" b="1" dirty="0"/>
              <a:t>IOT e CMMS </a:t>
            </a:r>
            <a:r>
              <a:rPr lang="it-IT" dirty="0"/>
              <a:t>-&gt; smart </a:t>
            </a:r>
            <a:r>
              <a:rPr lang="it-IT" dirty="0" err="1"/>
              <a:t>maintenance</a:t>
            </a:r>
            <a:endParaRPr lang="it-IT" dirty="0"/>
          </a:p>
          <a:p>
            <a:r>
              <a:rPr lang="it-IT" b="1" dirty="0"/>
              <a:t>CMMS+IIOT </a:t>
            </a:r>
            <a:r>
              <a:rPr lang="it-IT" dirty="0"/>
              <a:t>= manutenzione predittiva seria e smart. Con essa si possono facilmente monitorare i </a:t>
            </a:r>
            <a:r>
              <a:rPr lang="it-IT" b="1" dirty="0"/>
              <a:t>KPI (Key Performance </a:t>
            </a:r>
            <a:r>
              <a:rPr lang="it-IT" b="1" dirty="0" err="1"/>
              <a:t>Indicator</a:t>
            </a:r>
            <a:r>
              <a:rPr lang="it-IT" b="1" dirty="0"/>
              <a:t>)</a:t>
            </a:r>
          </a:p>
          <a:p>
            <a:r>
              <a:rPr lang="it-IT" dirty="0"/>
              <a:t>CMMS+IIOT+I.A = Per avere previsioni più accurate. Avere una KB (Knowledge Base) a priori -&gt; decisioni migliori e più mirate alla risoluzione del problema.</a:t>
            </a:r>
            <a:endParaRPr lang="it-IT" b="1" dirty="0"/>
          </a:p>
          <a:p>
            <a:r>
              <a:rPr lang="it-IT" b="1" dirty="0" err="1"/>
              <a:t>CMMS+IIOT+Artificial</a:t>
            </a:r>
            <a:r>
              <a:rPr lang="it-IT" b="1" dirty="0"/>
              <a:t> intelligence + realtà aumentata</a:t>
            </a:r>
            <a:r>
              <a:rPr lang="it-IT" dirty="0"/>
              <a:t>= E’ il massimo della manutenzione industriale, ma comporta forti investimenti sia sull’infrastruttura di rete, sia sull’hardware che sulla parte software.</a:t>
            </a:r>
          </a:p>
        </p:txBody>
      </p:sp>
    </p:spTree>
    <p:extLst>
      <p:ext uri="{BB962C8B-B14F-4D97-AF65-F5344CB8AC3E}">
        <p14:creationId xmlns:p14="http://schemas.microsoft.com/office/powerpoint/2010/main" val="255769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AD7377-8E33-4DBB-A62A-73294EF4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681D3F-9BAC-4AE4-AF91-3027BB110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Un CMMS è un software gestionale che si occupa d gestire tutta quella parte legata alla manutenzione degli asset industriali.</a:t>
            </a:r>
          </a:p>
          <a:p>
            <a:r>
              <a:rPr lang="it-IT" dirty="0"/>
              <a:t>Per </a:t>
            </a:r>
            <a:r>
              <a:rPr lang="it-IT" b="1" dirty="0"/>
              <a:t>asset industriale </a:t>
            </a:r>
            <a:r>
              <a:rPr lang="it-IT" dirty="0"/>
              <a:t>si intende un bene industriale (può essere considerato un sinonimo di </a:t>
            </a:r>
            <a:r>
              <a:rPr lang="it-IT" b="1" dirty="0"/>
              <a:t>cespite</a:t>
            </a:r>
            <a:r>
              <a:rPr lang="it-IT" dirty="0"/>
              <a:t>).</a:t>
            </a:r>
          </a:p>
          <a:p>
            <a:r>
              <a:rPr lang="it-IT" dirty="0"/>
              <a:t>Un CMMS così identificato è quindi finalizzato non solo al supporto decisionale ed operativo relativo alle attività del servizio di manutenzione, ma soprattutto al governo del ciclo di vita dei beni e più in generale al governo del patrimonio aziendale. </a:t>
            </a:r>
          </a:p>
        </p:txBody>
      </p:sp>
    </p:spTree>
    <p:extLst>
      <p:ext uri="{BB962C8B-B14F-4D97-AF65-F5344CB8AC3E}">
        <p14:creationId xmlns:p14="http://schemas.microsoft.com/office/powerpoint/2010/main" val="401461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B09A4F-9FB1-42EC-9D04-FBC7007D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0C53BD-0DB5-4556-8CB6-E7690447C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Pertanto, l’obiettivo di un CMMS è di avere sempre sotto controllo il piano degli interventi e la registrazione di riparazioni e sostituzione di parti di ricambio.</a:t>
            </a:r>
          </a:p>
          <a:p>
            <a:pPr marL="0" indent="0">
              <a:buNone/>
            </a:pPr>
            <a:r>
              <a:rPr lang="it-IT" dirty="0"/>
              <a:t>I vantaggi offerti da un software CMMS sono molteplici:</a:t>
            </a:r>
          </a:p>
          <a:p>
            <a:r>
              <a:rPr lang="it-IT" dirty="0"/>
              <a:t>il risparmio ottenuto grazie alla drastica diminuzione dei guasti e dei relativi costi di riparazione e tempi di fermo macchina, con conseguente mancata produzione</a:t>
            </a:r>
          </a:p>
          <a:p>
            <a:r>
              <a:rPr lang="it-IT" dirty="0"/>
              <a:t>la possibilità di gestire in modo strutturato e con semplicità le numerose scadenze imposte dalla legislazione sulla sicurezza aziendale</a:t>
            </a:r>
          </a:p>
          <a:p>
            <a:r>
              <a:rPr lang="it-IT" dirty="0"/>
              <a:t>l’accesso immediato e la disponibilità in tempo reale di tutte le informazioni sui macchinari e sugli interventi effettuati e pianificati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175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63DE3-C1A8-484F-ADB1-9B7634327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06A8BE-FB89-4FC3-88C0-7C6464147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moduli di base di un CMMS sono:</a:t>
            </a:r>
          </a:p>
          <a:p>
            <a:pPr lvl="1"/>
            <a:r>
              <a:rPr lang="it-IT" dirty="0"/>
              <a:t>Modulo di gestione dell’attrezzatura</a:t>
            </a:r>
          </a:p>
          <a:p>
            <a:pPr lvl="1"/>
            <a:r>
              <a:rPr lang="it-IT" dirty="0"/>
              <a:t>Modulo di gestione dei pezzi di ricambio</a:t>
            </a:r>
          </a:p>
          <a:p>
            <a:pPr lvl="1"/>
            <a:r>
              <a:rPr lang="it-IT" dirty="0"/>
              <a:t>Modulo di gestione PPM (manutenzione preventiva pianificata)</a:t>
            </a:r>
          </a:p>
          <a:p>
            <a:pPr lvl="1"/>
            <a:r>
              <a:rPr lang="it-IT" dirty="0"/>
              <a:t>Modulo di gestione delle risorse (personale)</a:t>
            </a:r>
          </a:p>
          <a:p>
            <a:pPr lvl="1"/>
            <a:r>
              <a:rPr lang="it-IT" dirty="0"/>
              <a:t>Moduli di pianificazione/programmazione delle manutenzioni</a:t>
            </a:r>
          </a:p>
          <a:p>
            <a:pPr lvl="1"/>
            <a:r>
              <a:rPr lang="it-IT" dirty="0"/>
              <a:t>Modulo di gestione dello storico delle manutenzioni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431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1D3C0E-627D-4CE0-9150-8E488F47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al </a:t>
            </a:r>
            <a:r>
              <a:rPr lang="it-IT" dirty="0" err="1"/>
              <a:t>cmms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3895E3-6C27-4A35-A50F-6ECF1D841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E’ importante sottolineare fin da subito che la manutenzione delle attrezzature richiede personale esperto. Tale personale deve poter essere aiutato con dei software che in qualche permettano a tali tecnici di poter:</a:t>
            </a:r>
          </a:p>
          <a:p>
            <a:pPr lvl="1"/>
            <a:r>
              <a:rPr lang="it-IT" dirty="0"/>
              <a:t>Ricercare le informazioni tecniche (documenti, disegni, foto) dell’impianto/macchina o del pezzo che si desidera riparare</a:t>
            </a:r>
          </a:p>
          <a:p>
            <a:pPr lvl="1"/>
            <a:r>
              <a:rPr lang="it-IT" dirty="0"/>
              <a:t>Poter associare gli attrezzi giusti al tipo di manutenzione che si necessita di effettuare</a:t>
            </a:r>
          </a:p>
          <a:p>
            <a:pPr lvl="1"/>
            <a:r>
              <a:rPr lang="it-IT" dirty="0"/>
              <a:t>Poter aggiornare la relativa documentazione e lo stato di avanzamento delle varie manutenzioni</a:t>
            </a:r>
          </a:p>
          <a:p>
            <a:pPr lvl="1"/>
            <a:r>
              <a:rPr lang="it-IT" dirty="0"/>
              <a:t>Poter visionare lo storico per capire magari quando è stata fatta l’ultima manutenzione su quel pezzo.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875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D2A2F9-18C4-4ECB-9B81-1451C8F1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453E6B-0559-47CD-A0AF-BEAE06562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Di seguito vengono fornite alcune semplici definizioni:</a:t>
            </a:r>
          </a:p>
          <a:p>
            <a:pPr lvl="1"/>
            <a:r>
              <a:rPr lang="it-IT" b="1" dirty="0"/>
              <a:t>Piano di manutenzione </a:t>
            </a:r>
            <a:r>
              <a:rPr lang="it-IT" dirty="0"/>
              <a:t>-&gt; una schedulazione in cui si individuano e si programmano le varie attività di manutenzione. E’ essenzialmente un documento.</a:t>
            </a:r>
          </a:p>
          <a:p>
            <a:pPr lvl="1"/>
            <a:r>
              <a:rPr lang="it-IT" b="1" dirty="0"/>
              <a:t>avaria</a:t>
            </a:r>
            <a:r>
              <a:rPr lang="it-IT" dirty="0"/>
              <a:t> -&gt; rappresenta lo stato di una macchina/impianto caratterizzato dalla sua inabilità ad eseguire la funzione richiesta</a:t>
            </a:r>
          </a:p>
          <a:p>
            <a:pPr lvl="1"/>
            <a:r>
              <a:rPr lang="it-IT" b="1" dirty="0"/>
              <a:t>Guasto</a:t>
            </a:r>
            <a:r>
              <a:rPr lang="it-IT" dirty="0"/>
              <a:t> -&gt; rappresenta il fermo macchina/impianto. In questo stato si ha la cessazione della sua funzione</a:t>
            </a:r>
          </a:p>
        </p:txBody>
      </p:sp>
    </p:spTree>
    <p:extLst>
      <p:ext uri="{BB962C8B-B14F-4D97-AF65-F5344CB8AC3E}">
        <p14:creationId xmlns:p14="http://schemas.microsoft.com/office/powerpoint/2010/main" val="220312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500C80-B6EB-4CE1-B570-CABCC7781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CMMS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0AFA1B-7E8F-4060-993D-541F3FCDC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b="1" dirty="0"/>
              <a:t>Scheda di manutenzione </a:t>
            </a:r>
            <a:r>
              <a:rPr lang="it-IT" dirty="0"/>
              <a:t>-&gt; parte della documentazione di manutenzione contenente tutte le informazioni sui guasti, sulle avarie e sulla manutenzione relative ad un asset. La scheda di manutenzione potrebbe anche comprendere i costi di manutenzione.</a:t>
            </a:r>
          </a:p>
          <a:p>
            <a:pPr lvl="1"/>
            <a:endParaRPr lang="it-IT" dirty="0"/>
          </a:p>
          <a:p>
            <a:pPr marL="0" indent="0">
              <a:buNone/>
            </a:pPr>
            <a:r>
              <a:rPr lang="it-IT" b="1" dirty="0"/>
              <a:t>PUNTO CHIAVE</a:t>
            </a:r>
            <a:r>
              <a:rPr lang="it-IT" dirty="0"/>
              <a:t>: la manutenzione è un </a:t>
            </a:r>
            <a:r>
              <a:rPr lang="it-IT" b="1" u="sng" dirty="0"/>
              <a:t>core </a:t>
            </a:r>
            <a:r>
              <a:rPr lang="it-IT" b="1" u="sng" dirty="0" err="1"/>
              <a:t>competence</a:t>
            </a:r>
            <a:r>
              <a:rPr lang="it-IT" dirty="0"/>
              <a:t>? Se si, essa va considerata tra i processi chiave e quindi si ha la necessità di una o più risorse interne (</a:t>
            </a:r>
            <a:r>
              <a:rPr lang="it-IT" b="1" dirty="0"/>
              <a:t>insourcing</a:t>
            </a:r>
            <a:r>
              <a:rPr lang="it-IT" dirty="0"/>
              <a:t>). Al contrario, si valuta una politica di terziarizzazione del servizio (</a:t>
            </a:r>
            <a:r>
              <a:rPr lang="it-IT" b="1" dirty="0"/>
              <a:t>outsourcing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9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EF9333-346A-4520-AB01-4C8D44D8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ai </a:t>
            </a:r>
            <a:r>
              <a:rPr lang="it-IT" dirty="0" err="1"/>
              <a:t>cmms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DFC85D-5F16-495C-AB21-98886EFA1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Una corretta politica di manutenzione garantisce la continuità e la qualità della produzione, rendendo disponibili impianti ed apparecchiature rispettando le politiche aziendali in termini di sicurezza, qualità e ambiente.</a:t>
            </a:r>
          </a:p>
          <a:p>
            <a:r>
              <a:rPr lang="it-IT" dirty="0"/>
              <a:t>Chiaramente anche l’ingegneria della manutenzione ha i suo costi:</a:t>
            </a:r>
          </a:p>
          <a:p>
            <a:r>
              <a:rPr lang="it-IT" b="1" dirty="0"/>
              <a:t>COSTI PROPRI </a:t>
            </a:r>
            <a:r>
              <a:rPr lang="it-IT" dirty="0"/>
              <a:t>-&gt; costi diretti ossia associati all’esecuzione degli interventi (manodopera e materiali) ed i costi indiretti organizzativi e di funzionamento (costi della struttura di manutenzione, costi dei servizi ed attrezzature utilizzati dalla manutenzione);</a:t>
            </a:r>
          </a:p>
        </p:txBody>
      </p:sp>
    </p:spTree>
    <p:extLst>
      <p:ext uri="{BB962C8B-B14F-4D97-AF65-F5344CB8AC3E}">
        <p14:creationId xmlns:p14="http://schemas.microsoft.com/office/powerpoint/2010/main" val="2873792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588</TotalTime>
  <Words>1386</Words>
  <Application>Microsoft Office PowerPoint</Application>
  <PresentationFormat>Widescreen</PresentationFormat>
  <Paragraphs>98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8" baseType="lpstr">
      <vt:lpstr>Arial</vt:lpstr>
      <vt:lpstr>Tw Cen MT</vt:lpstr>
      <vt:lpstr>Circuito</vt:lpstr>
      <vt:lpstr>Introduzione ai cmms</vt:lpstr>
      <vt:lpstr>Introduzione ai CMMS</vt:lpstr>
      <vt:lpstr>Introduzione ai CMMS</vt:lpstr>
      <vt:lpstr>INTRODUZIONE AI CMMS</vt:lpstr>
      <vt:lpstr>Introduzione ai CMMS</vt:lpstr>
      <vt:lpstr>Introduzione al cmms</vt:lpstr>
      <vt:lpstr>INTRODUZIONE AI CMMS</vt:lpstr>
      <vt:lpstr>INTRODUZIONE AI CMMS</vt:lpstr>
      <vt:lpstr>Introduzione ai cmms</vt:lpstr>
      <vt:lpstr>Introduzione ai cmms</vt:lpstr>
      <vt:lpstr>Introduzione ai cmms</vt:lpstr>
      <vt:lpstr>INTRODUZIONE AI CMMS</vt:lpstr>
      <vt:lpstr>Introduzione ai cmms</vt:lpstr>
      <vt:lpstr>Introduzione ai cmms</vt:lpstr>
      <vt:lpstr>IL SOFTWARE MANBP</vt:lpstr>
      <vt:lpstr>IL SOFTWARE MANBP</vt:lpstr>
      <vt:lpstr>Schedulazione manutenzioni manbp</vt:lpstr>
      <vt:lpstr>MODULO GESTIONE MANUTENTORI (MANBP)</vt:lpstr>
      <vt:lpstr>MODULO GESTIONE ATTREZZI</vt:lpstr>
      <vt:lpstr>MODULO VISUALIZZAZIONE MANUTENZIONI</vt:lpstr>
      <vt:lpstr>MASCHERA SCHEDULAZIONE MANUTENZIONI</vt:lpstr>
      <vt:lpstr>MODULO DI VISUALIZZAZIONE DELLO STORICO</vt:lpstr>
      <vt:lpstr>MODULO GESTIONE UTENTI (MANBP)</vt:lpstr>
      <vt:lpstr>REQUISITI UTILIZZO CMMS</vt:lpstr>
      <vt:lpstr>RIASSUMENDO…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ai cmms</dc:title>
  <dc:creator>Buttolo Marco</dc:creator>
  <cp:lastModifiedBy> </cp:lastModifiedBy>
  <cp:revision>56</cp:revision>
  <dcterms:created xsi:type="dcterms:W3CDTF">2019-09-27T07:21:19Z</dcterms:created>
  <dcterms:modified xsi:type="dcterms:W3CDTF">2019-10-28T08:47:00Z</dcterms:modified>
</cp:coreProperties>
</file>