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84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D5D5A53-5676-4BE3-8223-337553C9962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18C0DEB4-488E-413E-81D9-4FFCF701DA2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4F9C038B-CF04-4D09-805D-A29BC1BE84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DCFC6-BAB5-43AA-8796-EFEEF1BC4E7B}" type="datetimeFigureOut">
              <a:rPr lang="it-IT" smtClean="0"/>
              <a:t>09/03/2020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740AB5A4-F5F6-4068-AB8C-DC99679388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5A175FF-C392-4B7B-90AB-3843B03C00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0A7C3-F1C8-4CF4-B326-CF13F891412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958545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AE1373A-E08B-463E-A3F8-FA7B6EAEB9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D75878F2-8F8C-47C9-AD5B-6310C41486E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3328FFC3-499F-4789-A0A0-3A566920EF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DCFC6-BAB5-43AA-8796-EFEEF1BC4E7B}" type="datetimeFigureOut">
              <a:rPr lang="it-IT" smtClean="0"/>
              <a:t>09/03/2020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FD9972AC-A413-4D05-A78E-8A2B27A638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331E4A6-9255-4FB9-8832-ED76C12A50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0A7C3-F1C8-4CF4-B326-CF13F891412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159780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2148D144-68EA-455A-82B5-4455D0BCA74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4168F2E9-3678-432F-9164-B27D97DBE76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E3740E4F-31A2-4E33-BB5C-226E651729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DCFC6-BAB5-43AA-8796-EFEEF1BC4E7B}" type="datetimeFigureOut">
              <a:rPr lang="it-IT" smtClean="0"/>
              <a:t>09/03/2020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1BB311CA-D489-4539-A749-0D1ED904E9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40559833-00AE-4CEE-B58B-BEC16B5CDB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0A7C3-F1C8-4CF4-B326-CF13F891412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201635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67A7D88-37DC-44D4-B2D1-B889E5835E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F22098D-4315-4DDC-8AEF-28078850AF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99350F4-90DE-404E-BF77-08D2E2EABC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DCFC6-BAB5-43AA-8796-EFEEF1BC4E7B}" type="datetimeFigureOut">
              <a:rPr lang="it-IT" smtClean="0"/>
              <a:t>09/03/2020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A95DA9A-416D-4466-B3B3-313BC0674F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E8EB9FE8-94CF-468D-994B-BB01CF3E27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0A7C3-F1C8-4CF4-B326-CF13F891412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39780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C380A16-5168-4F19-8D1F-5E77B390AB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35A86301-5EC4-4024-BCDC-DE72551A46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5D86E4B-5A35-4B3A-BA78-ED3261BB6E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DCFC6-BAB5-43AA-8796-EFEEF1BC4E7B}" type="datetimeFigureOut">
              <a:rPr lang="it-IT" smtClean="0"/>
              <a:t>09/03/2020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F5D8E28-5DA9-4C45-9A6C-243DB35FE6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7C9D76CE-6987-4964-9CB5-EBAD2298FC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0A7C3-F1C8-4CF4-B326-CF13F891412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304722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71568CC-D4E9-4E16-AC97-F372CCA1B7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28826C7-06C5-4382-869F-59A4606977C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389F776A-B07E-4E75-9419-03DA095CB1C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620A5956-7C01-45FA-9DEB-6050DDA127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DCFC6-BAB5-43AA-8796-EFEEF1BC4E7B}" type="datetimeFigureOut">
              <a:rPr lang="it-IT" smtClean="0"/>
              <a:t>09/03/2020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65A5223D-82B7-4225-AE86-F974FD2AEE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1F874A79-3E94-43C4-9B10-B681502506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0A7C3-F1C8-4CF4-B326-CF13F891412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560867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FF455B0-6799-4EB9-828E-333410D07D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7E5D55F6-2762-4A58-BEAB-CEFDD85DE3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D7839A1E-4A22-4F04-B833-5C8AD86C35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73F66817-68B1-407B-AAD7-D0442DB1512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FED8723A-69C6-4A94-A216-E20688F053A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BAB6EDF6-8F94-4C49-811C-D78635AF1D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DCFC6-BAB5-43AA-8796-EFEEF1BC4E7B}" type="datetimeFigureOut">
              <a:rPr lang="it-IT" smtClean="0"/>
              <a:t>09/03/2020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6D307F4D-9620-44AE-A584-DEE72D88E6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97B22BBB-3CB5-41C5-A9ED-8C95607171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0A7C3-F1C8-4CF4-B326-CF13F891412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56472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A493DC5-5CA7-4FC7-B03E-8616DB8187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E74403D0-2FB7-47A2-A075-39419D2162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DCFC6-BAB5-43AA-8796-EFEEF1BC4E7B}" type="datetimeFigureOut">
              <a:rPr lang="it-IT" smtClean="0"/>
              <a:t>09/03/2020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16FF67C1-2130-4D14-83E6-2E3B1D4383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C12D28AD-1748-4991-80D4-34A67F95FC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0A7C3-F1C8-4CF4-B326-CF13F891412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641269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5B5276D9-5EEE-4B69-86A9-F6A7F8902A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DCFC6-BAB5-43AA-8796-EFEEF1BC4E7B}" type="datetimeFigureOut">
              <a:rPr lang="it-IT" smtClean="0"/>
              <a:t>09/03/2020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427A5D80-819B-4497-B861-C0EFFD476D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2B98457C-66C3-4A45-9ABE-4EFC1AE568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0A7C3-F1C8-4CF4-B326-CF13F891412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560973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37E0BC2-0C86-4C5E-847F-6BF1FBFEA6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9728DC6-2AF7-4610-8E1A-D30F5105EA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1CC3DAFF-9186-42E8-9395-36F9ED0CE52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9337036A-D5CA-40FA-B617-7C8A609D18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DCFC6-BAB5-43AA-8796-EFEEF1BC4E7B}" type="datetimeFigureOut">
              <a:rPr lang="it-IT" smtClean="0"/>
              <a:t>09/03/2020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C74F057F-E918-4DA3-A1C6-27004A21D0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59B90578-D613-4E20-ADDE-42B9E7BACD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0A7C3-F1C8-4CF4-B326-CF13F891412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514316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1CE3A98-A1EF-4F9D-8074-6F1D599CC4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424CF87E-2FCA-4F1F-8615-A79766C9F5B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153D346B-8A5E-4B57-B4D7-43549EAEC07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FC69C47F-F6AE-4786-BF7F-B80BB0CF60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DCFC6-BAB5-43AA-8796-EFEEF1BC4E7B}" type="datetimeFigureOut">
              <a:rPr lang="it-IT" smtClean="0"/>
              <a:t>09/03/2020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D478741F-5725-4DC6-98A3-8D0BDA986C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1083ABC3-63AE-43DB-B521-2DE8D7E9AE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0A7C3-F1C8-4CF4-B326-CF13F891412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08359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AF8C1BF9-82C1-426C-8E77-08433D04AA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4BEB95A1-7358-4151-BF08-832686E1D0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81718D20-10AC-4FEB-B9A6-693FF309823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BDCFC6-BAB5-43AA-8796-EFEEF1BC4E7B}" type="datetimeFigureOut">
              <a:rPr lang="it-IT" smtClean="0"/>
              <a:t>09/03/2020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927691D-6585-4F0D-852E-1F98C07F29B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B9F376D-4882-4030-B0AE-8129849F93E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B0A7C3-F1C8-4CF4-B326-CF13F891412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419332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AAAD8B7-B353-4014-AC27-9DB18CEF758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/>
              <a:t>Spiegazione del fenomeno di galleggiamento di un corpo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C0C0312F-6EE5-4027-9368-86804C08709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/>
              <a:t>A cura </a:t>
            </a:r>
            <a:r>
              <a:rPr lang="it-IT" dirty="0" err="1"/>
              <a:t>dell’Ing</a:t>
            </a:r>
            <a:r>
              <a:rPr lang="it-IT" dirty="0"/>
              <a:t>. Buttolo Marco</a:t>
            </a:r>
          </a:p>
        </p:txBody>
      </p:sp>
    </p:spTree>
    <p:extLst>
      <p:ext uri="{BB962C8B-B14F-4D97-AF65-F5344CB8AC3E}">
        <p14:creationId xmlns:p14="http://schemas.microsoft.com/office/powerpoint/2010/main" val="2218739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139A09C-A71F-403C-B390-05F79BB630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Principio di galleggiamento di un corpo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8D80142-B563-4DC0-842E-9CE320DFC1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Si consideri una barca che galleggia sull’acqua come viene mostrato in figura:</a:t>
            </a:r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9BC2F32A-9802-4997-BB72-55C58510C50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60559" y="2869458"/>
            <a:ext cx="5687087" cy="33075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95380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139A09C-A71F-403C-B390-05F79BB630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Principio di galleggiamento di un corpo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Segnaposto contenuto 2">
                <a:extLst>
                  <a:ext uri="{FF2B5EF4-FFF2-40B4-BE49-F238E27FC236}">
                    <a16:creationId xmlns:a16="http://schemas.microsoft.com/office/drawing/2014/main" id="{78D80142-B563-4DC0-842E-9CE320DFC1B9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it-IT" dirty="0"/>
                  <a:t>Si indichi con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it-IT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it-IT" b="0" i="1" smtClean="0">
                            <a:latin typeface="Cambria Math" panose="02040503050406030204" pitchFamily="18" charset="0"/>
                          </a:rPr>
                          <m:t>𝐹</m:t>
                        </m:r>
                      </m:e>
                      <m:sub>
                        <m:r>
                          <a:rPr lang="it-IT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</m:sub>
                    </m:sSub>
                    <m:r>
                      <a:rPr lang="it-IT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it-IT" dirty="0"/>
                  <a:t>la forza peso. Tale forza vale:</a:t>
                </a:r>
              </a:p>
              <a:p>
                <a:endParaRPr lang="it-IT" dirty="0"/>
              </a:p>
              <a:p>
                <a:pPr lvl="2"/>
                <a14:m>
                  <m:oMath xmlns:m="http://schemas.openxmlformats.org/officeDocument/2006/math">
                    <m:sSub>
                      <m:sSubPr>
                        <m:ctrlPr>
                          <a:rPr lang="it-IT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it-IT" b="0" i="1" smtClean="0">
                            <a:latin typeface="Cambria Math" panose="02040503050406030204" pitchFamily="18" charset="0"/>
                          </a:rPr>
                          <m:t>𝐹</m:t>
                        </m:r>
                      </m:e>
                      <m:sub>
                        <m:r>
                          <a:rPr lang="it-IT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</m:sub>
                    </m:sSub>
                    <m:r>
                      <a:rPr lang="it-IT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it-IT" b="0" i="1" smtClean="0">
                        <a:latin typeface="Cambria Math" panose="02040503050406030204" pitchFamily="18" charset="0"/>
                      </a:rPr>
                      <m:t>𝑚𝑔</m:t>
                    </m:r>
                    <m:r>
                      <a:rPr lang="it-IT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it-IT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𝜌</m:t>
                    </m:r>
                    <m:r>
                      <a:rPr lang="it-IT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𝑉𝑔</m:t>
                    </m:r>
                  </m:oMath>
                </a14:m>
                <a:r>
                  <a:rPr lang="it-IT" dirty="0"/>
                  <a:t>     dove:  </a:t>
                </a:r>
                <a14:m>
                  <m:oMath xmlns:m="http://schemas.openxmlformats.org/officeDocument/2006/math">
                    <m:r>
                      <a:rPr lang="it-IT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𝜌</m:t>
                    </m:r>
                    <m:r>
                      <a:rPr lang="it-IT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type m:val="skw"/>
                        <m:ctrlPr>
                          <a:rPr lang="it-IT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t-IT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𝑚</m:t>
                        </m:r>
                      </m:num>
                      <m:den>
                        <m:r>
                          <a:rPr lang="it-IT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𝑉</m:t>
                        </m:r>
                      </m:den>
                    </m:f>
                    <m:r>
                      <a:rPr lang="it-IT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type m:val="skw"/>
                        <m:ctrlPr>
                          <a:rPr lang="it-IT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t-IT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𝑚𝑎𝑠𝑠𝑎</m:t>
                        </m:r>
                      </m:num>
                      <m:den>
                        <m:r>
                          <a:rPr lang="it-IT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𝑣𝑜𝑙𝑢𝑚𝑒</m:t>
                        </m:r>
                      </m:den>
                    </m:f>
                  </m:oMath>
                </a14:m>
                <a:r>
                  <a:rPr lang="it-IT" dirty="0"/>
                  <a:t>  (densità)</a:t>
                </a:r>
              </a:p>
              <a:p>
                <a:endParaRPr lang="it-IT" dirty="0"/>
              </a:p>
              <a:p>
                <a:pPr algn="just"/>
                <a:r>
                  <a:rPr lang="it-IT" dirty="0"/>
                  <a:t>Indichiamo con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it-IT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it-IT" b="0" i="1" smtClean="0">
                            <a:latin typeface="Cambria Math" panose="02040503050406030204" pitchFamily="18" charset="0"/>
                          </a:rPr>
                          <m:t>𝐹</m:t>
                        </m:r>
                      </m:e>
                      <m:sub>
                        <m:r>
                          <a:rPr lang="it-IT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</m:sub>
                    </m:sSub>
                  </m:oMath>
                </a14:m>
                <a:r>
                  <a:rPr lang="it-IT" dirty="0"/>
                  <a:t> la forza </a:t>
                </a:r>
                <a:r>
                  <a:rPr lang="it-IT"/>
                  <a:t>di Archimede</a:t>
                </a:r>
                <a:r>
                  <a:rPr lang="it-IT" dirty="0"/>
                  <a:t>. In poche parole, ogni corpo immerso parzialmente o completamente in un fluido, riceve una spinta verticale dal basso verso l'alto, uguale per intensità al peso del fluido spostato come i vasi comunicanti. Si ricordi che nella fisica un fluido è un liquido o un gas.</a:t>
                </a:r>
              </a:p>
              <a:p>
                <a:endParaRPr lang="it-IT" dirty="0"/>
              </a:p>
              <a:p>
                <a:endParaRPr lang="it-IT" dirty="0"/>
              </a:p>
            </p:txBody>
          </p:sp>
        </mc:Choice>
        <mc:Fallback>
          <p:sp>
            <p:nvSpPr>
              <p:cNvPr id="3" name="Segnaposto contenuto 2">
                <a:extLst>
                  <a:ext uri="{FF2B5EF4-FFF2-40B4-BE49-F238E27FC236}">
                    <a16:creationId xmlns:a16="http://schemas.microsoft.com/office/drawing/2014/main" id="{78D80142-B563-4DC0-842E-9CE320DFC1B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3" t="-2241" r="-1159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379275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139A09C-A71F-403C-B390-05F79BB630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Principio di galleggiamento di un corpo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Segnaposto contenuto 2">
                <a:extLst>
                  <a:ext uri="{FF2B5EF4-FFF2-40B4-BE49-F238E27FC236}">
                    <a16:creationId xmlns:a16="http://schemas.microsoft.com/office/drawing/2014/main" id="{78D80142-B563-4DC0-842E-9CE320DFC1B9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lnSpcReduction="10000"/>
              </a:bodyPr>
              <a:lstStyle/>
              <a:p>
                <a:r>
                  <a:rPr lang="it-IT" dirty="0"/>
                  <a:t>Pertanto, condizione di equilibrio:</a:t>
                </a:r>
              </a:p>
              <a:p>
                <a:endParaRPr lang="it-IT" dirty="0"/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it-IT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it-IT" b="0" i="1" smtClean="0">
                            <a:latin typeface="Cambria Math" panose="02040503050406030204" pitchFamily="18" charset="0"/>
                          </a:rPr>
                          <m:t>𝐹</m:t>
                        </m:r>
                      </m:e>
                      <m:sub>
                        <m:r>
                          <a:rPr lang="it-IT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</m:sub>
                    </m:sSub>
                    <m:r>
                      <a:rPr lang="it-IT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it-IT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it-IT" b="0" i="1" smtClean="0">
                            <a:latin typeface="Cambria Math" panose="02040503050406030204" pitchFamily="18" charset="0"/>
                          </a:rPr>
                          <m:t>𝐹</m:t>
                        </m:r>
                      </m:e>
                      <m:sub>
                        <m:r>
                          <a:rPr lang="it-IT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</m:sub>
                    </m:sSub>
                    <m:r>
                      <a:rPr lang="it-IT" b="0" i="1" smtClean="0">
                        <a:latin typeface="Cambria Math" panose="02040503050406030204" pitchFamily="18" charset="0"/>
                      </a:rPr>
                      <m:t> →</m:t>
                    </m:r>
                    <m:r>
                      <a:rPr lang="it-IT" b="0" i="1" smtClean="0">
                        <a:latin typeface="Cambria Math" panose="02040503050406030204" pitchFamily="18" charset="0"/>
                      </a:rPr>
                      <m:t>𝑚𝑔</m:t>
                    </m:r>
                    <m:r>
                      <a:rPr lang="it-IT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it-IT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it-IT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𝜌</m:t>
                        </m:r>
                      </m:e>
                      <m:sub>
                        <m:r>
                          <a:rPr lang="it-IT" b="0" i="1" smtClean="0">
                            <a:latin typeface="Cambria Math" panose="02040503050406030204" pitchFamily="18" charset="0"/>
                          </a:rPr>
                          <m:t>𝐻</m:t>
                        </m:r>
                        <m:r>
                          <a:rPr lang="it-IT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it-IT" b="0" i="1" smtClean="0">
                            <a:latin typeface="Cambria Math" panose="02040503050406030204" pitchFamily="18" charset="0"/>
                          </a:rPr>
                          <m:t>𝑂</m:t>
                        </m:r>
                      </m:sub>
                    </m:sSub>
                    <m:r>
                      <a:rPr lang="it-IT" b="0" i="1" smtClean="0">
                        <a:latin typeface="Cambria Math" panose="02040503050406030204" pitchFamily="18" charset="0"/>
                      </a:rPr>
                      <m:t>𝑉𝑔</m:t>
                    </m:r>
                    <m:r>
                      <a:rPr lang="it-IT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it-IT" dirty="0"/>
              </a:p>
              <a:p>
                <a:endParaRPr lang="it-IT" dirty="0"/>
              </a:p>
              <a:p>
                <a:r>
                  <a:rPr lang="it-IT" dirty="0"/>
                  <a:t>Questo comporta che:</a:t>
                </a:r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it-IT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it-IT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𝜌</m:t>
                        </m:r>
                      </m:e>
                      <m:sub>
                        <m:r>
                          <a:rPr lang="it-IT" b="0" i="1" smtClean="0">
                            <a:latin typeface="Cambria Math" panose="02040503050406030204" pitchFamily="18" charset="0"/>
                          </a:rPr>
                          <m:t>𝑐𝑜𝑟𝑝𝑜</m:t>
                        </m:r>
                      </m:sub>
                    </m:sSub>
                    <m:r>
                      <a:rPr lang="it-IT" b="0" i="1" smtClean="0">
                        <a:latin typeface="Cambria Math" panose="02040503050406030204" pitchFamily="18" charset="0"/>
                      </a:rPr>
                      <m:t>&lt;</m:t>
                    </m:r>
                    <m:sSub>
                      <m:sSubPr>
                        <m:ctrlPr>
                          <a:rPr lang="it-IT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it-IT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𝜌</m:t>
                        </m:r>
                      </m:e>
                      <m:sub>
                        <m:r>
                          <a:rPr lang="it-IT" b="0" i="1" smtClean="0">
                            <a:latin typeface="Cambria Math" panose="02040503050406030204" pitchFamily="18" charset="0"/>
                          </a:rPr>
                          <m:t>𝐻</m:t>
                        </m:r>
                        <m:r>
                          <a:rPr lang="it-IT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it-IT" b="0" i="1" smtClean="0">
                            <a:latin typeface="Cambria Math" panose="02040503050406030204" pitchFamily="18" charset="0"/>
                          </a:rPr>
                          <m:t>𝑂</m:t>
                        </m:r>
                      </m:sub>
                    </m:sSub>
                    <m:r>
                      <a:rPr lang="it-IT" b="0" i="1" smtClean="0">
                        <a:latin typeface="Cambria Math" panose="02040503050406030204" pitchFamily="18" charset="0"/>
                      </a:rPr>
                      <m:t> →</m:t>
                    </m:r>
                    <m:r>
                      <a:rPr lang="it-IT" b="0" i="1" smtClean="0">
                        <a:latin typeface="Cambria Math" panose="02040503050406030204" pitchFamily="18" charset="0"/>
                      </a:rPr>
                      <m:t>𝑐𝑜𝑟𝑝𝑜</m:t>
                    </m:r>
                    <m:r>
                      <a:rPr lang="it-IT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it-IT" b="0" i="1" smtClean="0">
                        <a:latin typeface="Cambria Math" panose="02040503050406030204" pitchFamily="18" charset="0"/>
                      </a:rPr>
                      <m:t>𝑠𝑎𝑙𝑒</m:t>
                    </m:r>
                    <m:r>
                      <a:rPr lang="it-IT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it-IT" b="0" i="1" smtClean="0">
                        <a:latin typeface="Cambria Math" panose="02040503050406030204" pitchFamily="18" charset="0"/>
                      </a:rPr>
                      <m:t>𝑓𝑖𝑛𝑜</m:t>
                    </m:r>
                    <m:r>
                      <a:rPr lang="it-IT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it-IT" b="0" i="1" smtClean="0">
                        <a:latin typeface="Cambria Math" panose="02040503050406030204" pitchFamily="18" charset="0"/>
                      </a:rPr>
                      <m:t>𝑎𝑙</m:t>
                    </m:r>
                    <m:r>
                      <a:rPr lang="it-IT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it-IT" b="0" i="1" smtClean="0">
                        <a:latin typeface="Cambria Math" panose="02040503050406030204" pitchFamily="18" charset="0"/>
                      </a:rPr>
                      <m:t>𝑟𝑎𝑔𝑔𝑖𝑢𝑛𝑔𝑖𝑚𝑒𝑛𝑡𝑜</m:t>
                    </m:r>
                    <m:r>
                      <a:rPr lang="it-IT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it-IT" b="0" i="1" smtClean="0">
                        <a:latin typeface="Cambria Math" panose="02040503050406030204" pitchFamily="18" charset="0"/>
                      </a:rPr>
                      <m:t>𝑑𝑒𝑙𝑙𝑎</m:t>
                    </m:r>
                    <m:r>
                      <a:rPr lang="it-IT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it-IT" b="0" i="1" smtClean="0">
                        <a:latin typeface="Cambria Math" panose="02040503050406030204" pitchFamily="18" charset="0"/>
                      </a:rPr>
                      <m:t>𝑠𝑢𝑝𝑒𝑟𝑓𝑖𝑐𝑖𝑒</m:t>
                    </m:r>
                  </m:oMath>
                </a14:m>
                <a:endParaRPr lang="it-IT" dirty="0"/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it-IT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it-IT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𝜌</m:t>
                        </m:r>
                      </m:e>
                      <m:sub>
                        <m:r>
                          <a:rPr lang="it-IT" b="0" i="1" smtClean="0">
                            <a:latin typeface="Cambria Math" panose="02040503050406030204" pitchFamily="18" charset="0"/>
                          </a:rPr>
                          <m:t>𝑐𝑜𝑟𝑝𝑜</m:t>
                        </m:r>
                      </m:sub>
                    </m:sSub>
                    <m:r>
                      <a:rPr lang="it-IT" b="0" i="1" smtClean="0">
                        <a:latin typeface="Cambria Math" panose="02040503050406030204" pitchFamily="18" charset="0"/>
                      </a:rPr>
                      <m:t>&gt;</m:t>
                    </m:r>
                    <m:sSub>
                      <m:sSubPr>
                        <m:ctrlPr>
                          <a:rPr lang="it-IT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it-IT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𝜌</m:t>
                        </m:r>
                      </m:e>
                      <m:sub>
                        <m:r>
                          <a:rPr lang="it-IT" b="0" i="1" smtClean="0">
                            <a:latin typeface="Cambria Math" panose="02040503050406030204" pitchFamily="18" charset="0"/>
                          </a:rPr>
                          <m:t>𝐻</m:t>
                        </m:r>
                        <m:r>
                          <a:rPr lang="it-IT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it-IT" b="0" i="1" smtClean="0">
                            <a:latin typeface="Cambria Math" panose="02040503050406030204" pitchFamily="18" charset="0"/>
                          </a:rPr>
                          <m:t>𝑂</m:t>
                        </m:r>
                      </m:sub>
                    </m:sSub>
                    <m:r>
                      <a:rPr lang="it-IT" b="0" i="1" smtClean="0">
                        <a:latin typeface="Cambria Math" panose="02040503050406030204" pitchFamily="18" charset="0"/>
                      </a:rPr>
                      <m:t> →</m:t>
                    </m:r>
                    <m:r>
                      <a:rPr lang="it-IT" b="0" i="1" smtClean="0">
                        <a:latin typeface="Cambria Math" panose="02040503050406030204" pitchFamily="18" charset="0"/>
                      </a:rPr>
                      <m:t>𝑐𝑜𝑟𝑝𝑜</m:t>
                    </m:r>
                    <m:r>
                      <a:rPr lang="it-IT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it-IT" b="0" i="1" smtClean="0">
                        <a:latin typeface="Cambria Math" panose="02040503050406030204" pitchFamily="18" charset="0"/>
                      </a:rPr>
                      <m:t>𝑠𝑐𝑒𝑛𝑑𝑒</m:t>
                    </m:r>
                    <m:r>
                      <a:rPr lang="it-IT" b="0" i="1" smtClean="0">
                        <a:latin typeface="Cambria Math" panose="02040503050406030204" pitchFamily="18" charset="0"/>
                      </a:rPr>
                      <m:t> </m:t>
                    </m:r>
                    <m:d>
                      <m:dPr>
                        <m:ctrlPr>
                          <a:rPr lang="it-IT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m:rPr>
                            <m:nor/>
                          </m:rPr>
                          <a:rPr lang="it-IT" b="0" i="0" smtClean="0">
                            <a:latin typeface="Cambria Math" panose="02040503050406030204" pitchFamily="18" charset="0"/>
                          </a:rPr>
                          <m:t>affonda</m:t>
                        </m:r>
                      </m:e>
                    </m:d>
                  </m:oMath>
                </a14:m>
                <a:endParaRPr lang="it-IT" b="0" dirty="0"/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it-IT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it-IT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𝜌</m:t>
                        </m:r>
                      </m:e>
                      <m:sub>
                        <m:r>
                          <a:rPr lang="it-IT" b="0" i="1" smtClean="0">
                            <a:latin typeface="Cambria Math" panose="02040503050406030204" pitchFamily="18" charset="0"/>
                          </a:rPr>
                          <m:t>𝑐𝑜𝑟𝑝𝑜</m:t>
                        </m:r>
                      </m:sub>
                    </m:sSub>
                    <m:r>
                      <a:rPr lang="it-IT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it-IT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it-IT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𝜌</m:t>
                        </m:r>
                      </m:e>
                      <m:sub>
                        <m:r>
                          <a:rPr lang="it-IT" b="0" i="1" smtClean="0">
                            <a:latin typeface="Cambria Math" panose="02040503050406030204" pitchFamily="18" charset="0"/>
                          </a:rPr>
                          <m:t>𝐻</m:t>
                        </m:r>
                        <m:r>
                          <a:rPr lang="it-IT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it-IT" b="0" i="1" smtClean="0">
                            <a:latin typeface="Cambria Math" panose="02040503050406030204" pitchFamily="18" charset="0"/>
                          </a:rPr>
                          <m:t>𝑂</m:t>
                        </m:r>
                      </m:sub>
                    </m:sSub>
                    <m:r>
                      <a:rPr lang="it-IT" b="0" i="1" smtClean="0">
                        <a:latin typeface="Cambria Math" panose="02040503050406030204" pitchFamily="18" charset="0"/>
                      </a:rPr>
                      <m:t> →</m:t>
                    </m:r>
                    <m:r>
                      <a:rPr lang="it-IT" b="0" i="1" smtClean="0">
                        <a:latin typeface="Cambria Math" panose="02040503050406030204" pitchFamily="18" charset="0"/>
                      </a:rPr>
                      <m:t>𝑐𝑜𝑟𝑝𝑜</m:t>
                    </m:r>
                    <m:r>
                      <a:rPr lang="it-IT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it-IT" b="0" i="1" smtClean="0">
                        <a:latin typeface="Cambria Math" panose="02040503050406030204" pitchFamily="18" charset="0"/>
                      </a:rPr>
                      <m:t>𝑟𝑖𝑚𝑎𝑛𝑒</m:t>
                    </m:r>
                    <m:r>
                      <a:rPr lang="it-IT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it-IT" b="0" i="1" smtClean="0">
                        <a:latin typeface="Cambria Math" panose="02040503050406030204" pitchFamily="18" charset="0"/>
                      </a:rPr>
                      <m:t>𝑖𝑛</m:t>
                    </m:r>
                    <m:r>
                      <a:rPr lang="it-IT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it-IT" b="0" i="1" smtClean="0">
                        <a:latin typeface="Cambria Math" panose="02040503050406030204" pitchFamily="18" charset="0"/>
                      </a:rPr>
                      <m:t>𝑠𝑡𝑎𝑡𝑜</m:t>
                    </m:r>
                    <m:r>
                      <a:rPr lang="it-IT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it-IT" b="0" i="1" smtClean="0">
                        <a:latin typeface="Cambria Math" panose="02040503050406030204" pitchFamily="18" charset="0"/>
                      </a:rPr>
                      <m:t>𝑑𝑖</m:t>
                    </m:r>
                    <m:r>
                      <a:rPr lang="it-IT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it-IT" b="0" i="1" smtClean="0">
                        <a:latin typeface="Cambria Math" panose="02040503050406030204" pitchFamily="18" charset="0"/>
                      </a:rPr>
                      <m:t>𝑞𝑢𝑖𝑒𝑡𝑒</m:t>
                    </m:r>
                  </m:oMath>
                </a14:m>
                <a:endParaRPr lang="it-IT" b="0" dirty="0"/>
              </a:p>
              <a:p>
                <a:pPr lvl="1"/>
                <a:endParaRPr lang="it-IT" dirty="0"/>
              </a:p>
              <a:p>
                <a:pPr marL="457200" lvl="1" indent="0">
                  <a:buNone/>
                </a:pPr>
                <a:r>
                  <a:rPr lang="it-IT" dirty="0"/>
                  <a:t>N.B: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it-IT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it-IT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𝜌</m:t>
                        </m:r>
                      </m:e>
                      <m:sub>
                        <m:r>
                          <a:rPr lang="it-IT" b="0" i="1" smtClean="0">
                            <a:latin typeface="Cambria Math" panose="02040503050406030204" pitchFamily="18" charset="0"/>
                          </a:rPr>
                          <m:t>𝑐𝑜𝑟𝑝𝑜</m:t>
                        </m:r>
                      </m:sub>
                    </m:sSub>
                  </m:oMath>
                </a14:m>
                <a:r>
                  <a:rPr lang="it-IT" dirty="0"/>
                  <a:t> = densità della parte di corpo immersa nel fluido.</a:t>
                </a:r>
              </a:p>
              <a:p>
                <a:pPr lvl="1"/>
                <a:endParaRPr lang="it-IT" dirty="0"/>
              </a:p>
            </p:txBody>
          </p:sp>
        </mc:Choice>
        <mc:Fallback>
          <p:sp>
            <p:nvSpPr>
              <p:cNvPr id="3" name="Segnaposto contenuto 2">
                <a:extLst>
                  <a:ext uri="{FF2B5EF4-FFF2-40B4-BE49-F238E27FC236}">
                    <a16:creationId xmlns:a16="http://schemas.microsoft.com/office/drawing/2014/main" id="{78D80142-B563-4DC0-842E-9CE320DFC1B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3" t="-3081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3180996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198</TotalTime>
  <Words>191</Words>
  <Application>Microsoft Office PowerPoint</Application>
  <PresentationFormat>Widescreen</PresentationFormat>
  <Paragraphs>23</Paragraphs>
  <Slides>4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Cambria Math</vt:lpstr>
      <vt:lpstr>Tema di Office</vt:lpstr>
      <vt:lpstr>Spiegazione del fenomeno di galleggiamento di un corpo</vt:lpstr>
      <vt:lpstr>Principio di galleggiamento di un corpo</vt:lpstr>
      <vt:lpstr>Principio di galleggiamento di un corpo</vt:lpstr>
      <vt:lpstr>Principio di galleggiamento di un corpo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Spiegazione del fenomeno di galleggiamento di un corpo</dc:title>
  <dc:creator>Marco Buttolo</dc:creator>
  <cp:lastModifiedBy>Marco Buttolo</cp:lastModifiedBy>
  <cp:revision>8</cp:revision>
  <dcterms:created xsi:type="dcterms:W3CDTF">2020-03-09T07:52:30Z</dcterms:created>
  <dcterms:modified xsi:type="dcterms:W3CDTF">2020-03-09T11:11:01Z</dcterms:modified>
</cp:coreProperties>
</file>