
<file path=[Content_Types].xml><?xml version="1.0" encoding="utf-8"?>
<Types xmlns="http://schemas.openxmlformats.org/package/2006/content-types">
  <Default Extension="png" ContentType="image/png"/>
  <Default Extension="emf" ContentType="image/x-emf"/>
  <Default Extension="jpeg" ContentType="image/jpeg"/>
  <Default Extension="jpe" ContentType="image/jpeg"/>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0" r:id="rId2"/>
    <p:sldMasterId id="2147483726" r:id="rId3"/>
  </p:sldMasterIdLst>
  <p:notesMasterIdLst>
    <p:notesMasterId r:id="rId110"/>
  </p:notesMasterIdLst>
  <p:handoutMasterIdLst>
    <p:handoutMasterId r:id="rId111"/>
  </p:handoutMasterIdLst>
  <p:sldIdLst>
    <p:sldId id="256" r:id="rId4"/>
    <p:sldId id="258" r:id="rId5"/>
    <p:sldId id="261" r:id="rId6"/>
    <p:sldId id="279" r:id="rId7"/>
    <p:sldId id="280" r:id="rId8"/>
    <p:sldId id="281" r:id="rId9"/>
    <p:sldId id="282" r:id="rId10"/>
    <p:sldId id="283" r:id="rId11"/>
    <p:sldId id="262" r:id="rId12"/>
    <p:sldId id="284" r:id="rId13"/>
    <p:sldId id="285" r:id="rId14"/>
    <p:sldId id="333" r:id="rId15"/>
    <p:sldId id="286" r:id="rId16"/>
    <p:sldId id="287" r:id="rId17"/>
    <p:sldId id="326" r:id="rId18"/>
    <p:sldId id="327" r:id="rId19"/>
    <p:sldId id="328" r:id="rId20"/>
    <p:sldId id="288" r:id="rId21"/>
    <p:sldId id="289" r:id="rId22"/>
    <p:sldId id="291" r:id="rId23"/>
    <p:sldId id="292" r:id="rId24"/>
    <p:sldId id="293" r:id="rId25"/>
    <p:sldId id="294" r:id="rId26"/>
    <p:sldId id="295" r:id="rId27"/>
    <p:sldId id="332" r:id="rId28"/>
    <p:sldId id="296" r:id="rId29"/>
    <p:sldId id="297" r:id="rId30"/>
    <p:sldId id="298" r:id="rId31"/>
    <p:sldId id="299" r:id="rId32"/>
    <p:sldId id="300" r:id="rId33"/>
    <p:sldId id="301" r:id="rId34"/>
    <p:sldId id="302" r:id="rId35"/>
    <p:sldId id="305" r:id="rId36"/>
    <p:sldId id="304" r:id="rId37"/>
    <p:sldId id="322" r:id="rId38"/>
    <p:sldId id="329" r:id="rId39"/>
    <p:sldId id="330" r:id="rId40"/>
    <p:sldId id="331" r:id="rId41"/>
    <p:sldId id="303" r:id="rId42"/>
    <p:sldId id="306" r:id="rId43"/>
    <p:sldId id="307" r:id="rId44"/>
    <p:sldId id="308" r:id="rId45"/>
    <p:sldId id="309" r:id="rId46"/>
    <p:sldId id="311" r:id="rId47"/>
    <p:sldId id="310" r:id="rId48"/>
    <p:sldId id="313" r:id="rId49"/>
    <p:sldId id="312" r:id="rId50"/>
    <p:sldId id="314" r:id="rId51"/>
    <p:sldId id="315" r:id="rId52"/>
    <p:sldId id="316" r:id="rId53"/>
    <p:sldId id="317" r:id="rId54"/>
    <p:sldId id="318" r:id="rId55"/>
    <p:sldId id="319" r:id="rId56"/>
    <p:sldId id="320" r:id="rId57"/>
    <p:sldId id="334" r:id="rId58"/>
    <p:sldId id="336" r:id="rId59"/>
    <p:sldId id="321" r:id="rId60"/>
    <p:sldId id="323" r:id="rId61"/>
    <p:sldId id="324" r:id="rId62"/>
    <p:sldId id="325" r:id="rId63"/>
    <p:sldId id="335" r:id="rId64"/>
    <p:sldId id="337" r:id="rId65"/>
    <p:sldId id="338" r:id="rId66"/>
    <p:sldId id="339" r:id="rId67"/>
    <p:sldId id="340" r:id="rId68"/>
    <p:sldId id="341" r:id="rId69"/>
    <p:sldId id="343" r:id="rId70"/>
    <p:sldId id="344" r:id="rId71"/>
    <p:sldId id="345" r:id="rId72"/>
    <p:sldId id="346" r:id="rId73"/>
    <p:sldId id="347" r:id="rId74"/>
    <p:sldId id="348" r:id="rId75"/>
    <p:sldId id="350" r:id="rId76"/>
    <p:sldId id="351" r:id="rId77"/>
    <p:sldId id="349" r:id="rId78"/>
    <p:sldId id="352" r:id="rId79"/>
    <p:sldId id="353" r:id="rId80"/>
    <p:sldId id="354" r:id="rId81"/>
    <p:sldId id="356" r:id="rId82"/>
    <p:sldId id="355" r:id="rId83"/>
    <p:sldId id="357" r:id="rId84"/>
    <p:sldId id="358" r:id="rId85"/>
    <p:sldId id="362" r:id="rId86"/>
    <p:sldId id="359" r:id="rId87"/>
    <p:sldId id="360" r:id="rId88"/>
    <p:sldId id="361" r:id="rId89"/>
    <p:sldId id="363" r:id="rId90"/>
    <p:sldId id="364" r:id="rId91"/>
    <p:sldId id="365" r:id="rId92"/>
    <p:sldId id="366" r:id="rId93"/>
    <p:sldId id="367" r:id="rId94"/>
    <p:sldId id="369" r:id="rId95"/>
    <p:sldId id="368" r:id="rId96"/>
    <p:sldId id="370" r:id="rId97"/>
    <p:sldId id="371" r:id="rId98"/>
    <p:sldId id="372" r:id="rId99"/>
    <p:sldId id="374" r:id="rId100"/>
    <p:sldId id="375" r:id="rId101"/>
    <p:sldId id="376" r:id="rId102"/>
    <p:sldId id="379" r:id="rId103"/>
    <p:sldId id="380" r:id="rId104"/>
    <p:sldId id="381" r:id="rId105"/>
    <p:sldId id="378" r:id="rId106"/>
    <p:sldId id="373" r:id="rId107"/>
    <p:sldId id="377" r:id="rId108"/>
    <p:sldId id="278"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6CAA"/>
    <a:srgbClr val="3D5382"/>
    <a:srgbClr val="B9CDE5"/>
    <a:srgbClr val="B9C3CD"/>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660"/>
  </p:normalViewPr>
  <p:slideViewPr>
    <p:cSldViewPr>
      <p:cViewPr varScale="1">
        <p:scale>
          <a:sx n="68" d="100"/>
          <a:sy n="68" d="100"/>
        </p:scale>
        <p:origin x="138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2" d="100"/>
          <a:sy n="102" d="100"/>
        </p:scale>
        <p:origin x="-34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F15C0B-2712-4899-A610-6A22CFA8CC92}" type="datetimeFigureOut">
              <a:rPr lang="en-US" smtClean="0"/>
              <a:t>4/29/2017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656F9E-7A5B-4BEA-8047-39AAE21FA2FD}" type="slidenum">
              <a:rPr lang="en-US" smtClean="0"/>
              <a:t>‹N›</a:t>
            </a:fld>
            <a:endParaRPr lang="en-US"/>
          </a:p>
        </p:txBody>
      </p:sp>
    </p:spTree>
    <p:extLst>
      <p:ext uri="{BB962C8B-B14F-4D97-AF65-F5344CB8AC3E}">
        <p14:creationId xmlns:p14="http://schemas.microsoft.com/office/powerpoint/2010/main" val="121466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016CB3-1238-4804-97E7-4BDFD45A3C2C}" type="datetimeFigureOut">
              <a:rPr lang="en-US" smtClean="0"/>
              <a:t>4/29/2017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594A98-C981-4DC8-B073-B919A98820DA}" type="slidenum">
              <a:rPr lang="en-US" smtClean="0"/>
              <a:t>‹N›</a:t>
            </a:fld>
            <a:endParaRPr lang="en-US"/>
          </a:p>
        </p:txBody>
      </p:sp>
    </p:spTree>
    <p:extLst>
      <p:ext uri="{BB962C8B-B14F-4D97-AF65-F5344CB8AC3E}">
        <p14:creationId xmlns:p14="http://schemas.microsoft.com/office/powerpoint/2010/main" val="2546496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2</a:t>
            </a:fld>
            <a:endParaRPr lang="en-US"/>
          </a:p>
        </p:txBody>
      </p:sp>
    </p:spTree>
    <p:extLst>
      <p:ext uri="{BB962C8B-B14F-4D97-AF65-F5344CB8AC3E}">
        <p14:creationId xmlns:p14="http://schemas.microsoft.com/office/powerpoint/2010/main" val="474243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17</a:t>
            </a:fld>
            <a:endParaRPr lang="en-US"/>
          </a:p>
        </p:txBody>
      </p:sp>
    </p:spTree>
    <p:extLst>
      <p:ext uri="{BB962C8B-B14F-4D97-AF65-F5344CB8AC3E}">
        <p14:creationId xmlns:p14="http://schemas.microsoft.com/office/powerpoint/2010/main" val="244224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18</a:t>
            </a:fld>
            <a:endParaRPr lang="en-US"/>
          </a:p>
        </p:txBody>
      </p:sp>
    </p:spTree>
    <p:extLst>
      <p:ext uri="{BB962C8B-B14F-4D97-AF65-F5344CB8AC3E}">
        <p14:creationId xmlns:p14="http://schemas.microsoft.com/office/powerpoint/2010/main" val="1824625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19</a:t>
            </a:fld>
            <a:endParaRPr lang="en-US"/>
          </a:p>
        </p:txBody>
      </p:sp>
    </p:spTree>
    <p:extLst>
      <p:ext uri="{BB962C8B-B14F-4D97-AF65-F5344CB8AC3E}">
        <p14:creationId xmlns:p14="http://schemas.microsoft.com/office/powerpoint/2010/main" val="2212568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20</a:t>
            </a:fld>
            <a:endParaRPr lang="en-US"/>
          </a:p>
        </p:txBody>
      </p:sp>
    </p:spTree>
    <p:extLst>
      <p:ext uri="{BB962C8B-B14F-4D97-AF65-F5344CB8AC3E}">
        <p14:creationId xmlns:p14="http://schemas.microsoft.com/office/powerpoint/2010/main" val="3417473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21</a:t>
            </a:fld>
            <a:endParaRPr lang="en-US"/>
          </a:p>
        </p:txBody>
      </p:sp>
    </p:spTree>
    <p:extLst>
      <p:ext uri="{BB962C8B-B14F-4D97-AF65-F5344CB8AC3E}">
        <p14:creationId xmlns:p14="http://schemas.microsoft.com/office/powerpoint/2010/main" val="731281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22</a:t>
            </a:fld>
            <a:endParaRPr lang="en-US"/>
          </a:p>
        </p:txBody>
      </p:sp>
    </p:spTree>
    <p:extLst>
      <p:ext uri="{BB962C8B-B14F-4D97-AF65-F5344CB8AC3E}">
        <p14:creationId xmlns:p14="http://schemas.microsoft.com/office/powerpoint/2010/main" val="3737926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23</a:t>
            </a:fld>
            <a:endParaRPr lang="en-US"/>
          </a:p>
        </p:txBody>
      </p:sp>
    </p:spTree>
    <p:extLst>
      <p:ext uri="{BB962C8B-B14F-4D97-AF65-F5344CB8AC3E}">
        <p14:creationId xmlns:p14="http://schemas.microsoft.com/office/powerpoint/2010/main" val="1427970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24</a:t>
            </a:fld>
            <a:endParaRPr lang="en-US"/>
          </a:p>
        </p:txBody>
      </p:sp>
    </p:spTree>
    <p:extLst>
      <p:ext uri="{BB962C8B-B14F-4D97-AF65-F5344CB8AC3E}">
        <p14:creationId xmlns:p14="http://schemas.microsoft.com/office/powerpoint/2010/main" val="2712485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25</a:t>
            </a:fld>
            <a:endParaRPr lang="en-US"/>
          </a:p>
        </p:txBody>
      </p:sp>
    </p:spTree>
    <p:extLst>
      <p:ext uri="{BB962C8B-B14F-4D97-AF65-F5344CB8AC3E}">
        <p14:creationId xmlns:p14="http://schemas.microsoft.com/office/powerpoint/2010/main" val="711126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26</a:t>
            </a:fld>
            <a:endParaRPr lang="en-US"/>
          </a:p>
        </p:txBody>
      </p:sp>
    </p:spTree>
    <p:extLst>
      <p:ext uri="{BB962C8B-B14F-4D97-AF65-F5344CB8AC3E}">
        <p14:creationId xmlns:p14="http://schemas.microsoft.com/office/powerpoint/2010/main" val="126607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9</a:t>
            </a:fld>
            <a:endParaRPr lang="en-US"/>
          </a:p>
        </p:txBody>
      </p:sp>
    </p:spTree>
    <p:extLst>
      <p:ext uri="{BB962C8B-B14F-4D97-AF65-F5344CB8AC3E}">
        <p14:creationId xmlns:p14="http://schemas.microsoft.com/office/powerpoint/2010/main" val="3321377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27</a:t>
            </a:fld>
            <a:endParaRPr lang="en-US"/>
          </a:p>
        </p:txBody>
      </p:sp>
    </p:spTree>
    <p:extLst>
      <p:ext uri="{BB962C8B-B14F-4D97-AF65-F5344CB8AC3E}">
        <p14:creationId xmlns:p14="http://schemas.microsoft.com/office/powerpoint/2010/main" val="7492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28</a:t>
            </a:fld>
            <a:endParaRPr lang="en-US"/>
          </a:p>
        </p:txBody>
      </p:sp>
    </p:spTree>
    <p:extLst>
      <p:ext uri="{BB962C8B-B14F-4D97-AF65-F5344CB8AC3E}">
        <p14:creationId xmlns:p14="http://schemas.microsoft.com/office/powerpoint/2010/main" val="417992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29</a:t>
            </a:fld>
            <a:endParaRPr lang="en-US"/>
          </a:p>
        </p:txBody>
      </p:sp>
    </p:spTree>
    <p:extLst>
      <p:ext uri="{BB962C8B-B14F-4D97-AF65-F5344CB8AC3E}">
        <p14:creationId xmlns:p14="http://schemas.microsoft.com/office/powerpoint/2010/main" val="329167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30</a:t>
            </a:fld>
            <a:endParaRPr lang="en-US"/>
          </a:p>
        </p:txBody>
      </p:sp>
    </p:spTree>
    <p:extLst>
      <p:ext uri="{BB962C8B-B14F-4D97-AF65-F5344CB8AC3E}">
        <p14:creationId xmlns:p14="http://schemas.microsoft.com/office/powerpoint/2010/main" val="1656180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31</a:t>
            </a:fld>
            <a:endParaRPr lang="en-US"/>
          </a:p>
        </p:txBody>
      </p:sp>
    </p:spTree>
    <p:extLst>
      <p:ext uri="{BB962C8B-B14F-4D97-AF65-F5344CB8AC3E}">
        <p14:creationId xmlns:p14="http://schemas.microsoft.com/office/powerpoint/2010/main" val="1287442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32</a:t>
            </a:fld>
            <a:endParaRPr lang="en-US"/>
          </a:p>
        </p:txBody>
      </p:sp>
    </p:spTree>
    <p:extLst>
      <p:ext uri="{BB962C8B-B14F-4D97-AF65-F5344CB8AC3E}">
        <p14:creationId xmlns:p14="http://schemas.microsoft.com/office/powerpoint/2010/main" val="1362777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33</a:t>
            </a:fld>
            <a:endParaRPr lang="en-US"/>
          </a:p>
        </p:txBody>
      </p:sp>
    </p:spTree>
    <p:extLst>
      <p:ext uri="{BB962C8B-B14F-4D97-AF65-F5344CB8AC3E}">
        <p14:creationId xmlns:p14="http://schemas.microsoft.com/office/powerpoint/2010/main" val="1350989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34</a:t>
            </a:fld>
            <a:endParaRPr lang="en-US"/>
          </a:p>
        </p:txBody>
      </p:sp>
    </p:spTree>
    <p:extLst>
      <p:ext uri="{BB962C8B-B14F-4D97-AF65-F5344CB8AC3E}">
        <p14:creationId xmlns:p14="http://schemas.microsoft.com/office/powerpoint/2010/main" val="1449004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35</a:t>
            </a:fld>
            <a:endParaRPr lang="en-US"/>
          </a:p>
        </p:txBody>
      </p:sp>
    </p:spTree>
    <p:extLst>
      <p:ext uri="{BB962C8B-B14F-4D97-AF65-F5344CB8AC3E}">
        <p14:creationId xmlns:p14="http://schemas.microsoft.com/office/powerpoint/2010/main" val="2202497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36</a:t>
            </a:fld>
            <a:endParaRPr lang="en-US"/>
          </a:p>
        </p:txBody>
      </p:sp>
    </p:spTree>
    <p:extLst>
      <p:ext uri="{BB962C8B-B14F-4D97-AF65-F5344CB8AC3E}">
        <p14:creationId xmlns:p14="http://schemas.microsoft.com/office/powerpoint/2010/main" val="1330008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10</a:t>
            </a:fld>
            <a:endParaRPr lang="en-US"/>
          </a:p>
        </p:txBody>
      </p:sp>
    </p:spTree>
    <p:extLst>
      <p:ext uri="{BB962C8B-B14F-4D97-AF65-F5344CB8AC3E}">
        <p14:creationId xmlns:p14="http://schemas.microsoft.com/office/powerpoint/2010/main" val="1877489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37</a:t>
            </a:fld>
            <a:endParaRPr lang="en-US"/>
          </a:p>
        </p:txBody>
      </p:sp>
    </p:spTree>
    <p:extLst>
      <p:ext uri="{BB962C8B-B14F-4D97-AF65-F5344CB8AC3E}">
        <p14:creationId xmlns:p14="http://schemas.microsoft.com/office/powerpoint/2010/main" val="716375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38</a:t>
            </a:fld>
            <a:endParaRPr lang="en-US"/>
          </a:p>
        </p:txBody>
      </p:sp>
    </p:spTree>
    <p:extLst>
      <p:ext uri="{BB962C8B-B14F-4D97-AF65-F5344CB8AC3E}">
        <p14:creationId xmlns:p14="http://schemas.microsoft.com/office/powerpoint/2010/main" val="312681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39</a:t>
            </a:fld>
            <a:endParaRPr lang="en-US"/>
          </a:p>
        </p:txBody>
      </p:sp>
    </p:spTree>
    <p:extLst>
      <p:ext uri="{BB962C8B-B14F-4D97-AF65-F5344CB8AC3E}">
        <p14:creationId xmlns:p14="http://schemas.microsoft.com/office/powerpoint/2010/main" val="289446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40</a:t>
            </a:fld>
            <a:endParaRPr lang="en-US"/>
          </a:p>
        </p:txBody>
      </p:sp>
    </p:spTree>
    <p:extLst>
      <p:ext uri="{BB962C8B-B14F-4D97-AF65-F5344CB8AC3E}">
        <p14:creationId xmlns:p14="http://schemas.microsoft.com/office/powerpoint/2010/main" val="2725941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41</a:t>
            </a:fld>
            <a:endParaRPr lang="en-US"/>
          </a:p>
        </p:txBody>
      </p:sp>
    </p:spTree>
    <p:extLst>
      <p:ext uri="{BB962C8B-B14F-4D97-AF65-F5344CB8AC3E}">
        <p14:creationId xmlns:p14="http://schemas.microsoft.com/office/powerpoint/2010/main" val="3928335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42</a:t>
            </a:fld>
            <a:endParaRPr lang="en-US"/>
          </a:p>
        </p:txBody>
      </p:sp>
    </p:spTree>
    <p:extLst>
      <p:ext uri="{BB962C8B-B14F-4D97-AF65-F5344CB8AC3E}">
        <p14:creationId xmlns:p14="http://schemas.microsoft.com/office/powerpoint/2010/main" val="2562964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43</a:t>
            </a:fld>
            <a:endParaRPr lang="en-US"/>
          </a:p>
        </p:txBody>
      </p:sp>
    </p:spTree>
    <p:extLst>
      <p:ext uri="{BB962C8B-B14F-4D97-AF65-F5344CB8AC3E}">
        <p14:creationId xmlns:p14="http://schemas.microsoft.com/office/powerpoint/2010/main" val="2483929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44</a:t>
            </a:fld>
            <a:endParaRPr lang="en-US"/>
          </a:p>
        </p:txBody>
      </p:sp>
    </p:spTree>
    <p:extLst>
      <p:ext uri="{BB962C8B-B14F-4D97-AF65-F5344CB8AC3E}">
        <p14:creationId xmlns:p14="http://schemas.microsoft.com/office/powerpoint/2010/main" val="176569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45</a:t>
            </a:fld>
            <a:endParaRPr lang="en-US"/>
          </a:p>
        </p:txBody>
      </p:sp>
    </p:spTree>
    <p:extLst>
      <p:ext uri="{BB962C8B-B14F-4D97-AF65-F5344CB8AC3E}">
        <p14:creationId xmlns:p14="http://schemas.microsoft.com/office/powerpoint/2010/main" val="2913491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46</a:t>
            </a:fld>
            <a:endParaRPr lang="en-US"/>
          </a:p>
        </p:txBody>
      </p:sp>
    </p:spTree>
    <p:extLst>
      <p:ext uri="{BB962C8B-B14F-4D97-AF65-F5344CB8AC3E}">
        <p14:creationId xmlns:p14="http://schemas.microsoft.com/office/powerpoint/2010/main" val="175676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11</a:t>
            </a:fld>
            <a:endParaRPr lang="en-US"/>
          </a:p>
        </p:txBody>
      </p:sp>
    </p:spTree>
    <p:extLst>
      <p:ext uri="{BB962C8B-B14F-4D97-AF65-F5344CB8AC3E}">
        <p14:creationId xmlns:p14="http://schemas.microsoft.com/office/powerpoint/2010/main" val="3219359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47</a:t>
            </a:fld>
            <a:endParaRPr lang="en-US"/>
          </a:p>
        </p:txBody>
      </p:sp>
    </p:spTree>
    <p:extLst>
      <p:ext uri="{BB962C8B-B14F-4D97-AF65-F5344CB8AC3E}">
        <p14:creationId xmlns:p14="http://schemas.microsoft.com/office/powerpoint/2010/main" val="4158455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48</a:t>
            </a:fld>
            <a:endParaRPr lang="en-US"/>
          </a:p>
        </p:txBody>
      </p:sp>
    </p:spTree>
    <p:extLst>
      <p:ext uri="{BB962C8B-B14F-4D97-AF65-F5344CB8AC3E}">
        <p14:creationId xmlns:p14="http://schemas.microsoft.com/office/powerpoint/2010/main" val="1456423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49</a:t>
            </a:fld>
            <a:endParaRPr lang="en-US"/>
          </a:p>
        </p:txBody>
      </p:sp>
    </p:spTree>
    <p:extLst>
      <p:ext uri="{BB962C8B-B14F-4D97-AF65-F5344CB8AC3E}">
        <p14:creationId xmlns:p14="http://schemas.microsoft.com/office/powerpoint/2010/main" val="1704398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50</a:t>
            </a:fld>
            <a:endParaRPr lang="en-US"/>
          </a:p>
        </p:txBody>
      </p:sp>
    </p:spTree>
    <p:extLst>
      <p:ext uri="{BB962C8B-B14F-4D97-AF65-F5344CB8AC3E}">
        <p14:creationId xmlns:p14="http://schemas.microsoft.com/office/powerpoint/2010/main" val="2388260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51</a:t>
            </a:fld>
            <a:endParaRPr lang="en-US"/>
          </a:p>
        </p:txBody>
      </p:sp>
    </p:spTree>
    <p:extLst>
      <p:ext uri="{BB962C8B-B14F-4D97-AF65-F5344CB8AC3E}">
        <p14:creationId xmlns:p14="http://schemas.microsoft.com/office/powerpoint/2010/main" val="953526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52</a:t>
            </a:fld>
            <a:endParaRPr lang="en-US"/>
          </a:p>
        </p:txBody>
      </p:sp>
    </p:spTree>
    <p:extLst>
      <p:ext uri="{BB962C8B-B14F-4D97-AF65-F5344CB8AC3E}">
        <p14:creationId xmlns:p14="http://schemas.microsoft.com/office/powerpoint/2010/main" val="36266170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53</a:t>
            </a:fld>
            <a:endParaRPr lang="en-US"/>
          </a:p>
        </p:txBody>
      </p:sp>
    </p:spTree>
    <p:extLst>
      <p:ext uri="{BB962C8B-B14F-4D97-AF65-F5344CB8AC3E}">
        <p14:creationId xmlns:p14="http://schemas.microsoft.com/office/powerpoint/2010/main" val="3029953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54</a:t>
            </a:fld>
            <a:endParaRPr lang="en-US"/>
          </a:p>
        </p:txBody>
      </p:sp>
    </p:spTree>
    <p:extLst>
      <p:ext uri="{BB962C8B-B14F-4D97-AF65-F5344CB8AC3E}">
        <p14:creationId xmlns:p14="http://schemas.microsoft.com/office/powerpoint/2010/main" val="11045443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55</a:t>
            </a:fld>
            <a:endParaRPr lang="en-US"/>
          </a:p>
        </p:txBody>
      </p:sp>
    </p:spTree>
    <p:extLst>
      <p:ext uri="{BB962C8B-B14F-4D97-AF65-F5344CB8AC3E}">
        <p14:creationId xmlns:p14="http://schemas.microsoft.com/office/powerpoint/2010/main" val="23514797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56</a:t>
            </a:fld>
            <a:endParaRPr lang="en-US"/>
          </a:p>
        </p:txBody>
      </p:sp>
    </p:spTree>
    <p:extLst>
      <p:ext uri="{BB962C8B-B14F-4D97-AF65-F5344CB8AC3E}">
        <p14:creationId xmlns:p14="http://schemas.microsoft.com/office/powerpoint/2010/main" val="1299404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12</a:t>
            </a:fld>
            <a:endParaRPr lang="en-US"/>
          </a:p>
        </p:txBody>
      </p:sp>
    </p:spTree>
    <p:extLst>
      <p:ext uri="{BB962C8B-B14F-4D97-AF65-F5344CB8AC3E}">
        <p14:creationId xmlns:p14="http://schemas.microsoft.com/office/powerpoint/2010/main" val="25809522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57</a:t>
            </a:fld>
            <a:endParaRPr lang="en-US"/>
          </a:p>
        </p:txBody>
      </p:sp>
    </p:spTree>
    <p:extLst>
      <p:ext uri="{BB962C8B-B14F-4D97-AF65-F5344CB8AC3E}">
        <p14:creationId xmlns:p14="http://schemas.microsoft.com/office/powerpoint/2010/main" val="2235001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58</a:t>
            </a:fld>
            <a:endParaRPr lang="en-US"/>
          </a:p>
        </p:txBody>
      </p:sp>
    </p:spTree>
    <p:extLst>
      <p:ext uri="{BB962C8B-B14F-4D97-AF65-F5344CB8AC3E}">
        <p14:creationId xmlns:p14="http://schemas.microsoft.com/office/powerpoint/2010/main" val="11890079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59</a:t>
            </a:fld>
            <a:endParaRPr lang="en-US"/>
          </a:p>
        </p:txBody>
      </p:sp>
    </p:spTree>
    <p:extLst>
      <p:ext uri="{BB962C8B-B14F-4D97-AF65-F5344CB8AC3E}">
        <p14:creationId xmlns:p14="http://schemas.microsoft.com/office/powerpoint/2010/main" val="470968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60</a:t>
            </a:fld>
            <a:endParaRPr lang="en-US"/>
          </a:p>
        </p:txBody>
      </p:sp>
    </p:spTree>
    <p:extLst>
      <p:ext uri="{BB962C8B-B14F-4D97-AF65-F5344CB8AC3E}">
        <p14:creationId xmlns:p14="http://schemas.microsoft.com/office/powerpoint/2010/main" val="36650940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61</a:t>
            </a:fld>
            <a:endParaRPr lang="en-US"/>
          </a:p>
        </p:txBody>
      </p:sp>
    </p:spTree>
    <p:extLst>
      <p:ext uri="{BB962C8B-B14F-4D97-AF65-F5344CB8AC3E}">
        <p14:creationId xmlns:p14="http://schemas.microsoft.com/office/powerpoint/2010/main" val="12609776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62</a:t>
            </a:fld>
            <a:endParaRPr lang="en-US"/>
          </a:p>
        </p:txBody>
      </p:sp>
    </p:spTree>
    <p:extLst>
      <p:ext uri="{BB962C8B-B14F-4D97-AF65-F5344CB8AC3E}">
        <p14:creationId xmlns:p14="http://schemas.microsoft.com/office/powerpoint/2010/main" val="19124003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63</a:t>
            </a:fld>
            <a:endParaRPr lang="en-US"/>
          </a:p>
        </p:txBody>
      </p:sp>
    </p:spTree>
    <p:extLst>
      <p:ext uri="{BB962C8B-B14F-4D97-AF65-F5344CB8AC3E}">
        <p14:creationId xmlns:p14="http://schemas.microsoft.com/office/powerpoint/2010/main" val="26615113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64</a:t>
            </a:fld>
            <a:endParaRPr lang="en-US"/>
          </a:p>
        </p:txBody>
      </p:sp>
    </p:spTree>
    <p:extLst>
      <p:ext uri="{BB962C8B-B14F-4D97-AF65-F5344CB8AC3E}">
        <p14:creationId xmlns:p14="http://schemas.microsoft.com/office/powerpoint/2010/main" val="20954926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65</a:t>
            </a:fld>
            <a:endParaRPr lang="en-US"/>
          </a:p>
        </p:txBody>
      </p:sp>
    </p:spTree>
    <p:extLst>
      <p:ext uri="{BB962C8B-B14F-4D97-AF65-F5344CB8AC3E}">
        <p14:creationId xmlns:p14="http://schemas.microsoft.com/office/powerpoint/2010/main" val="16634785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66</a:t>
            </a:fld>
            <a:endParaRPr lang="en-US"/>
          </a:p>
        </p:txBody>
      </p:sp>
    </p:spTree>
    <p:extLst>
      <p:ext uri="{BB962C8B-B14F-4D97-AF65-F5344CB8AC3E}">
        <p14:creationId xmlns:p14="http://schemas.microsoft.com/office/powerpoint/2010/main" val="311161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13</a:t>
            </a:fld>
            <a:endParaRPr lang="en-US"/>
          </a:p>
        </p:txBody>
      </p:sp>
    </p:spTree>
    <p:extLst>
      <p:ext uri="{BB962C8B-B14F-4D97-AF65-F5344CB8AC3E}">
        <p14:creationId xmlns:p14="http://schemas.microsoft.com/office/powerpoint/2010/main" val="25418866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67</a:t>
            </a:fld>
            <a:endParaRPr lang="en-US"/>
          </a:p>
        </p:txBody>
      </p:sp>
    </p:spTree>
    <p:extLst>
      <p:ext uri="{BB962C8B-B14F-4D97-AF65-F5344CB8AC3E}">
        <p14:creationId xmlns:p14="http://schemas.microsoft.com/office/powerpoint/2010/main" val="3957874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68</a:t>
            </a:fld>
            <a:endParaRPr lang="en-US"/>
          </a:p>
        </p:txBody>
      </p:sp>
    </p:spTree>
    <p:extLst>
      <p:ext uri="{BB962C8B-B14F-4D97-AF65-F5344CB8AC3E}">
        <p14:creationId xmlns:p14="http://schemas.microsoft.com/office/powerpoint/2010/main" val="6692570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69</a:t>
            </a:fld>
            <a:endParaRPr lang="en-US"/>
          </a:p>
        </p:txBody>
      </p:sp>
    </p:spTree>
    <p:extLst>
      <p:ext uri="{BB962C8B-B14F-4D97-AF65-F5344CB8AC3E}">
        <p14:creationId xmlns:p14="http://schemas.microsoft.com/office/powerpoint/2010/main" val="3697112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70</a:t>
            </a:fld>
            <a:endParaRPr lang="en-US"/>
          </a:p>
        </p:txBody>
      </p:sp>
    </p:spTree>
    <p:extLst>
      <p:ext uri="{BB962C8B-B14F-4D97-AF65-F5344CB8AC3E}">
        <p14:creationId xmlns:p14="http://schemas.microsoft.com/office/powerpoint/2010/main" val="2761634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71</a:t>
            </a:fld>
            <a:endParaRPr lang="en-US"/>
          </a:p>
        </p:txBody>
      </p:sp>
    </p:spTree>
    <p:extLst>
      <p:ext uri="{BB962C8B-B14F-4D97-AF65-F5344CB8AC3E}">
        <p14:creationId xmlns:p14="http://schemas.microsoft.com/office/powerpoint/2010/main" val="6069948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72</a:t>
            </a:fld>
            <a:endParaRPr lang="en-US"/>
          </a:p>
        </p:txBody>
      </p:sp>
    </p:spTree>
    <p:extLst>
      <p:ext uri="{BB962C8B-B14F-4D97-AF65-F5344CB8AC3E}">
        <p14:creationId xmlns:p14="http://schemas.microsoft.com/office/powerpoint/2010/main" val="30819262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73</a:t>
            </a:fld>
            <a:endParaRPr lang="en-US"/>
          </a:p>
        </p:txBody>
      </p:sp>
    </p:spTree>
    <p:extLst>
      <p:ext uri="{BB962C8B-B14F-4D97-AF65-F5344CB8AC3E}">
        <p14:creationId xmlns:p14="http://schemas.microsoft.com/office/powerpoint/2010/main" val="23861392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74</a:t>
            </a:fld>
            <a:endParaRPr lang="en-US"/>
          </a:p>
        </p:txBody>
      </p:sp>
    </p:spTree>
    <p:extLst>
      <p:ext uri="{BB962C8B-B14F-4D97-AF65-F5344CB8AC3E}">
        <p14:creationId xmlns:p14="http://schemas.microsoft.com/office/powerpoint/2010/main" val="26270873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75</a:t>
            </a:fld>
            <a:endParaRPr lang="en-US"/>
          </a:p>
        </p:txBody>
      </p:sp>
    </p:spTree>
    <p:extLst>
      <p:ext uri="{BB962C8B-B14F-4D97-AF65-F5344CB8AC3E}">
        <p14:creationId xmlns:p14="http://schemas.microsoft.com/office/powerpoint/2010/main" val="20483275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76</a:t>
            </a:fld>
            <a:endParaRPr lang="en-US"/>
          </a:p>
        </p:txBody>
      </p:sp>
    </p:spTree>
    <p:extLst>
      <p:ext uri="{BB962C8B-B14F-4D97-AF65-F5344CB8AC3E}">
        <p14:creationId xmlns:p14="http://schemas.microsoft.com/office/powerpoint/2010/main" val="3691433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14</a:t>
            </a:fld>
            <a:endParaRPr lang="en-US"/>
          </a:p>
        </p:txBody>
      </p:sp>
    </p:spTree>
    <p:extLst>
      <p:ext uri="{BB962C8B-B14F-4D97-AF65-F5344CB8AC3E}">
        <p14:creationId xmlns:p14="http://schemas.microsoft.com/office/powerpoint/2010/main" val="8118592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77</a:t>
            </a:fld>
            <a:endParaRPr lang="en-US"/>
          </a:p>
        </p:txBody>
      </p:sp>
    </p:spTree>
    <p:extLst>
      <p:ext uri="{BB962C8B-B14F-4D97-AF65-F5344CB8AC3E}">
        <p14:creationId xmlns:p14="http://schemas.microsoft.com/office/powerpoint/2010/main" val="35312972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78</a:t>
            </a:fld>
            <a:endParaRPr lang="en-US"/>
          </a:p>
        </p:txBody>
      </p:sp>
    </p:spTree>
    <p:extLst>
      <p:ext uri="{BB962C8B-B14F-4D97-AF65-F5344CB8AC3E}">
        <p14:creationId xmlns:p14="http://schemas.microsoft.com/office/powerpoint/2010/main" val="35380813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79</a:t>
            </a:fld>
            <a:endParaRPr lang="en-US"/>
          </a:p>
        </p:txBody>
      </p:sp>
    </p:spTree>
    <p:extLst>
      <p:ext uri="{BB962C8B-B14F-4D97-AF65-F5344CB8AC3E}">
        <p14:creationId xmlns:p14="http://schemas.microsoft.com/office/powerpoint/2010/main" val="16227847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80</a:t>
            </a:fld>
            <a:endParaRPr lang="en-US"/>
          </a:p>
        </p:txBody>
      </p:sp>
    </p:spTree>
    <p:extLst>
      <p:ext uri="{BB962C8B-B14F-4D97-AF65-F5344CB8AC3E}">
        <p14:creationId xmlns:p14="http://schemas.microsoft.com/office/powerpoint/2010/main" val="13469440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81</a:t>
            </a:fld>
            <a:endParaRPr lang="en-US"/>
          </a:p>
        </p:txBody>
      </p:sp>
    </p:spTree>
    <p:extLst>
      <p:ext uri="{BB962C8B-B14F-4D97-AF65-F5344CB8AC3E}">
        <p14:creationId xmlns:p14="http://schemas.microsoft.com/office/powerpoint/2010/main" val="17539608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82</a:t>
            </a:fld>
            <a:endParaRPr lang="en-US"/>
          </a:p>
        </p:txBody>
      </p:sp>
    </p:spTree>
    <p:extLst>
      <p:ext uri="{BB962C8B-B14F-4D97-AF65-F5344CB8AC3E}">
        <p14:creationId xmlns:p14="http://schemas.microsoft.com/office/powerpoint/2010/main" val="20182851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83</a:t>
            </a:fld>
            <a:endParaRPr lang="en-US"/>
          </a:p>
        </p:txBody>
      </p:sp>
    </p:spTree>
    <p:extLst>
      <p:ext uri="{BB962C8B-B14F-4D97-AF65-F5344CB8AC3E}">
        <p14:creationId xmlns:p14="http://schemas.microsoft.com/office/powerpoint/2010/main" val="18378127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84</a:t>
            </a:fld>
            <a:endParaRPr lang="en-US"/>
          </a:p>
        </p:txBody>
      </p:sp>
    </p:spTree>
    <p:extLst>
      <p:ext uri="{BB962C8B-B14F-4D97-AF65-F5344CB8AC3E}">
        <p14:creationId xmlns:p14="http://schemas.microsoft.com/office/powerpoint/2010/main" val="6913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85</a:t>
            </a:fld>
            <a:endParaRPr lang="en-US"/>
          </a:p>
        </p:txBody>
      </p:sp>
    </p:spTree>
    <p:extLst>
      <p:ext uri="{BB962C8B-B14F-4D97-AF65-F5344CB8AC3E}">
        <p14:creationId xmlns:p14="http://schemas.microsoft.com/office/powerpoint/2010/main" val="27330562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86</a:t>
            </a:fld>
            <a:endParaRPr lang="en-US"/>
          </a:p>
        </p:txBody>
      </p:sp>
    </p:spTree>
    <p:extLst>
      <p:ext uri="{BB962C8B-B14F-4D97-AF65-F5344CB8AC3E}">
        <p14:creationId xmlns:p14="http://schemas.microsoft.com/office/powerpoint/2010/main" val="298550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15</a:t>
            </a:fld>
            <a:endParaRPr lang="en-US"/>
          </a:p>
        </p:txBody>
      </p:sp>
    </p:spTree>
    <p:extLst>
      <p:ext uri="{BB962C8B-B14F-4D97-AF65-F5344CB8AC3E}">
        <p14:creationId xmlns:p14="http://schemas.microsoft.com/office/powerpoint/2010/main" val="30718167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87</a:t>
            </a:fld>
            <a:endParaRPr lang="en-US"/>
          </a:p>
        </p:txBody>
      </p:sp>
    </p:spTree>
    <p:extLst>
      <p:ext uri="{BB962C8B-B14F-4D97-AF65-F5344CB8AC3E}">
        <p14:creationId xmlns:p14="http://schemas.microsoft.com/office/powerpoint/2010/main" val="11837670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88</a:t>
            </a:fld>
            <a:endParaRPr lang="en-US"/>
          </a:p>
        </p:txBody>
      </p:sp>
    </p:spTree>
    <p:extLst>
      <p:ext uri="{BB962C8B-B14F-4D97-AF65-F5344CB8AC3E}">
        <p14:creationId xmlns:p14="http://schemas.microsoft.com/office/powerpoint/2010/main" val="3893377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89</a:t>
            </a:fld>
            <a:endParaRPr lang="en-US"/>
          </a:p>
        </p:txBody>
      </p:sp>
    </p:spTree>
    <p:extLst>
      <p:ext uri="{BB962C8B-B14F-4D97-AF65-F5344CB8AC3E}">
        <p14:creationId xmlns:p14="http://schemas.microsoft.com/office/powerpoint/2010/main" val="33753859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90</a:t>
            </a:fld>
            <a:endParaRPr lang="en-US"/>
          </a:p>
        </p:txBody>
      </p:sp>
    </p:spTree>
    <p:extLst>
      <p:ext uri="{BB962C8B-B14F-4D97-AF65-F5344CB8AC3E}">
        <p14:creationId xmlns:p14="http://schemas.microsoft.com/office/powerpoint/2010/main" val="26743054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91</a:t>
            </a:fld>
            <a:endParaRPr lang="en-US"/>
          </a:p>
        </p:txBody>
      </p:sp>
    </p:spTree>
    <p:extLst>
      <p:ext uri="{BB962C8B-B14F-4D97-AF65-F5344CB8AC3E}">
        <p14:creationId xmlns:p14="http://schemas.microsoft.com/office/powerpoint/2010/main" val="7873024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92</a:t>
            </a:fld>
            <a:endParaRPr lang="en-US"/>
          </a:p>
        </p:txBody>
      </p:sp>
    </p:spTree>
    <p:extLst>
      <p:ext uri="{BB962C8B-B14F-4D97-AF65-F5344CB8AC3E}">
        <p14:creationId xmlns:p14="http://schemas.microsoft.com/office/powerpoint/2010/main" val="36079882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93</a:t>
            </a:fld>
            <a:endParaRPr lang="en-US"/>
          </a:p>
        </p:txBody>
      </p:sp>
    </p:spTree>
    <p:extLst>
      <p:ext uri="{BB962C8B-B14F-4D97-AF65-F5344CB8AC3E}">
        <p14:creationId xmlns:p14="http://schemas.microsoft.com/office/powerpoint/2010/main" val="30874045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94</a:t>
            </a:fld>
            <a:endParaRPr lang="en-US"/>
          </a:p>
        </p:txBody>
      </p:sp>
    </p:spTree>
    <p:extLst>
      <p:ext uri="{BB962C8B-B14F-4D97-AF65-F5344CB8AC3E}">
        <p14:creationId xmlns:p14="http://schemas.microsoft.com/office/powerpoint/2010/main" val="2993665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95</a:t>
            </a:fld>
            <a:endParaRPr lang="en-US"/>
          </a:p>
        </p:txBody>
      </p:sp>
    </p:spTree>
    <p:extLst>
      <p:ext uri="{BB962C8B-B14F-4D97-AF65-F5344CB8AC3E}">
        <p14:creationId xmlns:p14="http://schemas.microsoft.com/office/powerpoint/2010/main" val="16317882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96</a:t>
            </a:fld>
            <a:endParaRPr lang="en-US"/>
          </a:p>
        </p:txBody>
      </p:sp>
    </p:spTree>
    <p:extLst>
      <p:ext uri="{BB962C8B-B14F-4D97-AF65-F5344CB8AC3E}">
        <p14:creationId xmlns:p14="http://schemas.microsoft.com/office/powerpoint/2010/main" val="3391771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16</a:t>
            </a:fld>
            <a:endParaRPr lang="en-US"/>
          </a:p>
        </p:txBody>
      </p:sp>
    </p:spTree>
    <p:extLst>
      <p:ext uri="{BB962C8B-B14F-4D97-AF65-F5344CB8AC3E}">
        <p14:creationId xmlns:p14="http://schemas.microsoft.com/office/powerpoint/2010/main" val="6972596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97</a:t>
            </a:fld>
            <a:endParaRPr lang="en-US"/>
          </a:p>
        </p:txBody>
      </p:sp>
    </p:spTree>
    <p:extLst>
      <p:ext uri="{BB962C8B-B14F-4D97-AF65-F5344CB8AC3E}">
        <p14:creationId xmlns:p14="http://schemas.microsoft.com/office/powerpoint/2010/main" val="35045324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98</a:t>
            </a:fld>
            <a:endParaRPr lang="en-US"/>
          </a:p>
        </p:txBody>
      </p:sp>
    </p:spTree>
    <p:extLst>
      <p:ext uri="{BB962C8B-B14F-4D97-AF65-F5344CB8AC3E}">
        <p14:creationId xmlns:p14="http://schemas.microsoft.com/office/powerpoint/2010/main" val="1368904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99</a:t>
            </a:fld>
            <a:endParaRPr lang="en-US"/>
          </a:p>
        </p:txBody>
      </p:sp>
    </p:spTree>
    <p:extLst>
      <p:ext uri="{BB962C8B-B14F-4D97-AF65-F5344CB8AC3E}">
        <p14:creationId xmlns:p14="http://schemas.microsoft.com/office/powerpoint/2010/main" val="36011357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100</a:t>
            </a:fld>
            <a:endParaRPr lang="en-US"/>
          </a:p>
        </p:txBody>
      </p:sp>
    </p:spTree>
    <p:extLst>
      <p:ext uri="{BB962C8B-B14F-4D97-AF65-F5344CB8AC3E}">
        <p14:creationId xmlns:p14="http://schemas.microsoft.com/office/powerpoint/2010/main" val="20844951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101</a:t>
            </a:fld>
            <a:endParaRPr lang="en-US"/>
          </a:p>
        </p:txBody>
      </p:sp>
    </p:spTree>
    <p:extLst>
      <p:ext uri="{BB962C8B-B14F-4D97-AF65-F5344CB8AC3E}">
        <p14:creationId xmlns:p14="http://schemas.microsoft.com/office/powerpoint/2010/main" val="21432365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102</a:t>
            </a:fld>
            <a:endParaRPr lang="en-US"/>
          </a:p>
        </p:txBody>
      </p:sp>
    </p:spTree>
    <p:extLst>
      <p:ext uri="{BB962C8B-B14F-4D97-AF65-F5344CB8AC3E}">
        <p14:creationId xmlns:p14="http://schemas.microsoft.com/office/powerpoint/2010/main" val="20116314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103</a:t>
            </a:fld>
            <a:endParaRPr lang="en-US"/>
          </a:p>
        </p:txBody>
      </p:sp>
    </p:spTree>
    <p:extLst>
      <p:ext uri="{BB962C8B-B14F-4D97-AF65-F5344CB8AC3E}">
        <p14:creationId xmlns:p14="http://schemas.microsoft.com/office/powerpoint/2010/main" val="38674333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104</a:t>
            </a:fld>
            <a:endParaRPr lang="en-US"/>
          </a:p>
        </p:txBody>
      </p:sp>
    </p:spTree>
    <p:extLst>
      <p:ext uri="{BB962C8B-B14F-4D97-AF65-F5344CB8AC3E}">
        <p14:creationId xmlns:p14="http://schemas.microsoft.com/office/powerpoint/2010/main" val="29669476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t>105</a:t>
            </a:fld>
            <a:endParaRPr lang="en-US"/>
          </a:p>
        </p:txBody>
      </p:sp>
    </p:spTree>
    <p:extLst>
      <p:ext uri="{BB962C8B-B14F-4D97-AF65-F5344CB8AC3E}">
        <p14:creationId xmlns:p14="http://schemas.microsoft.com/office/powerpoint/2010/main" val="842983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100000">
              <a:schemeClr val="accent2">
                <a:lumMod val="75000"/>
              </a:schemeClr>
            </a:gs>
            <a:gs pos="77000">
              <a:schemeClr val="accent2">
                <a:lumMod val="60000"/>
                <a:lumOff val="40000"/>
              </a:schemeClr>
            </a:gs>
            <a:gs pos="76000">
              <a:srgbClr val="B9CDE5"/>
            </a:gs>
          </a:gsLst>
          <a:lin ang="16200000" scaled="0"/>
          <a:tileRect/>
        </a:gradFill>
        <a:effectLst/>
      </p:bgPr>
    </p:bg>
    <p:spTree>
      <p:nvGrpSpPr>
        <p:cNvPr id="1" name=""/>
        <p:cNvGrpSpPr/>
        <p:nvPr/>
      </p:nvGrpSpPr>
      <p:grpSpPr>
        <a:xfrm>
          <a:off x="0" y="0"/>
          <a:ext cx="0" cy="0"/>
          <a:chOff x="0" y="0"/>
          <a:chExt cx="0" cy="0"/>
        </a:xfrm>
      </p:grpSpPr>
      <p:pic>
        <p:nvPicPr>
          <p:cNvPr id="7" name="eletric_brain_in_lightbulb.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500"/>
            <a:ext cx="9144000" cy="5143500"/>
          </a:xfrm>
          <a:prstGeom prst="rect">
            <a:avLst/>
          </a:prstGeom>
        </p:spPr>
      </p:pic>
      <p:sp>
        <p:nvSpPr>
          <p:cNvPr id="24" name="Rectangle 23"/>
          <p:cNvSpPr/>
          <p:nvPr userDrawn="1"/>
        </p:nvSpPr>
        <p:spPr>
          <a:xfrm rot="16200000">
            <a:off x="3827864" y="1494815"/>
            <a:ext cx="1447800" cy="9278570"/>
          </a:xfrm>
          <a:prstGeom prst="rect">
            <a:avLst/>
          </a:prstGeom>
          <a:gradFill>
            <a:gsLst>
              <a:gs pos="0">
                <a:schemeClr val="tx1">
                  <a:lumMod val="95000"/>
                  <a:lumOff val="5000"/>
                </a:schemeClr>
              </a:gs>
              <a:gs pos="57000">
                <a:schemeClr val="accent2">
                  <a:lumMod val="75000"/>
                </a:schemeClr>
              </a:gs>
              <a:gs pos="13000">
                <a:schemeClr val="accent2">
                  <a:lumMod val="75000"/>
                </a:schemeClr>
              </a:gs>
              <a:gs pos="100000">
                <a:schemeClr val="bg2">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a:xfrm>
            <a:off x="3103963" y="6858004"/>
            <a:ext cx="2895600" cy="365125"/>
          </a:xfrm>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2" name="Title 1"/>
          <p:cNvSpPr>
            <a:spLocks noGrp="1"/>
          </p:cNvSpPr>
          <p:nvPr>
            <p:ph type="ctrTitle"/>
          </p:nvPr>
        </p:nvSpPr>
        <p:spPr>
          <a:xfrm>
            <a:off x="381000" y="5105400"/>
            <a:ext cx="7772400" cy="933451"/>
          </a:xfrm>
        </p:spPr>
        <p:txBody>
          <a:bodyPr anchor="b">
            <a:normAutofit/>
          </a:bodyPr>
          <a:lstStyle>
            <a:lvl1pPr algn="l">
              <a:defRPr sz="2400">
                <a:solidFill>
                  <a:schemeClr val="bg1">
                    <a:lumMod val="90000"/>
                  </a:schemeClr>
                </a:solidFill>
              </a:defRPr>
            </a:lvl1pPr>
          </a:lstStyle>
          <a:p>
            <a:r>
              <a:rPr lang="en-US" dirty="0"/>
              <a:t>Click to edit Master title style</a:t>
            </a:r>
          </a:p>
        </p:txBody>
      </p:sp>
      <p:sp>
        <p:nvSpPr>
          <p:cNvPr id="3" name="Subtitle 2"/>
          <p:cNvSpPr>
            <a:spLocks noGrp="1"/>
          </p:cNvSpPr>
          <p:nvPr>
            <p:ph type="subTitle" idx="1"/>
          </p:nvPr>
        </p:nvSpPr>
        <p:spPr>
          <a:xfrm>
            <a:off x="685800" y="6012543"/>
            <a:ext cx="6400800" cy="685800"/>
          </a:xfrm>
        </p:spPr>
        <p:txBody>
          <a:bodyPr>
            <a:normAutofit/>
          </a:bodyPr>
          <a:lstStyle>
            <a:lvl1pPr marL="0" indent="0" algn="l">
              <a:buNone/>
              <a:defRPr sz="1800">
                <a:solidFill>
                  <a:schemeClr val="bg1">
                    <a:lumMod val="90000"/>
                  </a:schemeClr>
                </a:solidFil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19" name="Rectangle 18"/>
          <p:cNvSpPr/>
          <p:nvPr userDrawn="1"/>
        </p:nvSpPr>
        <p:spPr>
          <a:xfrm rot="16200000">
            <a:off x="4563154" y="728198"/>
            <a:ext cx="85433" cy="9278570"/>
          </a:xfrm>
          <a:prstGeom prst="rect">
            <a:avLst/>
          </a:prstGeom>
          <a:gradFill>
            <a:gsLst>
              <a:gs pos="0">
                <a:schemeClr val="accent3">
                  <a:lumMod val="50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sp>
        <p:nvSpPr>
          <p:cNvPr id="22" name="Rectangle 21"/>
          <p:cNvSpPr/>
          <p:nvPr userDrawn="1"/>
        </p:nvSpPr>
        <p:spPr>
          <a:xfrm rot="16200000">
            <a:off x="4544017" y="-4567702"/>
            <a:ext cx="143165" cy="9278570"/>
          </a:xfrm>
          <a:prstGeom prst="rect">
            <a:avLst/>
          </a:prstGeom>
          <a:gradFill>
            <a:gsLst>
              <a:gs pos="0">
                <a:schemeClr val="tx1">
                  <a:lumMod val="95000"/>
                  <a:lumOff val="5000"/>
                </a:schemeClr>
              </a:gs>
              <a:gs pos="13000">
                <a:schemeClr val="bg2">
                  <a:lumMod val="5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3" name="Rectangle 22"/>
          <p:cNvSpPr/>
          <p:nvPr userDrawn="1"/>
        </p:nvSpPr>
        <p:spPr>
          <a:xfrm rot="5400000">
            <a:off x="4595491" y="-4486927"/>
            <a:ext cx="85433" cy="9278570"/>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sp>
        <p:nvSpPr>
          <p:cNvPr id="14" name="Rectangle 13"/>
          <p:cNvSpPr/>
          <p:nvPr userDrawn="1"/>
        </p:nvSpPr>
        <p:spPr>
          <a:xfrm>
            <a:off x="0" y="76200"/>
            <a:ext cx="9198445" cy="5328325"/>
          </a:xfrm>
          <a:prstGeom prst="rect">
            <a:avLst/>
          </a:prstGeom>
          <a:solidFill>
            <a:schemeClr val="accent2">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479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0" y="685800"/>
            <a:ext cx="3810000" cy="6019800"/>
          </a:xfrm>
        </p:spPr>
        <p:txBody>
          <a:bodyPr/>
          <a:lstStyle>
            <a:lvl1pPr>
              <a:defRPr sz="1500"/>
            </a:lvl1pPr>
            <a:lvl2pPr>
              <a:defRPr sz="15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486400" y="685800"/>
            <a:ext cx="3810000" cy="6019800"/>
          </a:xfrm>
        </p:spPr>
        <p:txBody>
          <a:bodyPr/>
          <a:lstStyle>
            <a:lvl1pPr>
              <a:defRPr sz="1500"/>
            </a:lvl1pPr>
            <a:lvl2pPr>
              <a:defRPr sz="15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1737033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304810"/>
            <a:ext cx="3732334" cy="639763"/>
          </a:xfrm>
        </p:spPr>
        <p:txBody>
          <a:bodyPr anchor="b">
            <a:no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819400" y="1066805"/>
            <a:ext cx="3732334" cy="5105399"/>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58000" y="304810"/>
            <a:ext cx="3733800" cy="639763"/>
          </a:xfrm>
        </p:spPr>
        <p:txBody>
          <a:bodyPr anchor="b">
            <a:no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858000" y="1066805"/>
            <a:ext cx="3733800" cy="5105399"/>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4/29/2017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‹N›</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146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4/29/2017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3314200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4/29/2017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1614633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0151" y="381009"/>
            <a:ext cx="2514600" cy="762001"/>
          </a:xfrm>
        </p:spPr>
        <p:txBody>
          <a:bodyPr anchor="b"/>
          <a:lstStyle>
            <a:lvl1pPr algn="l">
              <a:defRPr sz="1500" b="1">
                <a:solidFill>
                  <a:schemeClr val="tx1">
                    <a:lumMod val="95000"/>
                    <a:lumOff val="5000"/>
                  </a:schemeClr>
                </a:solidFill>
              </a:defRPr>
            </a:lvl1pPr>
          </a:lstStyle>
          <a:p>
            <a:r>
              <a:rPr lang="en-US" dirty="0"/>
              <a:t>Click to edit Master title style</a:t>
            </a:r>
          </a:p>
        </p:txBody>
      </p:sp>
      <p:sp>
        <p:nvSpPr>
          <p:cNvPr id="3" name="Content Placeholder 2"/>
          <p:cNvSpPr>
            <a:spLocks noGrp="1"/>
          </p:cNvSpPr>
          <p:nvPr>
            <p:ph idx="1"/>
          </p:nvPr>
        </p:nvSpPr>
        <p:spPr>
          <a:xfrm>
            <a:off x="4629150" y="609600"/>
            <a:ext cx="3657600" cy="4876800"/>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00155" y="1143006"/>
            <a:ext cx="2285999" cy="4876799"/>
          </a:xfrm>
        </p:spPr>
        <p:txBody>
          <a:bodyPr/>
          <a:lstStyle>
            <a:lvl1pPr marL="0" indent="0">
              <a:buNone/>
              <a:defRPr sz="1050">
                <a:solidFill>
                  <a:schemeClr val="tx1">
                    <a:lumMod val="95000"/>
                    <a:lumOff val="5000"/>
                  </a:schemeClr>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972243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0" y="4953010"/>
            <a:ext cx="5486400" cy="566739"/>
          </a:xfrm>
        </p:spPr>
        <p:txBody>
          <a:bodyPr anchor="b"/>
          <a:lstStyle>
            <a:lvl1pPr algn="l">
              <a:defRPr sz="15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124200" y="279400"/>
            <a:ext cx="5486400" cy="39624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a:p>
        </p:txBody>
      </p:sp>
      <p:sp>
        <p:nvSpPr>
          <p:cNvPr id="4" name="Text Placeholder 3"/>
          <p:cNvSpPr>
            <a:spLocks noGrp="1"/>
          </p:cNvSpPr>
          <p:nvPr>
            <p:ph type="body" sz="half" idx="2"/>
          </p:nvPr>
        </p:nvSpPr>
        <p:spPr>
          <a:xfrm>
            <a:off x="2743200" y="5519748"/>
            <a:ext cx="5486400" cy="804863"/>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976602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3151435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10"/>
            <a:ext cx="9906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49"/>
            <a:ext cx="7162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2076411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a:t>
            </a:fld>
            <a:endParaRPr lang="en-US" dirty="0"/>
          </a:p>
        </p:txBody>
      </p:sp>
      <p:sp>
        <p:nvSpPr>
          <p:cNvPr id="9" name="Text Placeholder 8"/>
          <p:cNvSpPr>
            <a:spLocks noGrp="1"/>
          </p:cNvSpPr>
          <p:nvPr>
            <p:ph type="body" sz="quarter" idx="15"/>
          </p:nvPr>
        </p:nvSpPr>
        <p:spPr>
          <a:xfrm>
            <a:off x="2895600" y="11938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7" name="Text Placeholder 8"/>
          <p:cNvSpPr>
            <a:spLocks noGrp="1"/>
          </p:cNvSpPr>
          <p:nvPr>
            <p:ph type="body" sz="quarter" idx="16"/>
          </p:nvPr>
        </p:nvSpPr>
        <p:spPr>
          <a:xfrm>
            <a:off x="2895600" y="20320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8" name="Text Placeholder 8"/>
          <p:cNvSpPr>
            <a:spLocks noGrp="1"/>
          </p:cNvSpPr>
          <p:nvPr>
            <p:ph type="body" sz="quarter" idx="17"/>
          </p:nvPr>
        </p:nvSpPr>
        <p:spPr>
          <a:xfrm>
            <a:off x="2895600" y="28702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12" name="Text Placeholder 8"/>
          <p:cNvSpPr>
            <a:spLocks noGrp="1"/>
          </p:cNvSpPr>
          <p:nvPr>
            <p:ph type="body" sz="quarter" idx="18"/>
          </p:nvPr>
        </p:nvSpPr>
        <p:spPr>
          <a:xfrm>
            <a:off x="2895600" y="37084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7934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a:t>
            </a:fld>
            <a:endParaRPr lang="en-US" dirty="0"/>
          </a:p>
        </p:txBody>
      </p:sp>
      <p:sp>
        <p:nvSpPr>
          <p:cNvPr id="9" name="Text Placeholder 8"/>
          <p:cNvSpPr>
            <a:spLocks noGrp="1"/>
          </p:cNvSpPr>
          <p:nvPr>
            <p:ph type="body" sz="quarter" idx="15"/>
          </p:nvPr>
        </p:nvSpPr>
        <p:spPr>
          <a:xfrm>
            <a:off x="2895600" y="11938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7" name="Text Placeholder 8"/>
          <p:cNvSpPr>
            <a:spLocks noGrp="1"/>
          </p:cNvSpPr>
          <p:nvPr>
            <p:ph type="body" sz="quarter" idx="16"/>
          </p:nvPr>
        </p:nvSpPr>
        <p:spPr>
          <a:xfrm>
            <a:off x="2895600" y="20320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8" name="Text Placeholder 8"/>
          <p:cNvSpPr>
            <a:spLocks noGrp="1"/>
          </p:cNvSpPr>
          <p:nvPr>
            <p:ph type="body" sz="quarter" idx="17"/>
          </p:nvPr>
        </p:nvSpPr>
        <p:spPr>
          <a:xfrm>
            <a:off x="2895600" y="28702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12" name="Text Placeholder 8"/>
          <p:cNvSpPr>
            <a:spLocks noGrp="1"/>
          </p:cNvSpPr>
          <p:nvPr>
            <p:ph type="body" sz="quarter" idx="18"/>
          </p:nvPr>
        </p:nvSpPr>
        <p:spPr>
          <a:xfrm>
            <a:off x="2895600" y="37084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512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10" name="Title 9"/>
          <p:cNvSpPr>
            <a:spLocks noGrp="1"/>
          </p:cNvSpPr>
          <p:nvPr>
            <p:ph type="title"/>
          </p:nvPr>
        </p:nvSpPr>
        <p:spPr/>
        <p:txBody>
          <a:bodyPr/>
          <a:lstStyle/>
          <a:p>
            <a:r>
              <a:rPr lang="en-US" dirty="0"/>
              <a:t>Click to edit Master title style</a:t>
            </a:r>
          </a:p>
        </p:txBody>
      </p:sp>
      <p:sp>
        <p:nvSpPr>
          <p:cNvPr id="13" name="Content Placeholder 12"/>
          <p:cNvSpPr>
            <a:spLocks noGrp="1"/>
          </p:cNvSpPr>
          <p:nvPr>
            <p:ph sz="quarter" idx="13"/>
          </p:nvPr>
        </p:nvSpPr>
        <p:spPr>
          <a:xfrm>
            <a:off x="2819400" y="533400"/>
            <a:ext cx="6477000" cy="609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1928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100000">
              <a:schemeClr val="accent2">
                <a:lumMod val="75000"/>
              </a:schemeClr>
            </a:gs>
            <a:gs pos="77000">
              <a:schemeClr val="accent2">
                <a:lumMod val="60000"/>
                <a:lumOff val="40000"/>
              </a:schemeClr>
            </a:gs>
            <a:gs pos="76000">
              <a:srgbClr val="B9CDE5"/>
            </a:gs>
          </a:gsLst>
          <a:lin ang="16200000" scaled="0"/>
          <a:tileRect/>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500"/>
            <a:ext cx="9144000" cy="5143500"/>
          </a:xfrm>
          <a:prstGeom prst="rect">
            <a:avLst/>
          </a:prstGeom>
        </p:spPr>
      </p:pic>
      <p:sp>
        <p:nvSpPr>
          <p:cNvPr id="13" name="Rectangle 12"/>
          <p:cNvSpPr/>
          <p:nvPr userDrawn="1"/>
        </p:nvSpPr>
        <p:spPr>
          <a:xfrm rot="16200000">
            <a:off x="3827864" y="1494815"/>
            <a:ext cx="1447800" cy="9278570"/>
          </a:xfrm>
          <a:prstGeom prst="rect">
            <a:avLst/>
          </a:prstGeom>
          <a:gradFill>
            <a:gsLst>
              <a:gs pos="0">
                <a:schemeClr val="tx1">
                  <a:lumMod val="95000"/>
                  <a:lumOff val="5000"/>
                </a:schemeClr>
              </a:gs>
              <a:gs pos="57000">
                <a:schemeClr val="accent2">
                  <a:lumMod val="75000"/>
                </a:schemeClr>
              </a:gs>
              <a:gs pos="13000">
                <a:schemeClr val="accent2">
                  <a:lumMod val="75000"/>
                </a:schemeClr>
              </a:gs>
              <a:gs pos="100000">
                <a:schemeClr val="bg2">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4" name="Rectangle 13"/>
          <p:cNvSpPr/>
          <p:nvPr userDrawn="1"/>
        </p:nvSpPr>
        <p:spPr>
          <a:xfrm rot="16200000">
            <a:off x="4563154" y="728198"/>
            <a:ext cx="85433" cy="9278570"/>
          </a:xfrm>
          <a:prstGeom prst="rect">
            <a:avLst/>
          </a:prstGeom>
          <a:gradFill>
            <a:gsLst>
              <a:gs pos="0">
                <a:schemeClr val="accent3">
                  <a:lumMod val="50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a:xfrm>
            <a:off x="3103963" y="6858004"/>
            <a:ext cx="2895600" cy="365125"/>
          </a:xfrm>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2" name="Title 1"/>
          <p:cNvSpPr>
            <a:spLocks noGrp="1"/>
          </p:cNvSpPr>
          <p:nvPr>
            <p:ph type="ctrTitle"/>
          </p:nvPr>
        </p:nvSpPr>
        <p:spPr>
          <a:xfrm>
            <a:off x="152400" y="-76200"/>
            <a:ext cx="7772400" cy="933451"/>
          </a:xfrm>
        </p:spPr>
        <p:txBody>
          <a:bodyPr anchor="b">
            <a:normAutofit/>
          </a:bodyPr>
          <a:lstStyle>
            <a:lvl1pPr algn="l">
              <a:defRPr sz="2400">
                <a:solidFill>
                  <a:schemeClr val="bg1">
                    <a:lumMod val="90000"/>
                  </a:schemeClr>
                </a:solidFill>
              </a:defRPr>
            </a:lvl1pPr>
          </a:lstStyle>
          <a:p>
            <a:r>
              <a:rPr lang="en-US" dirty="0"/>
              <a:t>Click to edit Master title style</a:t>
            </a:r>
          </a:p>
        </p:txBody>
      </p:sp>
      <p:sp>
        <p:nvSpPr>
          <p:cNvPr id="3" name="Subtitle 2"/>
          <p:cNvSpPr>
            <a:spLocks noGrp="1"/>
          </p:cNvSpPr>
          <p:nvPr>
            <p:ph type="subTitle" idx="1"/>
          </p:nvPr>
        </p:nvSpPr>
        <p:spPr>
          <a:xfrm>
            <a:off x="457200" y="830943"/>
            <a:ext cx="6400800" cy="685800"/>
          </a:xfrm>
        </p:spPr>
        <p:txBody>
          <a:bodyPr>
            <a:normAutofit/>
          </a:bodyPr>
          <a:lstStyle>
            <a:lvl1pPr marL="0" indent="0" algn="l">
              <a:buNone/>
              <a:defRPr sz="1800">
                <a:solidFill>
                  <a:schemeClr val="bg1">
                    <a:lumMod val="90000"/>
                  </a:schemeClr>
                </a:solidFil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22" name="Rectangle 21"/>
          <p:cNvSpPr/>
          <p:nvPr userDrawn="1"/>
        </p:nvSpPr>
        <p:spPr>
          <a:xfrm rot="16200000">
            <a:off x="4544017" y="-4567702"/>
            <a:ext cx="143165" cy="9278570"/>
          </a:xfrm>
          <a:prstGeom prst="rect">
            <a:avLst/>
          </a:prstGeom>
          <a:gradFill>
            <a:gsLst>
              <a:gs pos="0">
                <a:schemeClr val="tx1">
                  <a:lumMod val="95000"/>
                  <a:lumOff val="5000"/>
                </a:schemeClr>
              </a:gs>
              <a:gs pos="13000">
                <a:schemeClr val="bg2">
                  <a:lumMod val="5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3" name="Rectangle 22"/>
          <p:cNvSpPr/>
          <p:nvPr userDrawn="1"/>
        </p:nvSpPr>
        <p:spPr>
          <a:xfrm rot="5400000">
            <a:off x="4595491" y="-4486927"/>
            <a:ext cx="85433" cy="9278570"/>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20951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10" name="Title 9"/>
          <p:cNvSpPr>
            <a:spLocks noGrp="1"/>
          </p:cNvSpPr>
          <p:nvPr>
            <p:ph type="title"/>
          </p:nvPr>
        </p:nvSpPr>
        <p:spPr/>
        <p:txBody>
          <a:bodyPr/>
          <a:lstStyle/>
          <a:p>
            <a:r>
              <a:rPr lang="en-US" dirty="0"/>
              <a:t>Click to edit Master title style</a:t>
            </a:r>
          </a:p>
        </p:txBody>
      </p:sp>
      <p:sp>
        <p:nvSpPr>
          <p:cNvPr id="13" name="Content Placeholder 12"/>
          <p:cNvSpPr>
            <a:spLocks noGrp="1"/>
          </p:cNvSpPr>
          <p:nvPr>
            <p:ph sz="quarter" idx="13"/>
          </p:nvPr>
        </p:nvSpPr>
        <p:spPr>
          <a:xfrm>
            <a:off x="2609850" y="914400"/>
            <a:ext cx="6477000" cy="609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8596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10" name="Title 9"/>
          <p:cNvSpPr>
            <a:spLocks noGrp="1"/>
          </p:cNvSpPr>
          <p:nvPr>
            <p:ph type="title"/>
          </p:nvPr>
        </p:nvSpPr>
        <p:spPr>
          <a:xfrm>
            <a:off x="3771901" y="237474"/>
            <a:ext cx="6553202" cy="525463"/>
          </a:xfrm>
        </p:spPr>
        <p:txBody>
          <a:bodyPr/>
          <a:lstStyle/>
          <a:p>
            <a:r>
              <a:rPr lang="en-US"/>
              <a:t>Click to edit Master title style</a:t>
            </a:r>
          </a:p>
        </p:txBody>
      </p:sp>
      <p:sp>
        <p:nvSpPr>
          <p:cNvPr id="13" name="Content Placeholder 12"/>
          <p:cNvSpPr>
            <a:spLocks noGrp="1"/>
          </p:cNvSpPr>
          <p:nvPr>
            <p:ph sz="quarter" idx="13"/>
          </p:nvPr>
        </p:nvSpPr>
        <p:spPr>
          <a:xfrm>
            <a:off x="3886200" y="1049882"/>
            <a:ext cx="4743450" cy="4758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4830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10" name="Title 9"/>
          <p:cNvSpPr>
            <a:spLocks noGrp="1"/>
          </p:cNvSpPr>
          <p:nvPr>
            <p:ph type="title"/>
          </p:nvPr>
        </p:nvSpPr>
        <p:spPr>
          <a:xfrm>
            <a:off x="3771901" y="237474"/>
            <a:ext cx="6553202" cy="525463"/>
          </a:xfrm>
        </p:spPr>
        <p:txBody>
          <a:bodyPr/>
          <a:lstStyle/>
          <a:p>
            <a:r>
              <a:rPr lang="en-US"/>
              <a:t>Click to edit Master title style</a:t>
            </a:r>
          </a:p>
        </p:txBody>
      </p:sp>
      <p:sp>
        <p:nvSpPr>
          <p:cNvPr id="13" name="Content Placeholder 12"/>
          <p:cNvSpPr>
            <a:spLocks noGrp="1"/>
          </p:cNvSpPr>
          <p:nvPr>
            <p:ph sz="quarter" idx="13"/>
          </p:nvPr>
        </p:nvSpPr>
        <p:spPr>
          <a:xfrm>
            <a:off x="3886200" y="1049882"/>
            <a:ext cx="4743450" cy="4758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653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8" name="Group 7"/>
          <p:cNvGrpSpPr/>
          <p:nvPr userDrawn="1"/>
        </p:nvGrpSpPr>
        <p:grpSpPr>
          <a:xfrm>
            <a:off x="-23690" y="42399"/>
            <a:ext cx="9301178" cy="195074"/>
            <a:chOff x="-31587" y="0"/>
            <a:chExt cx="12401571" cy="195074"/>
          </a:xfrm>
        </p:grpSpPr>
        <p:sp>
          <p:nvSpPr>
            <p:cNvPr id="9" name="Rectangle 8"/>
            <p:cNvSpPr/>
            <p:nvPr userDrawn="1"/>
          </p:nvSpPr>
          <p:spPr>
            <a:xfrm rot="16200000">
              <a:off x="6082544" y="-6114131"/>
              <a:ext cx="143165" cy="12371427"/>
            </a:xfrm>
            <a:prstGeom prst="rect">
              <a:avLst/>
            </a:prstGeom>
            <a:gradFill>
              <a:gsLst>
                <a:gs pos="0">
                  <a:schemeClr val="tx1">
                    <a:lumMod val="95000"/>
                    <a:lumOff val="5000"/>
                  </a:schemeClr>
                </a:gs>
                <a:gs pos="13000">
                  <a:schemeClr val="accent2">
                    <a:lumMod val="5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1" name="Rectangle 10"/>
            <p:cNvSpPr/>
            <p:nvPr userDrawn="1"/>
          </p:nvSpPr>
          <p:spPr>
            <a:xfrm rot="5400000">
              <a:off x="6141554" y="-6033355"/>
              <a:ext cx="85433" cy="12371426"/>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grpSp>
      <p:grpSp>
        <p:nvGrpSpPr>
          <p:cNvPr id="12" name="Group 11"/>
          <p:cNvGrpSpPr/>
          <p:nvPr userDrawn="1"/>
        </p:nvGrpSpPr>
        <p:grpSpPr>
          <a:xfrm rot="10800000">
            <a:off x="-78589" y="6653226"/>
            <a:ext cx="9301178" cy="195074"/>
            <a:chOff x="-31587" y="0"/>
            <a:chExt cx="12401571" cy="195074"/>
          </a:xfrm>
        </p:grpSpPr>
        <p:sp>
          <p:nvSpPr>
            <p:cNvPr id="14" name="Rectangle 13"/>
            <p:cNvSpPr/>
            <p:nvPr userDrawn="1"/>
          </p:nvSpPr>
          <p:spPr>
            <a:xfrm rot="16200000">
              <a:off x="6082544" y="-6114131"/>
              <a:ext cx="143165" cy="12371427"/>
            </a:xfrm>
            <a:prstGeom prst="rect">
              <a:avLst/>
            </a:prstGeom>
            <a:gradFill>
              <a:gsLst>
                <a:gs pos="0">
                  <a:schemeClr val="tx1">
                    <a:lumMod val="95000"/>
                    <a:lumOff val="5000"/>
                  </a:schemeClr>
                </a:gs>
                <a:gs pos="13000">
                  <a:schemeClr val="accent2">
                    <a:lumMod val="5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5" name="Rectangle 14"/>
            <p:cNvSpPr/>
            <p:nvPr userDrawn="1"/>
          </p:nvSpPr>
          <p:spPr>
            <a:xfrm rot="5400000">
              <a:off x="6141554" y="-6033355"/>
              <a:ext cx="85433" cy="12371426"/>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gr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10" name="Title 9"/>
          <p:cNvSpPr>
            <a:spLocks noGrp="1"/>
          </p:cNvSpPr>
          <p:nvPr>
            <p:ph type="title"/>
          </p:nvPr>
        </p:nvSpPr>
        <p:spPr>
          <a:xfrm>
            <a:off x="4114801" y="76211"/>
            <a:ext cx="5067302" cy="525463"/>
          </a:xfrm>
        </p:spPr>
        <p:txBody>
          <a:bodyPr/>
          <a:lstStyle/>
          <a:p>
            <a:r>
              <a:rPr lang="en-US"/>
              <a:t>Click to edit Master title style</a:t>
            </a:r>
          </a:p>
        </p:txBody>
      </p:sp>
      <p:sp>
        <p:nvSpPr>
          <p:cNvPr id="13" name="Content Placeholder 12"/>
          <p:cNvSpPr>
            <a:spLocks noGrp="1"/>
          </p:cNvSpPr>
          <p:nvPr>
            <p:ph sz="quarter" idx="13"/>
          </p:nvPr>
        </p:nvSpPr>
        <p:spPr>
          <a:xfrm>
            <a:off x="4114800" y="914400"/>
            <a:ext cx="4972050" cy="609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5699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0798" y="76211"/>
            <a:ext cx="6553202" cy="525463"/>
          </a:xfrm>
        </p:spPr>
        <p:txBody>
          <a:bodyPr/>
          <a:lstStyle/>
          <a:p>
            <a:r>
              <a:rPr lang="en-US"/>
              <a:t>Click to edit Master title style</a:t>
            </a:r>
          </a:p>
        </p:txBody>
      </p:sp>
      <p:sp>
        <p:nvSpPr>
          <p:cNvPr id="3" name="Content Placeholder 2"/>
          <p:cNvSpPr>
            <a:spLocks noGrp="1"/>
          </p:cNvSpPr>
          <p:nvPr>
            <p:ph idx="1"/>
          </p:nvPr>
        </p:nvSpPr>
        <p:spPr>
          <a:xfrm>
            <a:off x="2800350" y="990600"/>
            <a:ext cx="7696200" cy="6019800"/>
          </a:xfrm>
        </p:spPr>
        <p:txBody>
          <a:bodyPr>
            <a:normAutofit/>
          </a:bodyPr>
          <a:lstStyle>
            <a:lvl1pPr marL="128582" indent="-128582">
              <a:buFont typeface="Arial" pitchFamily="34" charset="0"/>
              <a:buChar char="•"/>
              <a:defRPr sz="1800"/>
            </a:lvl1pPr>
            <a:lvl2pPr marL="471464" indent="-128582">
              <a:buFont typeface="Arial" pitchFamily="34" charset="0"/>
              <a:buChar char="•"/>
              <a:defRPr sz="1500"/>
            </a:lvl2pPr>
            <a:lvl3pPr marL="814348" indent="-128582">
              <a:buFont typeface="Arial" pitchFamily="34" charset="0"/>
              <a:buChar char="•"/>
              <a:defRPr sz="1350"/>
            </a:lvl3pPr>
            <a:lvl4pPr marL="1157230" indent="-128582">
              <a:buFont typeface="Arial" pitchFamily="34" charset="0"/>
              <a:buChar char="•"/>
              <a:defRPr sz="1200"/>
            </a:lvl4pPr>
            <a:lvl5pPr marL="1500113" indent="-128582">
              <a:buFont typeface="Arial"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3285855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7948D-65B7-4FEC-80B5-36D7629B101D}" type="datetimeFigureOut">
              <a:rPr lang="en-US" smtClean="0"/>
              <a:t>4/29/2017</a:t>
            </a:fld>
            <a:endParaRPr lang="en-US"/>
          </a:p>
        </p:txBody>
      </p:sp>
      <p:sp>
        <p:nvSpPr>
          <p:cNvPr id="14" name="Footer Placeholder 4"/>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99AA8B-2E7A-4BBC-8FDE-CA7CF71DD330}" type="slidenum">
              <a:rPr lang="en-US" smtClean="0"/>
              <a:t>‹N›</a:t>
            </a:fld>
            <a:endParaRPr lang="en-US"/>
          </a:p>
        </p:txBody>
      </p:sp>
      <p:sp>
        <p:nvSpPr>
          <p:cNvPr id="3" name="Content Placeholder 2"/>
          <p:cNvSpPr>
            <a:spLocks noGrp="1"/>
          </p:cNvSpPr>
          <p:nvPr>
            <p:ph sz="quarter" idx="10"/>
          </p:nvPr>
        </p:nvSpPr>
        <p:spPr>
          <a:xfrm>
            <a:off x="2857500" y="838200"/>
            <a:ext cx="68580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5075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7948D-65B7-4FEC-80B5-36D7629B101D}" type="datetimeFigureOut">
              <a:rPr lang="en-US" smtClean="0"/>
              <a:t>4/29/2017</a:t>
            </a:fld>
            <a:endParaRPr lang="en-US"/>
          </a:p>
        </p:txBody>
      </p:sp>
      <p:sp>
        <p:nvSpPr>
          <p:cNvPr id="14" name="Footer Placeholder 4"/>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99AA8B-2E7A-4BBC-8FDE-CA7CF71DD330}" type="slidenum">
              <a:rPr lang="en-US" smtClean="0"/>
              <a:t>‹N›</a:t>
            </a:fld>
            <a:endParaRPr lang="en-US"/>
          </a:p>
        </p:txBody>
      </p:sp>
      <p:sp>
        <p:nvSpPr>
          <p:cNvPr id="4" name="Content Placeholder 3"/>
          <p:cNvSpPr>
            <a:spLocks noGrp="1"/>
          </p:cNvSpPr>
          <p:nvPr>
            <p:ph sz="quarter" idx="10"/>
          </p:nvPr>
        </p:nvSpPr>
        <p:spPr>
          <a:xfrm>
            <a:off x="2914650" y="838200"/>
            <a:ext cx="68580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0270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200" y="1532855"/>
            <a:ext cx="7086600" cy="1362075"/>
          </a:xfrm>
        </p:spPr>
        <p:txBody>
          <a:bodyPr anchor="t"/>
          <a:lstStyle>
            <a:lvl1pPr algn="l">
              <a:defRPr sz="3000"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2743200" y="32667"/>
            <a:ext cx="7086600" cy="1500187"/>
          </a:xfrm>
        </p:spPr>
        <p:txBody>
          <a:bodyPr anchor="b"/>
          <a:lstStyle>
            <a:lvl1pPr marL="0" indent="0">
              <a:buNone/>
              <a:defRPr sz="1500">
                <a:solidFill>
                  <a:schemeClr val="bg2">
                    <a:lumMod val="50000"/>
                  </a:schemeClr>
                </a:solidFill>
              </a:defRPr>
            </a:lvl1pPr>
            <a:lvl2pPr marL="342884" indent="0">
              <a:buNone/>
              <a:defRPr sz="1350">
                <a:solidFill>
                  <a:schemeClr val="tx1">
                    <a:tint val="75000"/>
                  </a:schemeClr>
                </a:solidFill>
              </a:defRPr>
            </a:lvl2pPr>
            <a:lvl3pPr marL="685766" indent="0">
              <a:buNone/>
              <a:defRPr sz="1200">
                <a:solidFill>
                  <a:schemeClr val="tx1">
                    <a:tint val="75000"/>
                  </a:schemeClr>
                </a:solidFill>
              </a:defRPr>
            </a:lvl3pPr>
            <a:lvl4pPr marL="1028649" indent="0">
              <a:buNone/>
              <a:defRPr sz="1050">
                <a:solidFill>
                  <a:schemeClr val="tx1">
                    <a:tint val="75000"/>
                  </a:schemeClr>
                </a:solidFill>
              </a:defRPr>
            </a:lvl4pPr>
            <a:lvl5pPr marL="1371532" indent="0">
              <a:buNone/>
              <a:defRPr sz="1050">
                <a:solidFill>
                  <a:schemeClr val="tx1">
                    <a:tint val="75000"/>
                  </a:schemeClr>
                </a:solidFill>
              </a:defRPr>
            </a:lvl5pPr>
            <a:lvl6pPr marL="1714415" indent="0">
              <a:buNone/>
              <a:defRPr sz="1050">
                <a:solidFill>
                  <a:schemeClr val="tx1">
                    <a:tint val="75000"/>
                  </a:schemeClr>
                </a:solidFill>
              </a:defRPr>
            </a:lvl6pPr>
            <a:lvl7pPr marL="2057297" indent="0">
              <a:buNone/>
              <a:defRPr sz="1050">
                <a:solidFill>
                  <a:schemeClr val="tx1">
                    <a:tint val="75000"/>
                  </a:schemeClr>
                </a:solidFill>
              </a:defRPr>
            </a:lvl7pPr>
            <a:lvl8pPr marL="2400180" indent="0">
              <a:buNone/>
              <a:defRPr sz="1050">
                <a:solidFill>
                  <a:schemeClr val="tx1">
                    <a:tint val="75000"/>
                  </a:schemeClr>
                </a:solidFill>
              </a:defRPr>
            </a:lvl8pPr>
            <a:lvl9pPr marL="2743064"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455862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0" y="685800"/>
            <a:ext cx="3810000" cy="6019800"/>
          </a:xfrm>
        </p:spPr>
        <p:txBody>
          <a:bodyPr/>
          <a:lstStyle>
            <a:lvl1pPr>
              <a:defRPr sz="1500"/>
            </a:lvl1pPr>
            <a:lvl2pPr>
              <a:defRPr sz="15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486400" y="685800"/>
            <a:ext cx="3810000" cy="6019800"/>
          </a:xfrm>
        </p:spPr>
        <p:txBody>
          <a:bodyPr/>
          <a:lstStyle>
            <a:lvl1pPr>
              <a:defRPr sz="1500"/>
            </a:lvl1pPr>
            <a:lvl2pPr>
              <a:defRPr sz="15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3061225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10" name="Title 9"/>
          <p:cNvSpPr>
            <a:spLocks noGrp="1"/>
          </p:cNvSpPr>
          <p:nvPr>
            <p:ph type="title"/>
          </p:nvPr>
        </p:nvSpPr>
        <p:spPr>
          <a:xfrm>
            <a:off x="2666998" y="152400"/>
            <a:ext cx="6553202" cy="525463"/>
          </a:xfrm>
        </p:spPr>
        <p:txBody>
          <a:bodyPr/>
          <a:lstStyle/>
          <a:p>
            <a:r>
              <a:rPr lang="en-US"/>
              <a:t>Click to edit Master title style</a:t>
            </a:r>
          </a:p>
        </p:txBody>
      </p:sp>
      <p:sp>
        <p:nvSpPr>
          <p:cNvPr id="13" name="Content Placeholder 12"/>
          <p:cNvSpPr>
            <a:spLocks noGrp="1"/>
          </p:cNvSpPr>
          <p:nvPr>
            <p:ph sz="quarter" idx="13"/>
          </p:nvPr>
        </p:nvSpPr>
        <p:spPr>
          <a:xfrm>
            <a:off x="2895600" y="762000"/>
            <a:ext cx="4743450" cy="4758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6531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304810"/>
            <a:ext cx="3732334" cy="639763"/>
          </a:xfrm>
        </p:spPr>
        <p:txBody>
          <a:bodyPr anchor="b">
            <a:no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819400" y="1066805"/>
            <a:ext cx="3732334" cy="5105399"/>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58000" y="304810"/>
            <a:ext cx="3733800" cy="639763"/>
          </a:xfrm>
        </p:spPr>
        <p:txBody>
          <a:bodyPr anchor="b">
            <a:no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858000" y="1066805"/>
            <a:ext cx="3733800" cy="5105399"/>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4/29/2017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‹N›</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7145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4/29/2017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1397224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4/29/2017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1801635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0151" y="381009"/>
            <a:ext cx="2514600" cy="762001"/>
          </a:xfrm>
        </p:spPr>
        <p:txBody>
          <a:bodyPr anchor="b"/>
          <a:lstStyle>
            <a:lvl1pPr algn="l">
              <a:defRPr sz="1500" b="1">
                <a:solidFill>
                  <a:schemeClr val="tx1">
                    <a:lumMod val="95000"/>
                    <a:lumOff val="5000"/>
                  </a:schemeClr>
                </a:solidFill>
              </a:defRPr>
            </a:lvl1pPr>
          </a:lstStyle>
          <a:p>
            <a:r>
              <a:rPr lang="en-US" dirty="0"/>
              <a:t>Click to edit Master title style</a:t>
            </a:r>
          </a:p>
        </p:txBody>
      </p:sp>
      <p:sp>
        <p:nvSpPr>
          <p:cNvPr id="3" name="Content Placeholder 2"/>
          <p:cNvSpPr>
            <a:spLocks noGrp="1"/>
          </p:cNvSpPr>
          <p:nvPr>
            <p:ph idx="1"/>
          </p:nvPr>
        </p:nvSpPr>
        <p:spPr>
          <a:xfrm>
            <a:off x="4629150" y="609600"/>
            <a:ext cx="3657600" cy="4876800"/>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00155" y="1143006"/>
            <a:ext cx="2285999" cy="4876799"/>
          </a:xfrm>
        </p:spPr>
        <p:txBody>
          <a:bodyPr/>
          <a:lstStyle>
            <a:lvl1pPr marL="0" indent="0">
              <a:buNone/>
              <a:defRPr sz="1050">
                <a:solidFill>
                  <a:schemeClr val="tx1">
                    <a:lumMod val="95000"/>
                    <a:lumOff val="5000"/>
                  </a:schemeClr>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2104926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0" y="4953010"/>
            <a:ext cx="5486400" cy="566739"/>
          </a:xfrm>
        </p:spPr>
        <p:txBody>
          <a:bodyPr anchor="b"/>
          <a:lstStyle>
            <a:lvl1pPr algn="l">
              <a:defRPr sz="15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124200" y="279400"/>
            <a:ext cx="5486400" cy="39624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a:p>
        </p:txBody>
      </p:sp>
      <p:sp>
        <p:nvSpPr>
          <p:cNvPr id="4" name="Text Placeholder 3"/>
          <p:cNvSpPr>
            <a:spLocks noGrp="1"/>
          </p:cNvSpPr>
          <p:nvPr>
            <p:ph type="body" sz="half" idx="2"/>
          </p:nvPr>
        </p:nvSpPr>
        <p:spPr>
          <a:xfrm>
            <a:off x="2743200" y="5519748"/>
            <a:ext cx="5486400" cy="804863"/>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2361603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2308714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10"/>
            <a:ext cx="9906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49"/>
            <a:ext cx="7162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2961362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a:t>
            </a:fld>
            <a:endParaRPr lang="en-US" dirty="0"/>
          </a:p>
        </p:txBody>
      </p:sp>
      <p:sp>
        <p:nvSpPr>
          <p:cNvPr id="9" name="Text Placeholder 8"/>
          <p:cNvSpPr>
            <a:spLocks noGrp="1"/>
          </p:cNvSpPr>
          <p:nvPr>
            <p:ph type="body" sz="quarter" idx="15"/>
          </p:nvPr>
        </p:nvSpPr>
        <p:spPr>
          <a:xfrm>
            <a:off x="2895600" y="11938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7" name="Text Placeholder 8"/>
          <p:cNvSpPr>
            <a:spLocks noGrp="1"/>
          </p:cNvSpPr>
          <p:nvPr>
            <p:ph type="body" sz="quarter" idx="16"/>
          </p:nvPr>
        </p:nvSpPr>
        <p:spPr>
          <a:xfrm>
            <a:off x="2895600" y="20320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8" name="Text Placeholder 8"/>
          <p:cNvSpPr>
            <a:spLocks noGrp="1"/>
          </p:cNvSpPr>
          <p:nvPr>
            <p:ph type="body" sz="quarter" idx="17"/>
          </p:nvPr>
        </p:nvSpPr>
        <p:spPr>
          <a:xfrm>
            <a:off x="2895600" y="28702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12" name="Text Placeholder 8"/>
          <p:cNvSpPr>
            <a:spLocks noGrp="1"/>
          </p:cNvSpPr>
          <p:nvPr>
            <p:ph type="body" sz="quarter" idx="18"/>
          </p:nvPr>
        </p:nvSpPr>
        <p:spPr>
          <a:xfrm>
            <a:off x="2895600" y="37084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1618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a:t>
            </a:fld>
            <a:endParaRPr lang="en-US" dirty="0"/>
          </a:p>
        </p:txBody>
      </p:sp>
      <p:sp>
        <p:nvSpPr>
          <p:cNvPr id="9" name="Text Placeholder 8"/>
          <p:cNvSpPr>
            <a:spLocks noGrp="1"/>
          </p:cNvSpPr>
          <p:nvPr>
            <p:ph type="body" sz="quarter" idx="15"/>
          </p:nvPr>
        </p:nvSpPr>
        <p:spPr>
          <a:xfrm>
            <a:off x="2895600" y="11938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7" name="Text Placeholder 8"/>
          <p:cNvSpPr>
            <a:spLocks noGrp="1"/>
          </p:cNvSpPr>
          <p:nvPr>
            <p:ph type="body" sz="quarter" idx="16"/>
          </p:nvPr>
        </p:nvSpPr>
        <p:spPr>
          <a:xfrm>
            <a:off x="2895600" y="20320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8" name="Text Placeholder 8"/>
          <p:cNvSpPr>
            <a:spLocks noGrp="1"/>
          </p:cNvSpPr>
          <p:nvPr>
            <p:ph type="body" sz="quarter" idx="17"/>
          </p:nvPr>
        </p:nvSpPr>
        <p:spPr>
          <a:xfrm>
            <a:off x="2895600" y="28702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12" name="Text Placeholder 8"/>
          <p:cNvSpPr>
            <a:spLocks noGrp="1"/>
          </p:cNvSpPr>
          <p:nvPr>
            <p:ph type="body" sz="quarter" idx="18"/>
          </p:nvPr>
        </p:nvSpPr>
        <p:spPr>
          <a:xfrm>
            <a:off x="2895600" y="37084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5988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a:t>
            </a:fld>
            <a:endParaRPr lang="en-US" dirty="0"/>
          </a:p>
        </p:txBody>
      </p:sp>
      <p:sp>
        <p:nvSpPr>
          <p:cNvPr id="5" name="Content Placeholder 2"/>
          <p:cNvSpPr>
            <a:spLocks noGrp="1"/>
          </p:cNvSpPr>
          <p:nvPr>
            <p:ph sz="half" idx="1"/>
          </p:nvPr>
        </p:nvSpPr>
        <p:spPr>
          <a:xfrm>
            <a:off x="914400" y="304800"/>
            <a:ext cx="3276600" cy="3124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6" name="Content Placeholder 3"/>
          <p:cNvSpPr>
            <a:spLocks noGrp="1"/>
          </p:cNvSpPr>
          <p:nvPr>
            <p:ph sz="half" idx="2"/>
          </p:nvPr>
        </p:nvSpPr>
        <p:spPr>
          <a:xfrm>
            <a:off x="4343400" y="304803"/>
            <a:ext cx="4495800" cy="3125315"/>
          </a:xfrm>
        </p:spPr>
        <p:txBody>
          <a:bodyPr anchor="ctr">
            <a:normAutofit/>
          </a:bodyPr>
          <a:lstStyle>
            <a:lvl1pPr>
              <a:defRPr sz="15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9" name="Content Placeholder 2"/>
          <p:cNvSpPr>
            <a:spLocks noGrp="1"/>
          </p:cNvSpPr>
          <p:nvPr>
            <p:ph sz="half" idx="14"/>
          </p:nvPr>
        </p:nvSpPr>
        <p:spPr>
          <a:xfrm>
            <a:off x="914400" y="3429000"/>
            <a:ext cx="3276600" cy="3048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10" name="Content Placeholder 3"/>
          <p:cNvSpPr>
            <a:spLocks noGrp="1"/>
          </p:cNvSpPr>
          <p:nvPr>
            <p:ph sz="half" idx="15"/>
          </p:nvPr>
        </p:nvSpPr>
        <p:spPr>
          <a:xfrm>
            <a:off x="4191000" y="3429000"/>
            <a:ext cx="4648200" cy="3048000"/>
          </a:xfrm>
        </p:spPr>
        <p:txBody>
          <a:bodyPr anchor="ctr">
            <a:normAutofit/>
          </a:bodyPr>
          <a:lstStyle>
            <a:lvl1pPr>
              <a:defRPr sz="15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77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10" name="Title 9"/>
          <p:cNvSpPr>
            <a:spLocks noGrp="1"/>
          </p:cNvSpPr>
          <p:nvPr>
            <p:ph type="title"/>
          </p:nvPr>
        </p:nvSpPr>
        <p:spPr>
          <a:xfrm>
            <a:off x="2743200" y="76200"/>
            <a:ext cx="6553202" cy="525463"/>
          </a:xfrm>
        </p:spPr>
        <p:txBody>
          <a:bodyPr/>
          <a:lstStyle/>
          <a:p>
            <a:r>
              <a:rPr lang="en-US"/>
              <a:t>Click to edit Master title style</a:t>
            </a:r>
          </a:p>
        </p:txBody>
      </p:sp>
      <p:sp>
        <p:nvSpPr>
          <p:cNvPr id="13" name="Content Placeholder 12"/>
          <p:cNvSpPr>
            <a:spLocks noGrp="1"/>
          </p:cNvSpPr>
          <p:nvPr>
            <p:ph sz="quarter" idx="13"/>
          </p:nvPr>
        </p:nvSpPr>
        <p:spPr>
          <a:xfrm>
            <a:off x="3028950" y="685800"/>
            <a:ext cx="4743450" cy="4758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84412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p>
            <a:endParaRPr lang="en-US" dirty="0"/>
          </a:p>
        </p:txBody>
      </p:sp>
      <p:sp>
        <p:nvSpPr>
          <p:cNvPr id="4" name="Slide Number Placeholder 3"/>
          <p:cNvSpPr>
            <a:spLocks noGrp="1"/>
          </p:cNvSpPr>
          <p:nvPr>
            <p:ph type="sldNum" sz="quarter" idx="11"/>
          </p:nvPr>
        </p:nvSpPr>
        <p:spPr>
          <a:xfrm>
            <a:off x="6553200" y="7559675"/>
            <a:ext cx="2133600" cy="365125"/>
          </a:xfrm>
        </p:spPr>
        <p:txBody>
          <a:bodyPr/>
          <a:lstStyle/>
          <a:p>
            <a:fld id="{81582BD6-FC20-4557-852B-8433F8572D30}" type="slidenum">
              <a:rPr lang="en-US" smtClean="0"/>
              <a:pPr/>
              <a:t>‹N›</a:t>
            </a:fld>
            <a:endParaRPr lang="en-US" dirty="0"/>
          </a:p>
        </p:txBody>
      </p:sp>
      <p:sp>
        <p:nvSpPr>
          <p:cNvPr id="9" name="Content Placeholder 2"/>
          <p:cNvSpPr>
            <a:spLocks noGrp="1"/>
          </p:cNvSpPr>
          <p:nvPr>
            <p:ph sz="half" idx="1"/>
          </p:nvPr>
        </p:nvSpPr>
        <p:spPr>
          <a:xfrm>
            <a:off x="914402" y="4175136"/>
            <a:ext cx="2514597" cy="3352799"/>
          </a:xfrm>
        </p:spPr>
        <p:txBody>
          <a:bodyPr lIns="274320" tIns="0" rIns="182880">
            <a:normAutofit/>
          </a:bodyPr>
          <a:lstStyle>
            <a:lvl1pPr>
              <a:lnSpc>
                <a:spcPts val="1500"/>
              </a:lnSpc>
              <a:defRPr sz="13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10" name="Content Placeholder 3"/>
          <p:cNvSpPr>
            <a:spLocks noGrp="1"/>
          </p:cNvSpPr>
          <p:nvPr>
            <p:ph sz="half" idx="2"/>
          </p:nvPr>
        </p:nvSpPr>
        <p:spPr>
          <a:xfrm>
            <a:off x="3619499" y="4175136"/>
            <a:ext cx="2514597" cy="3352799"/>
          </a:xfrm>
        </p:spPr>
        <p:txBody>
          <a:bodyPr lIns="274320" tIns="0" rIns="182880">
            <a:normAutofit/>
          </a:bodyPr>
          <a:lstStyle>
            <a:lvl1pPr>
              <a:lnSpc>
                <a:spcPts val="1500"/>
              </a:lnSpc>
              <a:defRPr sz="13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11" name="Content Placeholder 3"/>
          <p:cNvSpPr>
            <a:spLocks noGrp="1"/>
          </p:cNvSpPr>
          <p:nvPr>
            <p:ph sz="half" idx="14"/>
          </p:nvPr>
        </p:nvSpPr>
        <p:spPr>
          <a:xfrm>
            <a:off x="6324599" y="4175136"/>
            <a:ext cx="2514597" cy="3352799"/>
          </a:xfrm>
        </p:spPr>
        <p:txBody>
          <a:bodyPr lIns="274320" tIns="0" rIns="182880">
            <a:normAutofit/>
          </a:bodyPr>
          <a:lstStyle>
            <a:lvl1pPr>
              <a:lnSpc>
                <a:spcPts val="1500"/>
              </a:lnSpc>
              <a:defRPr sz="13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15" name="Content Placeholder 2"/>
          <p:cNvSpPr>
            <a:spLocks noGrp="1"/>
          </p:cNvSpPr>
          <p:nvPr>
            <p:ph sz="half" idx="15"/>
          </p:nvPr>
        </p:nvSpPr>
        <p:spPr>
          <a:xfrm>
            <a:off x="914402" y="1660525"/>
            <a:ext cx="2514597" cy="2514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16" name="Content Placeholder 3"/>
          <p:cNvSpPr>
            <a:spLocks noGrp="1"/>
          </p:cNvSpPr>
          <p:nvPr>
            <p:ph sz="half" idx="16"/>
          </p:nvPr>
        </p:nvSpPr>
        <p:spPr>
          <a:xfrm>
            <a:off x="3619497" y="1660525"/>
            <a:ext cx="2514600" cy="2514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17" name="Content Placeholder 3"/>
          <p:cNvSpPr>
            <a:spLocks noGrp="1"/>
          </p:cNvSpPr>
          <p:nvPr>
            <p:ph sz="half" idx="17"/>
          </p:nvPr>
        </p:nvSpPr>
        <p:spPr>
          <a:xfrm>
            <a:off x="6324597" y="1660525"/>
            <a:ext cx="2514600" cy="2514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7848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a:xfrm>
            <a:off x="3103963" y="6858004"/>
            <a:ext cx="2895600" cy="365125"/>
          </a:xfrm>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2" name="Title 1"/>
          <p:cNvSpPr>
            <a:spLocks noGrp="1"/>
          </p:cNvSpPr>
          <p:nvPr>
            <p:ph type="ctrTitle"/>
          </p:nvPr>
        </p:nvSpPr>
        <p:spPr>
          <a:xfrm>
            <a:off x="152400" y="-76200"/>
            <a:ext cx="7772400" cy="933451"/>
          </a:xfrm>
        </p:spPr>
        <p:txBody>
          <a:bodyPr anchor="b">
            <a:normAutofit/>
          </a:bodyPr>
          <a:lstStyle>
            <a:lvl1pPr algn="l">
              <a:defRPr sz="2400">
                <a:solidFill>
                  <a:schemeClr val="bg1">
                    <a:lumMod val="90000"/>
                  </a:schemeClr>
                </a:solidFill>
              </a:defRPr>
            </a:lvl1pPr>
          </a:lstStyle>
          <a:p>
            <a:r>
              <a:rPr lang="en-US" dirty="0"/>
              <a:t>Click to edit Master title style</a:t>
            </a:r>
          </a:p>
        </p:txBody>
      </p:sp>
      <p:sp>
        <p:nvSpPr>
          <p:cNvPr id="3" name="Subtitle 2"/>
          <p:cNvSpPr>
            <a:spLocks noGrp="1"/>
          </p:cNvSpPr>
          <p:nvPr>
            <p:ph type="subTitle" idx="1"/>
          </p:nvPr>
        </p:nvSpPr>
        <p:spPr>
          <a:xfrm>
            <a:off x="457200" y="830943"/>
            <a:ext cx="6400800" cy="685800"/>
          </a:xfrm>
        </p:spPr>
        <p:txBody>
          <a:bodyPr>
            <a:normAutofit/>
          </a:bodyPr>
          <a:lstStyle>
            <a:lvl1pPr marL="0" indent="0" algn="l">
              <a:buNone/>
              <a:defRPr sz="1800">
                <a:solidFill>
                  <a:schemeClr val="bg1">
                    <a:lumMod val="90000"/>
                  </a:schemeClr>
                </a:solidFil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07255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Content Placeholder 12"/>
          <p:cNvSpPr>
            <a:spLocks noGrp="1"/>
          </p:cNvSpPr>
          <p:nvPr>
            <p:ph sz="quarter" idx="13"/>
          </p:nvPr>
        </p:nvSpPr>
        <p:spPr>
          <a:xfrm>
            <a:off x="2609850" y="914400"/>
            <a:ext cx="6477000" cy="609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13737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10" name="Title 9"/>
          <p:cNvSpPr>
            <a:spLocks noGrp="1"/>
          </p:cNvSpPr>
          <p:nvPr>
            <p:ph type="title"/>
          </p:nvPr>
        </p:nvSpPr>
        <p:spPr>
          <a:xfrm>
            <a:off x="3771901" y="237474"/>
            <a:ext cx="6553202" cy="525463"/>
          </a:xfrm>
        </p:spPr>
        <p:txBody>
          <a:bodyPr/>
          <a:lstStyle/>
          <a:p>
            <a:r>
              <a:rPr lang="en-US"/>
              <a:t>Click to edit Master title style</a:t>
            </a:r>
          </a:p>
        </p:txBody>
      </p:sp>
      <p:sp>
        <p:nvSpPr>
          <p:cNvPr id="13" name="Content Placeholder 12"/>
          <p:cNvSpPr>
            <a:spLocks noGrp="1"/>
          </p:cNvSpPr>
          <p:nvPr>
            <p:ph sz="quarter" idx="13"/>
          </p:nvPr>
        </p:nvSpPr>
        <p:spPr>
          <a:xfrm>
            <a:off x="3886200" y="1049882"/>
            <a:ext cx="4743450" cy="4758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44179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10" name="Title 9"/>
          <p:cNvSpPr>
            <a:spLocks noGrp="1"/>
          </p:cNvSpPr>
          <p:nvPr>
            <p:ph type="title"/>
          </p:nvPr>
        </p:nvSpPr>
        <p:spPr>
          <a:xfrm>
            <a:off x="3771901" y="237474"/>
            <a:ext cx="6553202" cy="525463"/>
          </a:xfrm>
        </p:spPr>
        <p:txBody>
          <a:bodyPr/>
          <a:lstStyle/>
          <a:p>
            <a:r>
              <a:rPr lang="en-US"/>
              <a:t>Click to edit Master title style</a:t>
            </a:r>
          </a:p>
        </p:txBody>
      </p:sp>
      <p:sp>
        <p:nvSpPr>
          <p:cNvPr id="13" name="Content Placeholder 12"/>
          <p:cNvSpPr>
            <a:spLocks noGrp="1"/>
          </p:cNvSpPr>
          <p:nvPr>
            <p:ph sz="quarter" idx="13"/>
          </p:nvPr>
        </p:nvSpPr>
        <p:spPr>
          <a:xfrm>
            <a:off x="3886200" y="1049882"/>
            <a:ext cx="4743450" cy="4758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3082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8" name="Group 7"/>
          <p:cNvGrpSpPr/>
          <p:nvPr userDrawn="1"/>
        </p:nvGrpSpPr>
        <p:grpSpPr>
          <a:xfrm>
            <a:off x="-23690" y="42399"/>
            <a:ext cx="9301178" cy="195074"/>
            <a:chOff x="-31587" y="0"/>
            <a:chExt cx="12401571" cy="195074"/>
          </a:xfrm>
        </p:grpSpPr>
        <p:sp>
          <p:nvSpPr>
            <p:cNvPr id="9" name="Rectangle 8"/>
            <p:cNvSpPr/>
            <p:nvPr userDrawn="1"/>
          </p:nvSpPr>
          <p:spPr>
            <a:xfrm rot="16200000">
              <a:off x="6082544" y="-6114131"/>
              <a:ext cx="143165" cy="12371427"/>
            </a:xfrm>
            <a:prstGeom prst="rect">
              <a:avLst/>
            </a:prstGeom>
            <a:gradFill>
              <a:gsLst>
                <a:gs pos="0">
                  <a:schemeClr val="tx1">
                    <a:lumMod val="95000"/>
                    <a:lumOff val="5000"/>
                  </a:schemeClr>
                </a:gs>
                <a:gs pos="13000">
                  <a:schemeClr val="accent2">
                    <a:lumMod val="5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1" name="Rectangle 10"/>
            <p:cNvSpPr/>
            <p:nvPr userDrawn="1"/>
          </p:nvSpPr>
          <p:spPr>
            <a:xfrm rot="5400000">
              <a:off x="6141554" y="-6033355"/>
              <a:ext cx="85433" cy="12371426"/>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grpSp>
      <p:grpSp>
        <p:nvGrpSpPr>
          <p:cNvPr id="12" name="Group 11"/>
          <p:cNvGrpSpPr/>
          <p:nvPr userDrawn="1"/>
        </p:nvGrpSpPr>
        <p:grpSpPr>
          <a:xfrm rot="10800000">
            <a:off x="-78589" y="6653226"/>
            <a:ext cx="9301178" cy="195074"/>
            <a:chOff x="-31587" y="0"/>
            <a:chExt cx="12401571" cy="195074"/>
          </a:xfrm>
        </p:grpSpPr>
        <p:sp>
          <p:nvSpPr>
            <p:cNvPr id="14" name="Rectangle 13"/>
            <p:cNvSpPr/>
            <p:nvPr userDrawn="1"/>
          </p:nvSpPr>
          <p:spPr>
            <a:xfrm rot="16200000">
              <a:off x="6082544" y="-6114131"/>
              <a:ext cx="143165" cy="12371427"/>
            </a:xfrm>
            <a:prstGeom prst="rect">
              <a:avLst/>
            </a:prstGeom>
            <a:gradFill>
              <a:gsLst>
                <a:gs pos="0">
                  <a:schemeClr val="tx1">
                    <a:lumMod val="95000"/>
                    <a:lumOff val="5000"/>
                  </a:schemeClr>
                </a:gs>
                <a:gs pos="13000">
                  <a:schemeClr val="accent2">
                    <a:lumMod val="5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5" name="Rectangle 14"/>
            <p:cNvSpPr/>
            <p:nvPr userDrawn="1"/>
          </p:nvSpPr>
          <p:spPr>
            <a:xfrm rot="5400000">
              <a:off x="6141554" y="-6033355"/>
              <a:ext cx="85433" cy="12371426"/>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gr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10" name="Title 9"/>
          <p:cNvSpPr>
            <a:spLocks noGrp="1"/>
          </p:cNvSpPr>
          <p:nvPr>
            <p:ph type="title"/>
          </p:nvPr>
        </p:nvSpPr>
        <p:spPr>
          <a:xfrm>
            <a:off x="4114801" y="76211"/>
            <a:ext cx="5067302" cy="525463"/>
          </a:xfrm>
        </p:spPr>
        <p:txBody>
          <a:bodyPr/>
          <a:lstStyle/>
          <a:p>
            <a:r>
              <a:rPr lang="en-US"/>
              <a:t>Click to edit Master title style</a:t>
            </a:r>
          </a:p>
        </p:txBody>
      </p:sp>
      <p:sp>
        <p:nvSpPr>
          <p:cNvPr id="13" name="Content Placeholder 12"/>
          <p:cNvSpPr>
            <a:spLocks noGrp="1"/>
          </p:cNvSpPr>
          <p:nvPr>
            <p:ph sz="quarter" idx="13"/>
          </p:nvPr>
        </p:nvSpPr>
        <p:spPr>
          <a:xfrm>
            <a:off x="4114800" y="914400"/>
            <a:ext cx="4972050" cy="609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1245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0798" y="76211"/>
            <a:ext cx="6553202" cy="525463"/>
          </a:xfrm>
        </p:spPr>
        <p:txBody>
          <a:bodyPr/>
          <a:lstStyle/>
          <a:p>
            <a:r>
              <a:rPr lang="en-US"/>
              <a:t>Click to edit Master title style</a:t>
            </a:r>
          </a:p>
        </p:txBody>
      </p:sp>
      <p:sp>
        <p:nvSpPr>
          <p:cNvPr id="3" name="Content Placeholder 2"/>
          <p:cNvSpPr>
            <a:spLocks noGrp="1"/>
          </p:cNvSpPr>
          <p:nvPr>
            <p:ph idx="1"/>
          </p:nvPr>
        </p:nvSpPr>
        <p:spPr>
          <a:xfrm>
            <a:off x="2800350" y="990600"/>
            <a:ext cx="7696200" cy="6019800"/>
          </a:xfrm>
        </p:spPr>
        <p:txBody>
          <a:bodyPr>
            <a:normAutofit/>
          </a:bodyPr>
          <a:lstStyle>
            <a:lvl1pPr marL="128582" indent="-128582">
              <a:buFont typeface="Arial" pitchFamily="34" charset="0"/>
              <a:buChar char="•"/>
              <a:defRPr sz="1800"/>
            </a:lvl1pPr>
            <a:lvl2pPr marL="471464" indent="-128582">
              <a:buFont typeface="Arial" pitchFamily="34" charset="0"/>
              <a:buChar char="•"/>
              <a:defRPr sz="1500"/>
            </a:lvl2pPr>
            <a:lvl3pPr marL="814348" indent="-128582">
              <a:buFont typeface="Arial" pitchFamily="34" charset="0"/>
              <a:buChar char="•"/>
              <a:defRPr sz="1350"/>
            </a:lvl3pPr>
            <a:lvl4pPr marL="1157230" indent="-128582">
              <a:buFont typeface="Arial" pitchFamily="34" charset="0"/>
              <a:buChar char="•"/>
              <a:defRPr sz="1200"/>
            </a:lvl4pPr>
            <a:lvl5pPr marL="1500113" indent="-128582">
              <a:buFont typeface="Arial"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459202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7948D-65B7-4FEC-80B5-36D7629B101D}" type="datetimeFigureOut">
              <a:rPr lang="en-US" smtClean="0"/>
              <a:t>4/29/2017</a:t>
            </a:fld>
            <a:endParaRPr lang="en-US"/>
          </a:p>
        </p:txBody>
      </p:sp>
      <p:sp>
        <p:nvSpPr>
          <p:cNvPr id="14" name="Footer Placeholder 4"/>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99AA8B-2E7A-4BBC-8FDE-CA7CF71DD330}" type="slidenum">
              <a:rPr lang="en-US" smtClean="0"/>
              <a:t>‹N›</a:t>
            </a:fld>
            <a:endParaRPr lang="en-US"/>
          </a:p>
        </p:txBody>
      </p:sp>
      <p:sp>
        <p:nvSpPr>
          <p:cNvPr id="3" name="Content Placeholder 2"/>
          <p:cNvSpPr>
            <a:spLocks noGrp="1"/>
          </p:cNvSpPr>
          <p:nvPr>
            <p:ph sz="quarter" idx="10"/>
          </p:nvPr>
        </p:nvSpPr>
        <p:spPr>
          <a:xfrm>
            <a:off x="2857500" y="838200"/>
            <a:ext cx="68580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1359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7948D-65B7-4FEC-80B5-36D7629B101D}" type="datetimeFigureOut">
              <a:rPr lang="en-US" smtClean="0"/>
              <a:t>4/29/2017</a:t>
            </a:fld>
            <a:endParaRPr lang="en-US"/>
          </a:p>
        </p:txBody>
      </p:sp>
      <p:sp>
        <p:nvSpPr>
          <p:cNvPr id="14" name="Footer Placeholder 4"/>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99AA8B-2E7A-4BBC-8FDE-CA7CF71DD330}" type="slidenum">
              <a:rPr lang="en-US" smtClean="0"/>
              <a:t>‹N›</a:t>
            </a:fld>
            <a:endParaRPr lang="en-US"/>
          </a:p>
        </p:txBody>
      </p:sp>
      <p:sp>
        <p:nvSpPr>
          <p:cNvPr id="4" name="Content Placeholder 3"/>
          <p:cNvSpPr>
            <a:spLocks noGrp="1"/>
          </p:cNvSpPr>
          <p:nvPr>
            <p:ph sz="quarter" idx="10"/>
          </p:nvPr>
        </p:nvSpPr>
        <p:spPr>
          <a:xfrm>
            <a:off x="2914650" y="838200"/>
            <a:ext cx="68580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766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200" y="1532855"/>
            <a:ext cx="7086600" cy="1362075"/>
          </a:xfrm>
        </p:spPr>
        <p:txBody>
          <a:bodyPr anchor="t"/>
          <a:lstStyle>
            <a:lvl1pPr algn="l">
              <a:defRPr sz="3000"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2743200" y="32667"/>
            <a:ext cx="7086600" cy="1500187"/>
          </a:xfrm>
        </p:spPr>
        <p:txBody>
          <a:bodyPr anchor="b"/>
          <a:lstStyle>
            <a:lvl1pPr marL="0" indent="0">
              <a:buNone/>
              <a:defRPr sz="1500">
                <a:solidFill>
                  <a:schemeClr val="bg2">
                    <a:lumMod val="50000"/>
                  </a:schemeClr>
                </a:solidFill>
              </a:defRPr>
            </a:lvl1pPr>
            <a:lvl2pPr marL="342884" indent="0">
              <a:buNone/>
              <a:defRPr sz="1350">
                <a:solidFill>
                  <a:schemeClr val="tx1">
                    <a:tint val="75000"/>
                  </a:schemeClr>
                </a:solidFill>
              </a:defRPr>
            </a:lvl2pPr>
            <a:lvl3pPr marL="685766" indent="0">
              <a:buNone/>
              <a:defRPr sz="1200">
                <a:solidFill>
                  <a:schemeClr val="tx1">
                    <a:tint val="75000"/>
                  </a:schemeClr>
                </a:solidFill>
              </a:defRPr>
            </a:lvl3pPr>
            <a:lvl4pPr marL="1028649" indent="0">
              <a:buNone/>
              <a:defRPr sz="1050">
                <a:solidFill>
                  <a:schemeClr val="tx1">
                    <a:tint val="75000"/>
                  </a:schemeClr>
                </a:solidFill>
              </a:defRPr>
            </a:lvl4pPr>
            <a:lvl5pPr marL="1371532" indent="0">
              <a:buNone/>
              <a:defRPr sz="1050">
                <a:solidFill>
                  <a:schemeClr val="tx1">
                    <a:tint val="75000"/>
                  </a:schemeClr>
                </a:solidFill>
              </a:defRPr>
            </a:lvl5pPr>
            <a:lvl6pPr marL="1714415" indent="0">
              <a:buNone/>
              <a:defRPr sz="1050">
                <a:solidFill>
                  <a:schemeClr val="tx1">
                    <a:tint val="75000"/>
                  </a:schemeClr>
                </a:solidFill>
              </a:defRPr>
            </a:lvl6pPr>
            <a:lvl7pPr marL="2057297" indent="0">
              <a:buNone/>
              <a:defRPr sz="1050">
                <a:solidFill>
                  <a:schemeClr val="tx1">
                    <a:tint val="75000"/>
                  </a:schemeClr>
                </a:solidFill>
              </a:defRPr>
            </a:lvl7pPr>
            <a:lvl8pPr marL="2400180" indent="0">
              <a:buNone/>
              <a:defRPr sz="1050">
                <a:solidFill>
                  <a:schemeClr val="tx1">
                    <a:tint val="75000"/>
                  </a:schemeClr>
                </a:solidFill>
              </a:defRPr>
            </a:lvl8pPr>
            <a:lvl9pPr marL="2743064"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2406794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
        <p:nvSpPr>
          <p:cNvPr id="10" name="Title 9"/>
          <p:cNvSpPr>
            <a:spLocks noGrp="1"/>
          </p:cNvSpPr>
          <p:nvPr>
            <p:ph type="title"/>
          </p:nvPr>
        </p:nvSpPr>
        <p:spPr>
          <a:xfrm>
            <a:off x="2819400" y="76211"/>
            <a:ext cx="5067302" cy="525463"/>
          </a:xfrm>
        </p:spPr>
        <p:txBody>
          <a:bodyPr/>
          <a:lstStyle/>
          <a:p>
            <a:r>
              <a:rPr lang="en-US"/>
              <a:t>Click to edit Master title style</a:t>
            </a:r>
          </a:p>
        </p:txBody>
      </p:sp>
      <p:sp>
        <p:nvSpPr>
          <p:cNvPr id="13" name="Content Placeholder 12"/>
          <p:cNvSpPr>
            <a:spLocks noGrp="1"/>
          </p:cNvSpPr>
          <p:nvPr>
            <p:ph sz="quarter" idx="13"/>
          </p:nvPr>
        </p:nvSpPr>
        <p:spPr>
          <a:xfrm>
            <a:off x="3048000" y="762000"/>
            <a:ext cx="4972050" cy="609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0288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0" y="685800"/>
            <a:ext cx="3810000" cy="6019800"/>
          </a:xfrm>
        </p:spPr>
        <p:txBody>
          <a:bodyPr/>
          <a:lstStyle>
            <a:lvl1pPr>
              <a:defRPr sz="1500"/>
            </a:lvl1pPr>
            <a:lvl2pPr>
              <a:defRPr sz="15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486400" y="685800"/>
            <a:ext cx="3810000" cy="6019800"/>
          </a:xfrm>
        </p:spPr>
        <p:txBody>
          <a:bodyPr/>
          <a:lstStyle>
            <a:lvl1pPr>
              <a:defRPr sz="1500"/>
            </a:lvl1pPr>
            <a:lvl2pPr>
              <a:defRPr sz="15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2761963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304810"/>
            <a:ext cx="3732334" cy="639763"/>
          </a:xfrm>
        </p:spPr>
        <p:txBody>
          <a:bodyPr anchor="b">
            <a:no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819400" y="1066805"/>
            <a:ext cx="3732334" cy="5105399"/>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58000" y="304810"/>
            <a:ext cx="3733800" cy="639763"/>
          </a:xfrm>
        </p:spPr>
        <p:txBody>
          <a:bodyPr anchor="b">
            <a:no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858000" y="1066805"/>
            <a:ext cx="3733800" cy="5105399"/>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4/29/2017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‹N›</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8593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4/29/2017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39575972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4/29/2017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38886250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0013" y="2063894"/>
            <a:ext cx="2514600" cy="762001"/>
          </a:xfrm>
        </p:spPr>
        <p:txBody>
          <a:bodyPr anchor="b"/>
          <a:lstStyle>
            <a:lvl1pPr algn="l">
              <a:defRPr sz="1500" b="1">
                <a:ln>
                  <a:solidFill>
                    <a:schemeClr val="bg2">
                      <a:lumMod val="75000"/>
                    </a:schemeClr>
                  </a:solidFill>
                </a:ln>
                <a:solidFill>
                  <a:schemeClr val="accent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4800600" y="2057400"/>
            <a:ext cx="3600450" cy="4724400"/>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80012" y="2825896"/>
            <a:ext cx="2506088" cy="3727313"/>
          </a:xfrm>
        </p:spPr>
        <p:txBody>
          <a:bodyPr/>
          <a:lstStyle>
            <a:lvl1pPr marL="0" indent="0">
              <a:buNone/>
              <a:defRPr sz="1050">
                <a:solidFill>
                  <a:schemeClr val="bg1">
                    <a:lumMod val="95000"/>
                  </a:schemeClr>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3059949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0" y="4953010"/>
            <a:ext cx="5486400" cy="566739"/>
          </a:xfrm>
        </p:spPr>
        <p:txBody>
          <a:bodyPr anchor="b"/>
          <a:lstStyle>
            <a:lvl1pPr algn="l">
              <a:defRPr sz="15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124200" y="279400"/>
            <a:ext cx="5486400" cy="39624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a:p>
        </p:txBody>
      </p:sp>
      <p:sp>
        <p:nvSpPr>
          <p:cNvPr id="4" name="Text Placeholder 3"/>
          <p:cNvSpPr>
            <a:spLocks noGrp="1"/>
          </p:cNvSpPr>
          <p:nvPr>
            <p:ph type="body" sz="half" idx="2"/>
          </p:nvPr>
        </p:nvSpPr>
        <p:spPr>
          <a:xfrm>
            <a:off x="2743200" y="5519748"/>
            <a:ext cx="5486400" cy="804863"/>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928501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39273580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10"/>
            <a:ext cx="9906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49"/>
            <a:ext cx="7162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1932425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a:t>
            </a:fld>
            <a:endParaRPr lang="en-US" dirty="0"/>
          </a:p>
        </p:txBody>
      </p:sp>
      <p:sp>
        <p:nvSpPr>
          <p:cNvPr id="9" name="Text Placeholder 8"/>
          <p:cNvSpPr>
            <a:spLocks noGrp="1"/>
          </p:cNvSpPr>
          <p:nvPr>
            <p:ph type="body" sz="quarter" idx="15"/>
          </p:nvPr>
        </p:nvSpPr>
        <p:spPr>
          <a:xfrm>
            <a:off x="2895600" y="11938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7" name="Text Placeholder 8"/>
          <p:cNvSpPr>
            <a:spLocks noGrp="1"/>
          </p:cNvSpPr>
          <p:nvPr>
            <p:ph type="body" sz="quarter" idx="16"/>
          </p:nvPr>
        </p:nvSpPr>
        <p:spPr>
          <a:xfrm>
            <a:off x="2895600" y="20320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8" name="Text Placeholder 8"/>
          <p:cNvSpPr>
            <a:spLocks noGrp="1"/>
          </p:cNvSpPr>
          <p:nvPr>
            <p:ph type="body" sz="quarter" idx="17"/>
          </p:nvPr>
        </p:nvSpPr>
        <p:spPr>
          <a:xfrm>
            <a:off x="2895600" y="28702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12" name="Text Placeholder 8"/>
          <p:cNvSpPr>
            <a:spLocks noGrp="1"/>
          </p:cNvSpPr>
          <p:nvPr>
            <p:ph type="body" sz="quarter" idx="18"/>
          </p:nvPr>
        </p:nvSpPr>
        <p:spPr>
          <a:xfrm>
            <a:off x="2895600" y="3708400"/>
            <a:ext cx="4648200" cy="838200"/>
          </a:xfrm>
        </p:spPr>
        <p:txBody>
          <a:bodyPr anchor="ctr">
            <a:normAutofit/>
          </a:bodyPr>
          <a:lstStyle>
            <a:lvl1pPr marL="42861" indent="0">
              <a:buFontTx/>
              <a:buNone/>
              <a:defRPr sz="135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49275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a:t>
            </a:fld>
            <a:endParaRPr lang="en-US" dirty="0"/>
          </a:p>
        </p:txBody>
      </p:sp>
      <p:sp>
        <p:nvSpPr>
          <p:cNvPr id="5" name="Content Placeholder 2"/>
          <p:cNvSpPr>
            <a:spLocks noGrp="1"/>
          </p:cNvSpPr>
          <p:nvPr>
            <p:ph sz="half" idx="1"/>
          </p:nvPr>
        </p:nvSpPr>
        <p:spPr>
          <a:xfrm>
            <a:off x="914400" y="304800"/>
            <a:ext cx="3276600" cy="3124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6" name="Content Placeholder 3"/>
          <p:cNvSpPr>
            <a:spLocks noGrp="1"/>
          </p:cNvSpPr>
          <p:nvPr>
            <p:ph sz="half" idx="2"/>
          </p:nvPr>
        </p:nvSpPr>
        <p:spPr>
          <a:xfrm>
            <a:off x="4343400" y="304803"/>
            <a:ext cx="4495800" cy="3125315"/>
          </a:xfrm>
        </p:spPr>
        <p:txBody>
          <a:bodyPr anchor="ctr">
            <a:normAutofit/>
          </a:bodyPr>
          <a:lstStyle>
            <a:lvl1pPr>
              <a:defRPr sz="15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9" name="Content Placeholder 2"/>
          <p:cNvSpPr>
            <a:spLocks noGrp="1"/>
          </p:cNvSpPr>
          <p:nvPr>
            <p:ph sz="half" idx="14"/>
          </p:nvPr>
        </p:nvSpPr>
        <p:spPr>
          <a:xfrm>
            <a:off x="914400" y="3429000"/>
            <a:ext cx="3276600" cy="3048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10" name="Content Placeholder 3"/>
          <p:cNvSpPr>
            <a:spLocks noGrp="1"/>
          </p:cNvSpPr>
          <p:nvPr>
            <p:ph sz="half" idx="15"/>
          </p:nvPr>
        </p:nvSpPr>
        <p:spPr>
          <a:xfrm>
            <a:off x="4191000" y="3429000"/>
            <a:ext cx="4648200" cy="3048000"/>
          </a:xfrm>
        </p:spPr>
        <p:txBody>
          <a:bodyPr anchor="ctr">
            <a:normAutofit/>
          </a:bodyPr>
          <a:lstStyle>
            <a:lvl1pPr>
              <a:defRPr sz="15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0697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0798" y="76211"/>
            <a:ext cx="6553202" cy="525463"/>
          </a:xfrm>
        </p:spPr>
        <p:txBody>
          <a:bodyPr/>
          <a:lstStyle/>
          <a:p>
            <a:r>
              <a:rPr lang="en-US"/>
              <a:t>Click to edit Master title style</a:t>
            </a:r>
          </a:p>
        </p:txBody>
      </p:sp>
      <p:sp>
        <p:nvSpPr>
          <p:cNvPr id="3" name="Content Placeholder 2"/>
          <p:cNvSpPr>
            <a:spLocks noGrp="1"/>
          </p:cNvSpPr>
          <p:nvPr>
            <p:ph idx="1"/>
          </p:nvPr>
        </p:nvSpPr>
        <p:spPr>
          <a:xfrm>
            <a:off x="2819400" y="685800"/>
            <a:ext cx="7696200" cy="6019800"/>
          </a:xfrm>
        </p:spPr>
        <p:txBody>
          <a:bodyPr>
            <a:normAutofit/>
          </a:bodyPr>
          <a:lstStyle>
            <a:lvl1pPr marL="128582" indent="-128582">
              <a:buFont typeface="Arial" pitchFamily="34" charset="0"/>
              <a:buChar char="•"/>
              <a:defRPr sz="1800"/>
            </a:lvl1pPr>
            <a:lvl2pPr marL="471464" indent="-128582">
              <a:buFont typeface="Arial" pitchFamily="34" charset="0"/>
              <a:buChar char="•"/>
              <a:defRPr sz="1500"/>
            </a:lvl2pPr>
            <a:lvl3pPr marL="814348" indent="-128582">
              <a:buFont typeface="Arial" pitchFamily="34" charset="0"/>
              <a:buChar char="•"/>
              <a:defRPr sz="1350"/>
            </a:lvl3pPr>
            <a:lvl4pPr marL="1157230" indent="-128582">
              <a:buFont typeface="Arial" pitchFamily="34" charset="0"/>
              <a:buChar char="•"/>
              <a:defRPr sz="1200"/>
            </a:lvl4pPr>
            <a:lvl5pPr marL="1500113" indent="-128582">
              <a:buFont typeface="Arial"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25526323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p>
            <a:endParaRPr lang="en-US" dirty="0"/>
          </a:p>
        </p:txBody>
      </p:sp>
      <p:sp>
        <p:nvSpPr>
          <p:cNvPr id="4" name="Slide Number Placeholder 3"/>
          <p:cNvSpPr>
            <a:spLocks noGrp="1"/>
          </p:cNvSpPr>
          <p:nvPr>
            <p:ph type="sldNum" sz="quarter" idx="11"/>
          </p:nvPr>
        </p:nvSpPr>
        <p:spPr>
          <a:xfrm>
            <a:off x="6553200" y="7559675"/>
            <a:ext cx="2133600" cy="365125"/>
          </a:xfrm>
        </p:spPr>
        <p:txBody>
          <a:bodyPr/>
          <a:lstStyle/>
          <a:p>
            <a:fld id="{81582BD6-FC20-4557-852B-8433F8572D30}" type="slidenum">
              <a:rPr lang="en-US" smtClean="0"/>
              <a:pPr/>
              <a:t>‹N›</a:t>
            </a:fld>
            <a:endParaRPr lang="en-US" dirty="0"/>
          </a:p>
        </p:txBody>
      </p:sp>
      <p:sp>
        <p:nvSpPr>
          <p:cNvPr id="9" name="Content Placeholder 2"/>
          <p:cNvSpPr>
            <a:spLocks noGrp="1"/>
          </p:cNvSpPr>
          <p:nvPr>
            <p:ph sz="half" idx="1"/>
          </p:nvPr>
        </p:nvSpPr>
        <p:spPr>
          <a:xfrm>
            <a:off x="914402" y="4175136"/>
            <a:ext cx="2514597" cy="3352799"/>
          </a:xfrm>
        </p:spPr>
        <p:txBody>
          <a:bodyPr lIns="274320" tIns="0" rIns="182880">
            <a:normAutofit/>
          </a:bodyPr>
          <a:lstStyle>
            <a:lvl1pPr>
              <a:lnSpc>
                <a:spcPts val="1500"/>
              </a:lnSpc>
              <a:defRPr sz="13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10" name="Content Placeholder 3"/>
          <p:cNvSpPr>
            <a:spLocks noGrp="1"/>
          </p:cNvSpPr>
          <p:nvPr>
            <p:ph sz="half" idx="2"/>
          </p:nvPr>
        </p:nvSpPr>
        <p:spPr>
          <a:xfrm>
            <a:off x="3619499" y="4175136"/>
            <a:ext cx="2514597" cy="3352799"/>
          </a:xfrm>
        </p:spPr>
        <p:txBody>
          <a:bodyPr lIns="274320" tIns="0" rIns="182880">
            <a:normAutofit/>
          </a:bodyPr>
          <a:lstStyle>
            <a:lvl1pPr>
              <a:lnSpc>
                <a:spcPts val="1500"/>
              </a:lnSpc>
              <a:defRPr sz="13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11" name="Content Placeholder 3"/>
          <p:cNvSpPr>
            <a:spLocks noGrp="1"/>
          </p:cNvSpPr>
          <p:nvPr>
            <p:ph sz="half" idx="14"/>
          </p:nvPr>
        </p:nvSpPr>
        <p:spPr>
          <a:xfrm>
            <a:off x="6324599" y="4175136"/>
            <a:ext cx="2514597" cy="3352799"/>
          </a:xfrm>
        </p:spPr>
        <p:txBody>
          <a:bodyPr lIns="274320" tIns="0" rIns="182880">
            <a:normAutofit/>
          </a:bodyPr>
          <a:lstStyle>
            <a:lvl1pPr>
              <a:lnSpc>
                <a:spcPts val="1500"/>
              </a:lnSpc>
              <a:defRPr sz="13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15" name="Content Placeholder 2"/>
          <p:cNvSpPr>
            <a:spLocks noGrp="1"/>
          </p:cNvSpPr>
          <p:nvPr>
            <p:ph sz="half" idx="15"/>
          </p:nvPr>
        </p:nvSpPr>
        <p:spPr>
          <a:xfrm>
            <a:off x="914402" y="1660525"/>
            <a:ext cx="2514597" cy="2514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16" name="Content Placeholder 3"/>
          <p:cNvSpPr>
            <a:spLocks noGrp="1"/>
          </p:cNvSpPr>
          <p:nvPr>
            <p:ph sz="half" idx="16"/>
          </p:nvPr>
        </p:nvSpPr>
        <p:spPr>
          <a:xfrm>
            <a:off x="3619497" y="1660525"/>
            <a:ext cx="2514600" cy="2514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17" name="Content Placeholder 3"/>
          <p:cNvSpPr>
            <a:spLocks noGrp="1"/>
          </p:cNvSpPr>
          <p:nvPr>
            <p:ph sz="half" idx="17"/>
          </p:nvPr>
        </p:nvSpPr>
        <p:spPr>
          <a:xfrm>
            <a:off x="6324597" y="1660525"/>
            <a:ext cx="2514600" cy="2514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6769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7948D-65B7-4FEC-80B5-36D7629B101D}" type="datetimeFigureOut">
              <a:rPr lang="en-US" smtClean="0"/>
              <a:t>4/29/2017</a:t>
            </a:fld>
            <a:endParaRPr lang="en-US"/>
          </a:p>
        </p:txBody>
      </p:sp>
      <p:sp>
        <p:nvSpPr>
          <p:cNvPr id="14" name="Footer Placeholder 4"/>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99AA8B-2E7A-4BBC-8FDE-CA7CF71DD330}" type="slidenum">
              <a:rPr lang="en-US" smtClean="0"/>
              <a:t>‹N›</a:t>
            </a:fld>
            <a:endParaRPr lang="en-US"/>
          </a:p>
        </p:txBody>
      </p:sp>
      <p:sp>
        <p:nvSpPr>
          <p:cNvPr id="3" name="Content Placeholder 2"/>
          <p:cNvSpPr>
            <a:spLocks noGrp="1"/>
          </p:cNvSpPr>
          <p:nvPr>
            <p:ph sz="quarter" idx="10"/>
          </p:nvPr>
        </p:nvSpPr>
        <p:spPr>
          <a:xfrm>
            <a:off x="2857500" y="838200"/>
            <a:ext cx="68580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389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7948D-65B7-4FEC-80B5-36D7629B101D}" type="datetimeFigureOut">
              <a:rPr lang="en-US" smtClean="0"/>
              <a:t>4/29/2017</a:t>
            </a:fld>
            <a:endParaRPr lang="en-US"/>
          </a:p>
        </p:txBody>
      </p:sp>
      <p:sp>
        <p:nvSpPr>
          <p:cNvPr id="14" name="Footer Placeholder 4"/>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99AA8B-2E7A-4BBC-8FDE-CA7CF71DD330}" type="slidenum">
              <a:rPr lang="en-US" smtClean="0"/>
              <a:t>‹N›</a:t>
            </a:fld>
            <a:endParaRPr lang="en-US"/>
          </a:p>
        </p:txBody>
      </p:sp>
      <p:sp>
        <p:nvSpPr>
          <p:cNvPr id="4" name="Content Placeholder 3"/>
          <p:cNvSpPr>
            <a:spLocks noGrp="1"/>
          </p:cNvSpPr>
          <p:nvPr>
            <p:ph sz="quarter" idx="10"/>
          </p:nvPr>
        </p:nvSpPr>
        <p:spPr>
          <a:xfrm>
            <a:off x="2914650" y="685800"/>
            <a:ext cx="68580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60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200" y="1532855"/>
            <a:ext cx="7086600" cy="1362075"/>
          </a:xfrm>
        </p:spPr>
        <p:txBody>
          <a:bodyPr anchor="t"/>
          <a:lstStyle>
            <a:lvl1pPr algn="l">
              <a:defRPr sz="3000" b="0" cap="all">
                <a:solidFill>
                  <a:schemeClr val="accent1">
                    <a:lumMod val="60000"/>
                    <a:lumOff val="40000"/>
                  </a:schemeClr>
                </a:solidFill>
              </a:defRPr>
            </a:lvl1pPr>
          </a:lstStyle>
          <a:p>
            <a:r>
              <a:rPr lang="en-US" dirty="0"/>
              <a:t>Click to edit Master title style</a:t>
            </a:r>
          </a:p>
        </p:txBody>
      </p:sp>
      <p:sp>
        <p:nvSpPr>
          <p:cNvPr id="3" name="Text Placeholder 2"/>
          <p:cNvSpPr>
            <a:spLocks noGrp="1"/>
          </p:cNvSpPr>
          <p:nvPr>
            <p:ph type="body" idx="1"/>
          </p:nvPr>
        </p:nvSpPr>
        <p:spPr>
          <a:xfrm>
            <a:off x="2743200" y="32667"/>
            <a:ext cx="7086600" cy="1500187"/>
          </a:xfrm>
        </p:spPr>
        <p:txBody>
          <a:bodyPr anchor="b"/>
          <a:lstStyle>
            <a:lvl1pPr marL="0" indent="0">
              <a:buNone/>
              <a:defRPr sz="1500">
                <a:solidFill>
                  <a:schemeClr val="accent1">
                    <a:lumMod val="60000"/>
                    <a:lumOff val="40000"/>
                  </a:schemeClr>
                </a:solidFill>
              </a:defRPr>
            </a:lvl1pPr>
            <a:lvl2pPr marL="342884" indent="0">
              <a:buNone/>
              <a:defRPr sz="1350">
                <a:solidFill>
                  <a:schemeClr val="tx1">
                    <a:tint val="75000"/>
                  </a:schemeClr>
                </a:solidFill>
              </a:defRPr>
            </a:lvl2pPr>
            <a:lvl3pPr marL="685766" indent="0">
              <a:buNone/>
              <a:defRPr sz="1200">
                <a:solidFill>
                  <a:schemeClr val="tx1">
                    <a:tint val="75000"/>
                  </a:schemeClr>
                </a:solidFill>
              </a:defRPr>
            </a:lvl3pPr>
            <a:lvl4pPr marL="1028649" indent="0">
              <a:buNone/>
              <a:defRPr sz="1050">
                <a:solidFill>
                  <a:schemeClr val="tx1">
                    <a:tint val="75000"/>
                  </a:schemeClr>
                </a:solidFill>
              </a:defRPr>
            </a:lvl4pPr>
            <a:lvl5pPr marL="1371532" indent="0">
              <a:buNone/>
              <a:defRPr sz="1050">
                <a:solidFill>
                  <a:schemeClr val="tx1">
                    <a:tint val="75000"/>
                  </a:schemeClr>
                </a:solidFill>
              </a:defRPr>
            </a:lvl5pPr>
            <a:lvl6pPr marL="1714415" indent="0">
              <a:buNone/>
              <a:defRPr sz="1050">
                <a:solidFill>
                  <a:schemeClr val="tx1">
                    <a:tint val="75000"/>
                  </a:schemeClr>
                </a:solidFill>
              </a:defRPr>
            </a:lvl6pPr>
            <a:lvl7pPr marL="2057297" indent="0">
              <a:buNone/>
              <a:defRPr sz="1050">
                <a:solidFill>
                  <a:schemeClr val="tx1">
                    <a:tint val="75000"/>
                  </a:schemeClr>
                </a:solidFill>
              </a:defRPr>
            </a:lvl7pPr>
            <a:lvl8pPr marL="2400180" indent="0">
              <a:buNone/>
              <a:defRPr sz="1050">
                <a:solidFill>
                  <a:schemeClr val="tx1">
                    <a:tint val="75000"/>
                  </a:schemeClr>
                </a:solidFill>
              </a:defRPr>
            </a:lvl8pPr>
            <a:lvl9pPr marL="2743064"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‹N›</a:t>
            </a:fld>
            <a:endParaRPr lang="en-US"/>
          </a:p>
        </p:txBody>
      </p:sp>
    </p:spTree>
    <p:extLst>
      <p:ext uri="{BB962C8B-B14F-4D97-AF65-F5344CB8AC3E}">
        <p14:creationId xmlns:p14="http://schemas.microsoft.com/office/powerpoint/2010/main" val="129917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microsoft.com/office/2007/relationships/media" Target="../media/media1.wmv"/><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video" Target="../media/media1.wm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3.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image" Target="../media/image7.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6.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73000">
              <a:schemeClr val="tx1">
                <a:lumMod val="75000"/>
                <a:lumOff val="25000"/>
              </a:schemeClr>
            </a:gs>
            <a:gs pos="81000">
              <a:schemeClr val="tx1">
                <a:lumMod val="95000"/>
                <a:lumOff val="5000"/>
              </a:schemeClr>
            </a:gs>
          </a:gsLst>
          <a:lin ang="10800000" scaled="0"/>
          <a:tileRect/>
        </a:gradFill>
        <a:effectLst/>
      </p:bgPr>
    </p:bg>
    <p:spTree>
      <p:nvGrpSpPr>
        <p:cNvPr id="1" name=""/>
        <p:cNvGrpSpPr/>
        <p:nvPr/>
      </p:nvGrpSpPr>
      <p:grpSpPr>
        <a:xfrm>
          <a:off x="0" y="0"/>
          <a:ext cx="0" cy="0"/>
          <a:chOff x="0" y="0"/>
          <a:chExt cx="0" cy="0"/>
        </a:xfrm>
      </p:grpSpPr>
      <p:pic>
        <p:nvPicPr>
          <p:cNvPr id="12" name="electric_brain_slide.mov">
            <a:hlinkClick r:id="" action="ppaction://media"/>
          </p:cNvPr>
          <p:cNvPicPr>
            <a:picLocks noChangeAspect="1"/>
          </p:cNvPicPr>
          <p:nvPr>
            <a:videoFile r:link="rId22"/>
            <p:extLst>
              <p:ext uri="{DAA4B4D4-6D71-4841-9C94-3DE7FCFB9230}">
                <p14:media xmlns:p14="http://schemas.microsoft.com/office/powerpoint/2010/main" r:embed="rId21"/>
              </p:ext>
            </p:extLst>
          </p:nvPr>
        </p:nvPicPr>
        <p:blipFill>
          <a:blip r:embed="rId23"/>
          <a:stretch>
            <a:fillRect/>
          </a:stretch>
        </p:blipFill>
        <p:spPr>
          <a:xfrm>
            <a:off x="0" y="0"/>
            <a:ext cx="2438400" cy="6858000"/>
          </a:xfrm>
          <a:prstGeom prst="rect">
            <a:avLst/>
          </a:prstGeom>
        </p:spPr>
      </p:pic>
      <p:sp>
        <p:nvSpPr>
          <p:cNvPr id="4" name="Date Placeholder 3"/>
          <p:cNvSpPr>
            <a:spLocks noGrp="1"/>
          </p:cNvSpPr>
          <p:nvPr userDrawn="1">
            <p:ph type="dt" sz="half" idx="2"/>
          </p:nvPr>
        </p:nvSpPr>
        <p:spPr>
          <a:xfrm>
            <a:off x="457200" y="635636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7948D-65B7-4FEC-80B5-36D7629B101D}" type="datetimeFigureOut">
              <a:rPr lang="en-US" smtClean="0"/>
              <a:t>4/29/2017</a:t>
            </a:fld>
            <a:endParaRPr lang="en-US"/>
          </a:p>
        </p:txBody>
      </p:sp>
      <p:sp>
        <p:nvSpPr>
          <p:cNvPr id="5" name="Footer Placeholder 4"/>
          <p:cNvSpPr>
            <a:spLocks noGrp="1"/>
          </p:cNvSpPr>
          <p:nvPr userDrawn="1">
            <p:ph type="ftr" sz="quarter" idx="3"/>
          </p:nvPr>
        </p:nvSpPr>
        <p:spPr>
          <a:xfrm>
            <a:off x="3124200" y="635636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6553200" y="635636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99AA8B-2E7A-4BBC-8FDE-CA7CF71DD330}" type="slidenum">
              <a:rPr lang="en-US" smtClean="0"/>
              <a:t>‹N›</a:t>
            </a:fld>
            <a:endParaRPr lang="en-US"/>
          </a:p>
        </p:txBody>
      </p:sp>
      <p:sp>
        <p:nvSpPr>
          <p:cNvPr id="3" name="Text Placeholder 2" hidden="1"/>
          <p:cNvSpPr>
            <a:spLocks noGrp="1"/>
          </p:cNvSpPr>
          <p:nvPr userDrawn="1">
            <p:ph type="body" idx="1"/>
          </p:nvPr>
        </p:nvSpPr>
        <p:spPr>
          <a:xfrm>
            <a:off x="2286000" y="838200"/>
            <a:ext cx="6858000" cy="6019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userDrawn="1">
            <p:ph type="title"/>
          </p:nvPr>
        </p:nvSpPr>
        <p:spPr>
          <a:xfrm>
            <a:off x="2590800" y="6494"/>
            <a:ext cx="6553202" cy="525463"/>
          </a:xfrm>
          <a:prstGeom prst="rect">
            <a:avLst/>
          </a:prstGeom>
          <a:ln>
            <a:noFill/>
          </a:ln>
        </p:spPr>
        <p:txBody>
          <a:bodyPr vert="horz" lIns="91440" tIns="45720" rIns="91440" bIns="45720" rtlCol="0" anchor="b">
            <a:normAutofit/>
          </a:bodyPr>
          <a:lstStyle/>
          <a:p>
            <a:r>
              <a:rPr lang="en-US" dirty="0"/>
              <a:t>Click to edit Master title style</a:t>
            </a:r>
          </a:p>
        </p:txBody>
      </p:sp>
      <p:grpSp>
        <p:nvGrpSpPr>
          <p:cNvPr id="10" name="Group 9"/>
          <p:cNvGrpSpPr/>
          <p:nvPr userDrawn="1"/>
        </p:nvGrpSpPr>
        <p:grpSpPr>
          <a:xfrm>
            <a:off x="2418016" y="-152399"/>
            <a:ext cx="188024" cy="7086599"/>
            <a:chOff x="3111506" y="-152400"/>
            <a:chExt cx="250699" cy="7086599"/>
          </a:xfrm>
        </p:grpSpPr>
        <p:sp>
          <p:nvSpPr>
            <p:cNvPr id="23" name="Rectangle 22"/>
            <p:cNvSpPr/>
            <p:nvPr userDrawn="1"/>
          </p:nvSpPr>
          <p:spPr>
            <a:xfrm>
              <a:off x="3166966" y="-152400"/>
              <a:ext cx="152955" cy="7069375"/>
            </a:xfrm>
            <a:prstGeom prst="rect">
              <a:avLst/>
            </a:prstGeom>
            <a:gradFill>
              <a:gsLst>
                <a:gs pos="0">
                  <a:schemeClr val="tx1">
                    <a:lumMod val="95000"/>
                    <a:lumOff val="5000"/>
                  </a:schemeClr>
                </a:gs>
                <a:gs pos="13000">
                  <a:schemeClr val="bg2">
                    <a:lumMod val="5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4" name="Rectangle 23"/>
            <p:cNvSpPr/>
            <p:nvPr userDrawn="1"/>
          </p:nvSpPr>
          <p:spPr>
            <a:xfrm rot="10800000">
              <a:off x="3111506" y="-135174"/>
              <a:ext cx="91275" cy="7069373"/>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sp>
          <p:nvSpPr>
            <p:cNvPr id="16" name="Rectangle 15"/>
            <p:cNvSpPr/>
            <p:nvPr userDrawn="1"/>
          </p:nvSpPr>
          <p:spPr>
            <a:xfrm rot="10800000">
              <a:off x="3316486" y="-152400"/>
              <a:ext cx="45719" cy="7069375"/>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grpSp>
      <p:sp>
        <p:nvSpPr>
          <p:cNvPr id="18" name="Rectangle 17"/>
          <p:cNvSpPr/>
          <p:nvPr userDrawn="1"/>
        </p:nvSpPr>
        <p:spPr>
          <a:xfrm>
            <a:off x="0" y="-27808"/>
            <a:ext cx="2499484" cy="6885808"/>
          </a:xfrm>
          <a:prstGeom prst="rect">
            <a:avLst/>
          </a:prstGeom>
          <a:solidFill>
            <a:schemeClr val="accent2">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3" r:id="rId3"/>
    <p:sldLayoutId id="2147483725" r:id="rId4"/>
    <p:sldLayoutId id="2147483702" r:id="rId5"/>
    <p:sldLayoutId id="2147483664" r:id="rId6"/>
    <p:sldLayoutId id="2147483663" r:id="rId7"/>
    <p:sldLayoutId id="2147483682"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 id="2147483789" r:id="rId1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4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txStyles>
    <p:titleStyle>
      <a:lvl1pPr algn="l" defTabSz="685766" rtl="0" eaLnBrk="1" latinLnBrk="0" hangingPunct="1">
        <a:spcBef>
          <a:spcPct val="0"/>
        </a:spcBef>
        <a:buNone/>
        <a:defRPr sz="2100" kern="1200">
          <a:ln>
            <a:solidFill>
              <a:schemeClr val="bg2">
                <a:lumMod val="75000"/>
              </a:schemeClr>
            </a:solidFill>
          </a:ln>
          <a:solidFill>
            <a:schemeClr val="accent2">
              <a:lumMod val="60000"/>
              <a:lumOff val="40000"/>
            </a:schemeClr>
          </a:solidFill>
          <a:latin typeface="+mj-lt"/>
          <a:ea typeface="+mj-ea"/>
          <a:cs typeface="+mj-cs"/>
        </a:defRPr>
      </a:lvl1pPr>
    </p:titleStyle>
    <p:bodyStyle>
      <a:lvl1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5pPr>
      <a:lvl6pPr marL="1885856"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39"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22"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05"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73000">
              <a:schemeClr val="tx1">
                <a:lumMod val="75000"/>
                <a:lumOff val="25000"/>
              </a:schemeClr>
            </a:gs>
            <a:gs pos="81000">
              <a:schemeClr val="tx1">
                <a:lumMod val="95000"/>
                <a:lumOff val="5000"/>
              </a:schemeClr>
            </a:gs>
          </a:gsLst>
          <a:lin ang="10800000" scaled="0"/>
          <a:tileRect/>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428"/>
            <a:ext cx="2438095" cy="6857143"/>
          </a:xfrm>
          <a:prstGeom prst="rect">
            <a:avLst/>
          </a:prstGeom>
        </p:spPr>
      </p:pic>
      <p:sp>
        <p:nvSpPr>
          <p:cNvPr id="4" name="Date Placeholder 3"/>
          <p:cNvSpPr>
            <a:spLocks noGrp="1"/>
          </p:cNvSpPr>
          <p:nvPr userDrawn="1">
            <p:ph type="dt" sz="half" idx="2"/>
          </p:nvPr>
        </p:nvSpPr>
        <p:spPr>
          <a:xfrm>
            <a:off x="457200" y="635636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7948D-65B7-4FEC-80B5-36D7629B101D}" type="datetimeFigureOut">
              <a:rPr lang="en-US" smtClean="0"/>
              <a:t>4/29/2017</a:t>
            </a:fld>
            <a:endParaRPr lang="en-US"/>
          </a:p>
        </p:txBody>
      </p:sp>
      <p:sp>
        <p:nvSpPr>
          <p:cNvPr id="5" name="Footer Placeholder 4"/>
          <p:cNvSpPr>
            <a:spLocks noGrp="1"/>
          </p:cNvSpPr>
          <p:nvPr userDrawn="1">
            <p:ph type="ftr" sz="quarter" idx="3"/>
          </p:nvPr>
        </p:nvSpPr>
        <p:spPr>
          <a:xfrm>
            <a:off x="3124200" y="635636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6553200" y="635636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99AA8B-2E7A-4BBC-8FDE-CA7CF71DD330}" type="slidenum">
              <a:rPr lang="en-US" smtClean="0"/>
              <a:t>‹N›</a:t>
            </a:fld>
            <a:endParaRPr lang="en-US"/>
          </a:p>
        </p:txBody>
      </p:sp>
      <p:sp>
        <p:nvSpPr>
          <p:cNvPr id="3" name="Text Placeholder 2" hidden="1"/>
          <p:cNvSpPr>
            <a:spLocks noGrp="1"/>
          </p:cNvSpPr>
          <p:nvPr userDrawn="1">
            <p:ph type="body" idx="1"/>
          </p:nvPr>
        </p:nvSpPr>
        <p:spPr>
          <a:xfrm>
            <a:off x="2286000" y="838200"/>
            <a:ext cx="6858000" cy="6019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userDrawn="1">
            <p:ph type="title"/>
          </p:nvPr>
        </p:nvSpPr>
        <p:spPr>
          <a:xfrm>
            <a:off x="2857501" y="6494"/>
            <a:ext cx="6553202" cy="525463"/>
          </a:xfrm>
          <a:prstGeom prst="rect">
            <a:avLst/>
          </a:prstGeom>
          <a:ln>
            <a:noFill/>
          </a:ln>
        </p:spPr>
        <p:txBody>
          <a:bodyPr vert="horz" lIns="91440" tIns="45720" rIns="91440" bIns="45720" rtlCol="0" anchor="b">
            <a:normAutofit/>
          </a:bodyPr>
          <a:lstStyle/>
          <a:p>
            <a:r>
              <a:rPr lang="en-US" dirty="0"/>
              <a:t>Click to edit Master title style</a:t>
            </a:r>
          </a:p>
        </p:txBody>
      </p:sp>
      <p:grpSp>
        <p:nvGrpSpPr>
          <p:cNvPr id="10" name="Group 9"/>
          <p:cNvGrpSpPr/>
          <p:nvPr userDrawn="1"/>
        </p:nvGrpSpPr>
        <p:grpSpPr>
          <a:xfrm>
            <a:off x="2418016" y="-152399"/>
            <a:ext cx="188024" cy="7086599"/>
            <a:chOff x="3111506" y="-152400"/>
            <a:chExt cx="250699" cy="7086599"/>
          </a:xfrm>
        </p:grpSpPr>
        <p:sp>
          <p:nvSpPr>
            <p:cNvPr id="23" name="Rectangle 22"/>
            <p:cNvSpPr/>
            <p:nvPr userDrawn="1"/>
          </p:nvSpPr>
          <p:spPr>
            <a:xfrm>
              <a:off x="3166966" y="-152400"/>
              <a:ext cx="152955" cy="7069375"/>
            </a:xfrm>
            <a:prstGeom prst="rect">
              <a:avLst/>
            </a:prstGeom>
            <a:gradFill>
              <a:gsLst>
                <a:gs pos="0">
                  <a:schemeClr val="tx1">
                    <a:lumMod val="95000"/>
                    <a:lumOff val="5000"/>
                  </a:schemeClr>
                </a:gs>
                <a:gs pos="13000">
                  <a:schemeClr val="bg2">
                    <a:lumMod val="5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4" name="Rectangle 23"/>
            <p:cNvSpPr/>
            <p:nvPr userDrawn="1"/>
          </p:nvSpPr>
          <p:spPr>
            <a:xfrm rot="10800000">
              <a:off x="3111506" y="-135174"/>
              <a:ext cx="91275" cy="7069373"/>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sp>
          <p:nvSpPr>
            <p:cNvPr id="16" name="Rectangle 15"/>
            <p:cNvSpPr/>
            <p:nvPr userDrawn="1"/>
          </p:nvSpPr>
          <p:spPr>
            <a:xfrm rot="10800000">
              <a:off x="3316486" y="-152400"/>
              <a:ext cx="45719" cy="7069375"/>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9691842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Lst>
  <p:txStyles>
    <p:titleStyle>
      <a:lvl1pPr algn="l" defTabSz="685766" rtl="0" eaLnBrk="1" latinLnBrk="0" hangingPunct="1">
        <a:spcBef>
          <a:spcPct val="0"/>
        </a:spcBef>
        <a:buNone/>
        <a:defRPr sz="2100" kern="1200">
          <a:ln>
            <a:solidFill>
              <a:schemeClr val="bg2">
                <a:lumMod val="75000"/>
              </a:schemeClr>
            </a:solidFill>
          </a:ln>
          <a:solidFill>
            <a:schemeClr val="accent2">
              <a:lumMod val="60000"/>
              <a:lumOff val="40000"/>
            </a:schemeClr>
          </a:solidFill>
          <a:latin typeface="+mj-lt"/>
          <a:ea typeface="+mj-ea"/>
          <a:cs typeface="+mj-cs"/>
        </a:defRPr>
      </a:lvl1pPr>
    </p:titleStyle>
    <p:bodyStyle>
      <a:lvl1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5pPr>
      <a:lvl6pPr marL="1885856"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39"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22"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05"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73000">
              <a:schemeClr val="tx1">
                <a:lumMod val="85000"/>
                <a:lumOff val="15000"/>
              </a:schemeClr>
            </a:gs>
            <a:gs pos="81000">
              <a:schemeClr val="tx1">
                <a:lumMod val="95000"/>
                <a:lumOff val="5000"/>
              </a:schemeClr>
            </a:gs>
          </a:gsLst>
          <a:lin ang="10800000" scaled="0"/>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flipV="1">
            <a:off x="171455" y="-66785"/>
            <a:ext cx="5715095" cy="2047985"/>
          </a:xfrm>
          <a:prstGeom prst="rect">
            <a:avLst/>
          </a:prstGeom>
        </p:spPr>
      </p:pic>
      <p:sp>
        <p:nvSpPr>
          <p:cNvPr id="4" name="Date Placeholder 3"/>
          <p:cNvSpPr>
            <a:spLocks noGrp="1"/>
          </p:cNvSpPr>
          <p:nvPr userDrawn="1">
            <p:ph type="dt" sz="half" idx="2"/>
          </p:nvPr>
        </p:nvSpPr>
        <p:spPr>
          <a:xfrm>
            <a:off x="457200" y="635636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7948D-65B7-4FEC-80B5-36D7629B101D}" type="datetimeFigureOut">
              <a:rPr lang="en-US" smtClean="0"/>
              <a:t>4/29/2017</a:t>
            </a:fld>
            <a:endParaRPr lang="en-US"/>
          </a:p>
        </p:txBody>
      </p:sp>
      <p:sp>
        <p:nvSpPr>
          <p:cNvPr id="5" name="Footer Placeholder 4"/>
          <p:cNvSpPr>
            <a:spLocks noGrp="1"/>
          </p:cNvSpPr>
          <p:nvPr userDrawn="1">
            <p:ph type="ftr" sz="quarter" idx="3"/>
          </p:nvPr>
        </p:nvSpPr>
        <p:spPr>
          <a:xfrm>
            <a:off x="3124200" y="635636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6553200" y="635636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99AA8B-2E7A-4BBC-8FDE-CA7CF71DD330}" type="slidenum">
              <a:rPr lang="en-US" smtClean="0"/>
              <a:t>‹N›</a:t>
            </a:fld>
            <a:endParaRPr lang="en-US"/>
          </a:p>
        </p:txBody>
      </p:sp>
      <p:sp>
        <p:nvSpPr>
          <p:cNvPr id="3" name="Text Placeholder 2" hidden="1"/>
          <p:cNvSpPr>
            <a:spLocks noGrp="1"/>
          </p:cNvSpPr>
          <p:nvPr userDrawn="1">
            <p:ph type="body" idx="1"/>
          </p:nvPr>
        </p:nvSpPr>
        <p:spPr>
          <a:xfrm>
            <a:off x="2286000" y="838200"/>
            <a:ext cx="6858000" cy="6019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userDrawn="1">
            <p:ph type="title"/>
          </p:nvPr>
        </p:nvSpPr>
        <p:spPr>
          <a:xfrm>
            <a:off x="2857501" y="6494"/>
            <a:ext cx="6553202" cy="525463"/>
          </a:xfrm>
          <a:prstGeom prst="rect">
            <a:avLst/>
          </a:prstGeom>
        </p:spPr>
        <p:txBody>
          <a:bodyPr vert="horz" lIns="91440" tIns="45720" rIns="91440" bIns="45720" rtlCol="0" anchor="b">
            <a:normAutofit/>
          </a:bodyPr>
          <a:lstStyle/>
          <a:p>
            <a:r>
              <a:rPr lang="en-US" dirty="0"/>
              <a:t>Click to edit Master title style</a:t>
            </a:r>
          </a:p>
        </p:txBody>
      </p:sp>
      <p:grpSp>
        <p:nvGrpSpPr>
          <p:cNvPr id="10" name="Group 9"/>
          <p:cNvGrpSpPr/>
          <p:nvPr userDrawn="1"/>
        </p:nvGrpSpPr>
        <p:grpSpPr>
          <a:xfrm rot="5400000">
            <a:off x="4477568" y="-2781301"/>
            <a:ext cx="266699" cy="9258300"/>
            <a:chOff x="3111506" y="-152400"/>
            <a:chExt cx="266699" cy="7086599"/>
          </a:xfrm>
        </p:grpSpPr>
        <p:sp>
          <p:nvSpPr>
            <p:cNvPr id="23" name="Rectangle 22"/>
            <p:cNvSpPr/>
            <p:nvPr userDrawn="1"/>
          </p:nvSpPr>
          <p:spPr>
            <a:xfrm>
              <a:off x="3166966" y="-152400"/>
              <a:ext cx="152955" cy="7069375"/>
            </a:xfrm>
            <a:prstGeom prst="rect">
              <a:avLst/>
            </a:prstGeom>
            <a:gradFill>
              <a:gsLst>
                <a:gs pos="0">
                  <a:schemeClr val="tx1">
                    <a:lumMod val="95000"/>
                    <a:lumOff val="5000"/>
                  </a:schemeClr>
                </a:gs>
                <a:gs pos="13000">
                  <a:schemeClr val="accent2">
                    <a:lumMod val="5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4" name="Rectangle 23"/>
            <p:cNvSpPr/>
            <p:nvPr userDrawn="1"/>
          </p:nvSpPr>
          <p:spPr>
            <a:xfrm rot="10800000">
              <a:off x="3111506" y="-135174"/>
              <a:ext cx="91275" cy="7069373"/>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sp>
          <p:nvSpPr>
            <p:cNvPr id="16" name="Rectangle 15"/>
            <p:cNvSpPr/>
            <p:nvPr userDrawn="1"/>
          </p:nvSpPr>
          <p:spPr>
            <a:xfrm rot="10800000">
              <a:off x="3332486" y="-152400"/>
              <a:ext cx="45719" cy="7069375"/>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grpSp>
      <p:sp>
        <p:nvSpPr>
          <p:cNvPr id="18" name="Rectangle 17"/>
          <p:cNvSpPr/>
          <p:nvPr userDrawn="1"/>
        </p:nvSpPr>
        <p:spPr>
          <a:xfrm>
            <a:off x="3943350" y="914400"/>
            <a:ext cx="2499484" cy="6885808"/>
          </a:xfrm>
          <a:prstGeom prst="rect">
            <a:avLst/>
          </a:prstGeom>
          <a:solidFill>
            <a:schemeClr val="accent2">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5278" y="25110"/>
            <a:ext cx="1074566" cy="2111535"/>
          </a:xfrm>
          <a:prstGeom prst="rect">
            <a:avLst/>
          </a:prstGeom>
        </p:spPr>
      </p:pic>
      <p:pic>
        <p:nvPicPr>
          <p:cNvPr id="19" name="Picture 18"/>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28601" y="-494852"/>
            <a:ext cx="7569350" cy="2090392"/>
          </a:xfrm>
          <a:prstGeom prst="rect">
            <a:avLst/>
          </a:prstGeom>
        </p:spPr>
      </p:pic>
    </p:spTree>
    <p:extLst>
      <p:ext uri="{BB962C8B-B14F-4D97-AF65-F5344CB8AC3E}">
        <p14:creationId xmlns:p14="http://schemas.microsoft.com/office/powerpoint/2010/main" val="3613560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Lst>
  <p:txStyles>
    <p:titleStyle>
      <a:lvl1pPr algn="l" defTabSz="685766" rtl="0" eaLnBrk="1" latinLnBrk="0" hangingPunct="1">
        <a:spcBef>
          <a:spcPct val="0"/>
        </a:spcBef>
        <a:buNone/>
        <a:defRPr sz="2100" kern="1200">
          <a:solidFill>
            <a:schemeClr val="bg1">
              <a:lumMod val="95000"/>
            </a:schemeClr>
          </a:solidFill>
          <a:latin typeface="+mj-lt"/>
          <a:ea typeface="+mj-ea"/>
          <a:cs typeface="+mj-cs"/>
        </a:defRPr>
      </a:lvl1pPr>
    </p:titleStyle>
    <p:bodyStyle>
      <a:lvl1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685766" rtl="0" eaLnBrk="1" latinLnBrk="0" hangingPunct="1">
        <a:spcBef>
          <a:spcPct val="20000"/>
        </a:spcBef>
        <a:buFontTx/>
        <a:buNone/>
        <a:defRPr sz="1800" kern="1200">
          <a:solidFill>
            <a:schemeClr val="bg1">
              <a:lumMod val="95000"/>
            </a:schemeClr>
          </a:solidFill>
          <a:latin typeface="+mn-lt"/>
          <a:ea typeface="+mn-ea"/>
          <a:cs typeface="+mn-cs"/>
        </a:defRPr>
      </a:lvl5pPr>
      <a:lvl6pPr marL="1885856"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39"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22"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05"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3052" y="5412000"/>
            <a:ext cx="2236247" cy="10650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50" y="5334000"/>
            <a:ext cx="2217420" cy="1065007"/>
          </a:xfrm>
          <a:prstGeom prst="rect">
            <a:avLst/>
          </a:prstGeom>
        </p:spPr>
      </p:pic>
      <p:sp>
        <p:nvSpPr>
          <p:cNvPr id="2" name="Title 1"/>
          <p:cNvSpPr>
            <a:spLocks noGrp="1"/>
          </p:cNvSpPr>
          <p:nvPr>
            <p:ph type="ctrTitle"/>
          </p:nvPr>
        </p:nvSpPr>
        <p:spPr>
          <a:xfrm>
            <a:off x="800100" y="5505451"/>
            <a:ext cx="7486650" cy="700088"/>
          </a:xfrm>
        </p:spPr>
        <p:txBody>
          <a:bodyPr>
            <a:noAutofit/>
          </a:bodyPr>
          <a:lstStyle/>
          <a:p>
            <a:pPr algn="ctr"/>
            <a:r>
              <a:rPr lang="en-US" sz="4950" dirty="0">
                <a:ln w="38100">
                  <a:solidFill>
                    <a:schemeClr val="bg1">
                      <a:lumMod val="95000"/>
                    </a:schemeClr>
                  </a:solidFill>
                </a:ln>
                <a:solidFill>
                  <a:schemeClr val="tx1">
                    <a:lumMod val="95000"/>
                    <a:lumOff val="5000"/>
                  </a:schemeClr>
                </a:solidFill>
                <a:effectLst>
                  <a:glow rad="127000">
                    <a:schemeClr val="accent2">
                      <a:lumMod val="60000"/>
                      <a:lumOff val="40000"/>
                      <a:alpha val="58000"/>
                    </a:schemeClr>
                  </a:glow>
                </a:effectLst>
              </a:rPr>
              <a:t>Il </a:t>
            </a:r>
            <a:r>
              <a:rPr lang="en-US" sz="4950" dirty="0" err="1">
                <a:ln w="38100">
                  <a:solidFill>
                    <a:schemeClr val="bg1">
                      <a:lumMod val="95000"/>
                    </a:schemeClr>
                  </a:solidFill>
                </a:ln>
                <a:solidFill>
                  <a:schemeClr val="tx1">
                    <a:lumMod val="95000"/>
                    <a:lumOff val="5000"/>
                  </a:schemeClr>
                </a:solidFill>
                <a:effectLst>
                  <a:glow rad="127000">
                    <a:schemeClr val="accent2">
                      <a:lumMod val="60000"/>
                      <a:lumOff val="40000"/>
                      <a:alpha val="58000"/>
                    </a:schemeClr>
                  </a:glow>
                </a:effectLst>
              </a:rPr>
              <a:t>mondo</a:t>
            </a:r>
            <a:r>
              <a:rPr lang="en-US" sz="4950" dirty="0">
                <a:ln w="38100">
                  <a:solidFill>
                    <a:schemeClr val="bg1">
                      <a:lumMod val="95000"/>
                    </a:schemeClr>
                  </a:solidFill>
                </a:ln>
                <a:solidFill>
                  <a:schemeClr val="tx1">
                    <a:lumMod val="95000"/>
                    <a:lumOff val="5000"/>
                  </a:schemeClr>
                </a:solidFill>
                <a:effectLst>
                  <a:glow rad="127000">
                    <a:schemeClr val="accent2">
                      <a:lumMod val="60000"/>
                      <a:lumOff val="40000"/>
                      <a:alpha val="58000"/>
                    </a:schemeClr>
                  </a:glow>
                </a:effectLst>
              </a:rPr>
              <a:t> </a:t>
            </a:r>
            <a:r>
              <a:rPr lang="en-US" sz="4950" dirty="0" err="1">
                <a:ln w="38100">
                  <a:solidFill>
                    <a:schemeClr val="bg1">
                      <a:lumMod val="95000"/>
                    </a:schemeClr>
                  </a:solidFill>
                </a:ln>
                <a:solidFill>
                  <a:schemeClr val="tx1">
                    <a:lumMod val="95000"/>
                    <a:lumOff val="5000"/>
                  </a:schemeClr>
                </a:solidFill>
                <a:effectLst>
                  <a:glow rad="127000">
                    <a:schemeClr val="accent2">
                      <a:lumMod val="60000"/>
                      <a:lumOff val="40000"/>
                      <a:alpha val="58000"/>
                    </a:schemeClr>
                  </a:glow>
                </a:effectLst>
              </a:rPr>
              <a:t>dell’energia</a:t>
            </a:r>
            <a:endParaRPr lang="en-US" sz="4950" dirty="0">
              <a:ln w="38100">
                <a:solidFill>
                  <a:schemeClr val="bg1">
                    <a:lumMod val="95000"/>
                  </a:schemeClr>
                </a:solidFill>
              </a:ln>
              <a:solidFill>
                <a:schemeClr val="tx1">
                  <a:lumMod val="95000"/>
                  <a:lumOff val="5000"/>
                </a:schemeClr>
              </a:solidFill>
              <a:effectLst>
                <a:glow rad="127000">
                  <a:schemeClr val="accent2">
                    <a:lumMod val="60000"/>
                    <a:lumOff val="40000"/>
                    <a:alpha val="58000"/>
                  </a:schemeClr>
                </a:glow>
              </a:effectLst>
            </a:endParaRPr>
          </a:p>
        </p:txBody>
      </p:sp>
      <p:sp>
        <p:nvSpPr>
          <p:cNvPr id="3" name="Subtitle 2"/>
          <p:cNvSpPr>
            <a:spLocks noGrp="1"/>
          </p:cNvSpPr>
          <p:nvPr>
            <p:ph type="subTitle" idx="1"/>
          </p:nvPr>
        </p:nvSpPr>
        <p:spPr>
          <a:xfrm>
            <a:off x="2228850" y="6019800"/>
            <a:ext cx="4800600" cy="514350"/>
          </a:xfrm>
        </p:spPr>
        <p:txBody>
          <a:bodyPr>
            <a:normAutofit/>
          </a:bodyPr>
          <a:lstStyle/>
          <a:p>
            <a:pPr algn="ctr"/>
            <a:r>
              <a:rPr lang="en-US" sz="2400" dirty="0">
                <a:solidFill>
                  <a:schemeClr val="tx1">
                    <a:lumMod val="95000"/>
                    <a:lumOff val="5000"/>
                  </a:schemeClr>
                </a:solidFill>
                <a:effectLst>
                  <a:glow rad="101600">
                    <a:schemeClr val="accent2">
                      <a:lumMod val="60000"/>
                      <a:lumOff val="40000"/>
                      <a:alpha val="60000"/>
                    </a:schemeClr>
                  </a:glow>
                </a:effectLst>
              </a:rPr>
              <a:t>A </a:t>
            </a:r>
            <a:r>
              <a:rPr lang="en-US" sz="2400" dirty="0" err="1">
                <a:solidFill>
                  <a:schemeClr val="tx1">
                    <a:lumMod val="95000"/>
                    <a:lumOff val="5000"/>
                  </a:schemeClr>
                </a:solidFill>
                <a:effectLst>
                  <a:glow rad="101600">
                    <a:schemeClr val="accent2">
                      <a:lumMod val="60000"/>
                      <a:lumOff val="40000"/>
                      <a:alpha val="60000"/>
                    </a:schemeClr>
                  </a:glow>
                </a:effectLst>
              </a:rPr>
              <a:t>cura</a:t>
            </a:r>
            <a:r>
              <a:rPr lang="en-US" sz="2400" dirty="0">
                <a:solidFill>
                  <a:schemeClr val="tx1">
                    <a:lumMod val="95000"/>
                    <a:lumOff val="5000"/>
                  </a:schemeClr>
                </a:solidFill>
                <a:effectLst>
                  <a:glow rad="101600">
                    <a:schemeClr val="accent2">
                      <a:lumMod val="60000"/>
                      <a:lumOff val="40000"/>
                      <a:alpha val="60000"/>
                    </a:schemeClr>
                  </a:glow>
                </a:effectLst>
              </a:rPr>
              <a:t> </a:t>
            </a:r>
            <a:r>
              <a:rPr lang="en-US" sz="2400" dirty="0" err="1">
                <a:solidFill>
                  <a:schemeClr val="tx1">
                    <a:lumMod val="95000"/>
                    <a:lumOff val="5000"/>
                  </a:schemeClr>
                </a:solidFill>
                <a:effectLst>
                  <a:glow rad="101600">
                    <a:schemeClr val="accent2">
                      <a:lumMod val="60000"/>
                      <a:lumOff val="40000"/>
                      <a:alpha val="60000"/>
                    </a:schemeClr>
                  </a:glow>
                </a:effectLst>
              </a:rPr>
              <a:t>dell’Ing</a:t>
            </a:r>
            <a:r>
              <a:rPr lang="en-US" sz="2400" dirty="0">
                <a:solidFill>
                  <a:schemeClr val="tx1">
                    <a:lumMod val="95000"/>
                    <a:lumOff val="5000"/>
                  </a:schemeClr>
                </a:solidFill>
                <a:effectLst>
                  <a:glow rad="101600">
                    <a:schemeClr val="accent2">
                      <a:lumMod val="60000"/>
                      <a:lumOff val="40000"/>
                      <a:alpha val="60000"/>
                    </a:schemeClr>
                  </a:glow>
                </a:effectLst>
              </a:rPr>
              <a:t>. </a:t>
            </a:r>
            <a:r>
              <a:rPr lang="en-US" sz="2400" dirty="0" err="1">
                <a:solidFill>
                  <a:schemeClr val="tx1">
                    <a:lumMod val="95000"/>
                    <a:lumOff val="5000"/>
                  </a:schemeClr>
                </a:solidFill>
                <a:effectLst>
                  <a:glow rad="101600">
                    <a:schemeClr val="accent2">
                      <a:lumMod val="60000"/>
                      <a:lumOff val="40000"/>
                      <a:alpha val="60000"/>
                    </a:schemeClr>
                  </a:glow>
                </a:effectLst>
              </a:rPr>
              <a:t>Buttolo</a:t>
            </a:r>
            <a:r>
              <a:rPr lang="en-US" sz="2400" dirty="0">
                <a:solidFill>
                  <a:schemeClr val="tx1">
                    <a:lumMod val="95000"/>
                    <a:lumOff val="5000"/>
                  </a:schemeClr>
                </a:solidFill>
                <a:effectLst>
                  <a:glow rad="101600">
                    <a:schemeClr val="accent2">
                      <a:lumMod val="60000"/>
                      <a:lumOff val="40000"/>
                      <a:alpha val="60000"/>
                    </a:schemeClr>
                  </a:glow>
                </a:effectLst>
              </a:rPr>
              <a:t> Marco</a:t>
            </a:r>
          </a:p>
        </p:txBody>
      </p:sp>
    </p:spTree>
    <p:extLst>
      <p:ext uri="{BB962C8B-B14F-4D97-AF65-F5344CB8AC3E}">
        <p14:creationId xmlns:p14="http://schemas.microsoft.com/office/powerpoint/2010/main" val="2477459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1219200"/>
            <a:ext cx="6124575" cy="2667000"/>
          </a:xfrm>
        </p:spPr>
        <p:txBody>
          <a:bodyPr>
            <a:normAutofit/>
          </a:bodyPr>
          <a:lstStyle/>
          <a:p>
            <a:pPr algn="just"/>
            <a:r>
              <a:rPr lang="en-US" sz="1800" dirty="0"/>
              <a:t>Le </a:t>
            </a:r>
            <a:r>
              <a:rPr lang="en-US" sz="1800" b="1" u="sng" dirty="0" err="1"/>
              <a:t>centrali</a:t>
            </a:r>
            <a:r>
              <a:rPr lang="en-US" sz="1800" b="1" u="sng" dirty="0"/>
              <a:t> </a:t>
            </a:r>
            <a:r>
              <a:rPr lang="en-US" sz="1800" b="1" u="sng" dirty="0" err="1"/>
              <a:t>idroelettriche</a:t>
            </a:r>
            <a:r>
              <a:rPr lang="en-US" sz="1800" dirty="0"/>
              <a:t> </a:t>
            </a:r>
            <a:r>
              <a:rPr lang="en-US" sz="1800" dirty="0" err="1"/>
              <a:t>sono</a:t>
            </a:r>
            <a:r>
              <a:rPr lang="en-US" sz="1800" dirty="0"/>
              <a:t> quelle </a:t>
            </a:r>
            <a:r>
              <a:rPr lang="en-US" sz="1800" dirty="0" err="1"/>
              <a:t>centrali</a:t>
            </a:r>
            <a:r>
              <a:rPr lang="en-US" sz="1800" dirty="0"/>
              <a:t> di </a:t>
            </a:r>
            <a:r>
              <a:rPr lang="en-US" sz="1800" dirty="0" err="1"/>
              <a:t>produzione</a:t>
            </a:r>
            <a:r>
              <a:rPr lang="en-US" sz="1800" dirty="0"/>
              <a:t> </a:t>
            </a:r>
            <a:r>
              <a:rPr lang="en-US" sz="1800" dirty="0" err="1"/>
              <a:t>dell’energia</a:t>
            </a:r>
            <a:r>
              <a:rPr lang="en-US" sz="1800" dirty="0"/>
              <a:t> </a:t>
            </a:r>
            <a:r>
              <a:rPr lang="en-US" sz="1800" dirty="0" err="1"/>
              <a:t>elettrica</a:t>
            </a:r>
            <a:r>
              <a:rPr lang="en-US" sz="1800" dirty="0"/>
              <a:t> </a:t>
            </a:r>
            <a:r>
              <a:rPr lang="en-US" sz="1800" dirty="0" err="1"/>
              <a:t>che</a:t>
            </a:r>
            <a:r>
              <a:rPr lang="en-US" sz="1800" dirty="0"/>
              <a:t> </a:t>
            </a:r>
            <a:r>
              <a:rPr lang="en-US" sz="1800" dirty="0" err="1"/>
              <a:t>sfruttano</a:t>
            </a:r>
            <a:r>
              <a:rPr lang="en-US" sz="1800" dirty="0"/>
              <a:t> </a:t>
            </a:r>
            <a:r>
              <a:rPr lang="en-US" sz="1800" dirty="0" err="1"/>
              <a:t>l’acqua</a:t>
            </a:r>
            <a:r>
              <a:rPr lang="en-US" sz="1800" dirty="0"/>
              <a:t> come </a:t>
            </a:r>
            <a:r>
              <a:rPr lang="en-US" sz="1800" dirty="0" err="1"/>
              <a:t>fonte</a:t>
            </a:r>
            <a:r>
              <a:rPr lang="en-US" sz="1800" dirty="0"/>
              <a:t> di </a:t>
            </a:r>
            <a:r>
              <a:rPr lang="en-US" sz="1800" dirty="0" err="1"/>
              <a:t>energia</a:t>
            </a:r>
            <a:r>
              <a:rPr lang="en-US" sz="1800" dirty="0"/>
              <a:t>. </a:t>
            </a:r>
            <a:r>
              <a:rPr lang="en-US" sz="1800" dirty="0" err="1"/>
              <a:t>Tali</a:t>
            </a:r>
            <a:r>
              <a:rPr lang="en-US" sz="1800" dirty="0"/>
              <a:t> </a:t>
            </a:r>
            <a:r>
              <a:rPr lang="en-US" sz="1800" dirty="0" err="1"/>
              <a:t>centrali</a:t>
            </a:r>
            <a:r>
              <a:rPr lang="en-US" sz="1800" dirty="0"/>
              <a:t> </a:t>
            </a:r>
            <a:r>
              <a:rPr lang="en-US" sz="1800" dirty="0" err="1"/>
              <a:t>rientrano</a:t>
            </a:r>
            <a:r>
              <a:rPr lang="en-US" sz="1800" dirty="0"/>
              <a:t> </a:t>
            </a:r>
            <a:r>
              <a:rPr lang="en-US" sz="1800" dirty="0" err="1"/>
              <a:t>nella</a:t>
            </a:r>
            <a:r>
              <a:rPr lang="en-US" sz="1800" dirty="0"/>
              <a:t> </a:t>
            </a:r>
            <a:r>
              <a:rPr lang="en-US" sz="1800" dirty="0" err="1"/>
              <a:t>categoria</a:t>
            </a:r>
            <a:r>
              <a:rPr lang="en-US" sz="1800" dirty="0"/>
              <a:t> </a:t>
            </a:r>
            <a:r>
              <a:rPr lang="en-US" sz="1800" dirty="0" err="1"/>
              <a:t>delle</a:t>
            </a:r>
            <a:r>
              <a:rPr lang="en-US" sz="1800" dirty="0"/>
              <a:t> </a:t>
            </a:r>
            <a:r>
              <a:rPr lang="en-US" sz="1800" dirty="0" err="1"/>
              <a:t>centrali</a:t>
            </a:r>
            <a:r>
              <a:rPr lang="en-US" sz="1800" dirty="0"/>
              <a:t> </a:t>
            </a:r>
            <a:r>
              <a:rPr lang="en-US" sz="1800" dirty="0" err="1"/>
              <a:t>rinnovabili</a:t>
            </a:r>
            <a:r>
              <a:rPr lang="en-US" sz="1800" dirty="0"/>
              <a:t> in </a:t>
            </a:r>
            <a:r>
              <a:rPr lang="en-US" sz="1800" dirty="0" err="1"/>
              <a:t>quanto</a:t>
            </a:r>
            <a:r>
              <a:rPr lang="en-US" sz="1800" dirty="0"/>
              <a:t> </a:t>
            </a:r>
            <a:r>
              <a:rPr lang="en-US" sz="1800" dirty="0" err="1"/>
              <a:t>sfruttano</a:t>
            </a:r>
            <a:r>
              <a:rPr lang="en-US" sz="1800" dirty="0"/>
              <a:t> </a:t>
            </a:r>
            <a:r>
              <a:rPr lang="en-US" sz="1800" dirty="0" err="1"/>
              <a:t>fonti</a:t>
            </a:r>
            <a:r>
              <a:rPr lang="en-US" sz="1800" dirty="0"/>
              <a:t> di </a:t>
            </a:r>
            <a:r>
              <a:rPr lang="en-US" sz="1800" dirty="0" err="1"/>
              <a:t>energia</a:t>
            </a:r>
            <a:r>
              <a:rPr lang="en-US" sz="1800" dirty="0"/>
              <a:t> </a:t>
            </a:r>
            <a:r>
              <a:rPr lang="en-US" sz="1800" dirty="0" err="1"/>
              <a:t>rinnovabile</a:t>
            </a:r>
            <a:r>
              <a:rPr lang="en-US" sz="1800" dirty="0"/>
              <a:t>. La </a:t>
            </a:r>
            <a:r>
              <a:rPr lang="en-US" sz="1800" dirty="0" err="1"/>
              <a:t>seguente</a:t>
            </a:r>
            <a:r>
              <a:rPr lang="en-US" sz="1800" dirty="0"/>
              <a:t> </a:t>
            </a:r>
            <a:r>
              <a:rPr lang="en-US" sz="1800" dirty="0" err="1"/>
              <a:t>figura</a:t>
            </a:r>
            <a:r>
              <a:rPr lang="en-US" sz="1800" dirty="0"/>
              <a:t> </a:t>
            </a:r>
            <a:r>
              <a:rPr lang="en-US" sz="1800" dirty="0" err="1"/>
              <a:t>mostra</a:t>
            </a:r>
            <a:r>
              <a:rPr lang="en-US" sz="1800" dirty="0"/>
              <a:t> un </a:t>
            </a:r>
            <a:r>
              <a:rPr lang="en-US" sz="1800" dirty="0" err="1"/>
              <a:t>esempio</a:t>
            </a:r>
            <a:r>
              <a:rPr lang="en-US" sz="1800" dirty="0"/>
              <a:t> di </a:t>
            </a:r>
            <a:r>
              <a:rPr lang="en-US" sz="1800" dirty="0" err="1"/>
              <a:t>piccola</a:t>
            </a:r>
            <a:r>
              <a:rPr lang="en-US" sz="1800" dirty="0"/>
              <a:t> </a:t>
            </a:r>
            <a:r>
              <a:rPr lang="en-US" sz="1800" dirty="0" err="1"/>
              <a:t>centrale</a:t>
            </a:r>
            <a:r>
              <a:rPr lang="en-US" sz="1800" dirty="0"/>
              <a:t> </a:t>
            </a:r>
            <a:r>
              <a:rPr lang="en-US" sz="1800" dirty="0" err="1"/>
              <a:t>idroelettrica</a:t>
            </a:r>
            <a:r>
              <a:rPr lang="en-US" sz="1800" dirty="0"/>
              <a:t> in </a:t>
            </a:r>
            <a:r>
              <a:rPr lang="en-US" sz="1800" dirty="0" err="1"/>
              <a:t>val</a:t>
            </a:r>
            <a:r>
              <a:rPr lang="en-US" sz="1800" dirty="0"/>
              <a:t> </a:t>
            </a:r>
            <a:r>
              <a:rPr lang="en-US" sz="1800" dirty="0" err="1"/>
              <a:t>Camonica</a:t>
            </a:r>
            <a:r>
              <a:rPr lang="en-US" sz="1800" dirty="0"/>
              <a:t>.</a:t>
            </a:r>
          </a:p>
          <a:p>
            <a:pPr algn="just"/>
            <a:endParaRPr lang="en-US"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produzione</a:t>
            </a:r>
            <a:r>
              <a:rPr lang="en-US" sz="2700" dirty="0"/>
              <a:t> di </a:t>
            </a:r>
            <a:r>
              <a:rPr lang="en-US" sz="2700" dirty="0" err="1"/>
              <a:t>energia</a:t>
            </a:r>
            <a:r>
              <a:rPr lang="en-US" sz="2700" dirty="0"/>
              <a:t> </a:t>
            </a:r>
            <a:r>
              <a:rPr lang="en-US" sz="2700" dirty="0" err="1"/>
              <a:t>elettrica</a:t>
            </a:r>
            <a:r>
              <a:rPr lang="en-US" sz="2700" dirty="0"/>
              <a:t> </a:t>
            </a:r>
            <a:r>
              <a:rPr lang="en-US" sz="2700" dirty="0" err="1"/>
              <a:t>dall’acqua</a:t>
            </a:r>
            <a:endParaRPr lang="en-US" sz="2700" dirty="0"/>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9336" y="3060954"/>
            <a:ext cx="5062728" cy="3797046"/>
          </a:xfrm>
          <a:prstGeom prst="rect">
            <a:avLst/>
          </a:prstGeom>
        </p:spPr>
      </p:pic>
    </p:spTree>
    <p:extLst>
      <p:ext uri="{BB962C8B-B14F-4D97-AF65-F5344CB8AC3E}">
        <p14:creationId xmlns:p14="http://schemas.microsoft.com/office/powerpoint/2010/main" val="119904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a:t>Pile a </a:t>
            </a:r>
            <a:r>
              <a:rPr lang="en-US" sz="2700" dirty="0" err="1"/>
              <a:t>combustibile</a:t>
            </a:r>
            <a:r>
              <a:rPr lang="en-US" sz="2700" dirty="0"/>
              <a:t>:</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2" y="1155224"/>
            <a:ext cx="6156277" cy="1754326"/>
          </a:xfrm>
          <a:prstGeom prst="rect">
            <a:avLst/>
          </a:prstGeom>
          <a:noFill/>
        </p:spPr>
        <p:txBody>
          <a:bodyPr wrap="square" rtlCol="0">
            <a:spAutoFit/>
          </a:bodyPr>
          <a:lstStyle/>
          <a:p>
            <a:r>
              <a:rPr lang="it-IT" dirty="0">
                <a:solidFill>
                  <a:schemeClr val="bg1"/>
                </a:solidFill>
              </a:rPr>
              <a:t>La seguente figura mostra una cella ad idrogeno:</a:t>
            </a: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824" y="1828800"/>
            <a:ext cx="6048375" cy="3857625"/>
          </a:xfrm>
          <a:prstGeom prst="rect">
            <a:avLst/>
          </a:prstGeom>
        </p:spPr>
      </p:pic>
    </p:spTree>
    <p:extLst>
      <p:ext uri="{BB962C8B-B14F-4D97-AF65-F5344CB8AC3E}">
        <p14:creationId xmlns:p14="http://schemas.microsoft.com/office/powerpoint/2010/main" val="26170758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a:t>Pile a </a:t>
            </a:r>
            <a:r>
              <a:rPr lang="en-US" sz="2700" dirty="0" err="1"/>
              <a:t>combustibile</a:t>
            </a:r>
            <a:r>
              <a:rPr lang="en-US" sz="2700" dirty="0"/>
              <a:t>:</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2" y="1155224"/>
            <a:ext cx="6156277" cy="5632311"/>
          </a:xfrm>
          <a:prstGeom prst="rect">
            <a:avLst/>
          </a:prstGeom>
          <a:noFill/>
        </p:spPr>
        <p:txBody>
          <a:bodyPr wrap="square" rtlCol="0">
            <a:spAutoFit/>
          </a:bodyPr>
          <a:lstStyle/>
          <a:p>
            <a:r>
              <a:rPr lang="it-IT" dirty="0">
                <a:solidFill>
                  <a:schemeClr val="bg1"/>
                </a:solidFill>
              </a:rPr>
              <a:t>In poche parole, due elettrodi, </a:t>
            </a:r>
            <a:r>
              <a:rPr lang="it-IT" b="1" dirty="0">
                <a:solidFill>
                  <a:schemeClr val="bg1"/>
                </a:solidFill>
              </a:rPr>
              <a:t>anodo</a:t>
            </a:r>
            <a:r>
              <a:rPr lang="it-IT" dirty="0">
                <a:solidFill>
                  <a:schemeClr val="bg1"/>
                </a:solidFill>
              </a:rPr>
              <a:t> e </a:t>
            </a:r>
            <a:r>
              <a:rPr lang="it-IT" b="1" dirty="0">
                <a:solidFill>
                  <a:schemeClr val="bg1"/>
                </a:solidFill>
              </a:rPr>
              <a:t>catodo</a:t>
            </a:r>
            <a:r>
              <a:rPr lang="it-IT" dirty="0">
                <a:solidFill>
                  <a:schemeClr val="bg1"/>
                </a:solidFill>
              </a:rPr>
              <a:t>, cioè elementi conduttori che acquisiscono carica elettrica e consentono il flusso di elettroni. All’anodo viene alimentato idrogeno, mentre al catodo viene alimentata aria. Un elettrolita impedisce il passaggio diretto degli elettroni.</a:t>
            </a: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p:txBody>
      </p:sp>
      <p:pic>
        <p:nvPicPr>
          <p:cNvPr id="6" name="Immagine 5"/>
          <p:cNvPicPr>
            <a:picLocks noChangeAspect="1"/>
          </p:cNvPicPr>
          <p:nvPr/>
        </p:nvPicPr>
        <p:blipFill>
          <a:blip r:embed="rId3"/>
          <a:stretch>
            <a:fillRect/>
          </a:stretch>
        </p:blipFill>
        <p:spPr>
          <a:xfrm>
            <a:off x="3124200" y="2895600"/>
            <a:ext cx="5410200" cy="3239371"/>
          </a:xfrm>
          <a:prstGeom prst="rect">
            <a:avLst/>
          </a:prstGeom>
        </p:spPr>
      </p:pic>
    </p:spTree>
    <p:extLst>
      <p:ext uri="{BB962C8B-B14F-4D97-AF65-F5344CB8AC3E}">
        <p14:creationId xmlns:p14="http://schemas.microsoft.com/office/powerpoint/2010/main" val="26796392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a:t>Pile a </a:t>
            </a:r>
            <a:r>
              <a:rPr lang="en-US" sz="2700" dirty="0" err="1"/>
              <a:t>combustibile</a:t>
            </a:r>
            <a:r>
              <a:rPr lang="en-US" sz="2700" dirty="0"/>
              <a:t>:</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2" y="1155224"/>
            <a:ext cx="6156277" cy="5632311"/>
          </a:xfrm>
          <a:prstGeom prst="rect">
            <a:avLst/>
          </a:prstGeom>
          <a:noFill/>
        </p:spPr>
        <p:txBody>
          <a:bodyPr wrap="square" rtlCol="0">
            <a:spAutoFit/>
          </a:bodyPr>
          <a:lstStyle/>
          <a:p>
            <a:r>
              <a:rPr lang="it-IT" dirty="0">
                <a:solidFill>
                  <a:schemeClr val="bg1"/>
                </a:solidFill>
              </a:rPr>
              <a:t>VANTAGGI:</a:t>
            </a:r>
          </a:p>
          <a:p>
            <a:pPr marL="285750" indent="-285750">
              <a:buFont typeface="Arial" panose="020B0604020202020204" pitchFamily="34" charset="0"/>
              <a:buChar char="•"/>
            </a:pPr>
            <a:r>
              <a:rPr lang="it-IT" dirty="0">
                <a:solidFill>
                  <a:schemeClr val="bg1"/>
                </a:solidFill>
              </a:rPr>
              <a:t>Elevati rendimenti di produzione di energia elettrica (&gt; 40 %), poco dipendenti dalla dimensioni. Questi valori sono maggiori dei rendimenti dei motori a combustione interna convenzionali.</a:t>
            </a:r>
          </a:p>
          <a:p>
            <a:pPr marL="285750" indent="-285750">
              <a:buFont typeface="Arial" panose="020B0604020202020204" pitchFamily="34" charset="0"/>
              <a:buChar char="•"/>
            </a:pPr>
            <a:r>
              <a:rPr lang="it-IT" dirty="0">
                <a:solidFill>
                  <a:schemeClr val="bg1"/>
                </a:solidFill>
              </a:rPr>
              <a:t>Elevate affidabilità (non ci sono parti in movimento che hanno una maggiore probabilità di rompersi)</a:t>
            </a:r>
          </a:p>
          <a:p>
            <a:pPr marL="285750" indent="-285750">
              <a:buFont typeface="Arial" panose="020B0604020202020204" pitchFamily="34" charset="0"/>
              <a:buChar char="•"/>
            </a:pPr>
            <a:r>
              <a:rPr lang="it-IT" dirty="0">
                <a:solidFill>
                  <a:schemeClr val="bg1"/>
                </a:solidFill>
              </a:rPr>
              <a:t>Basso impatto ambientale</a:t>
            </a:r>
          </a:p>
          <a:p>
            <a:pPr marL="285750" indent="-285750">
              <a:buFont typeface="Arial" panose="020B0604020202020204" pitchFamily="34" charset="0"/>
              <a:buChar char="•"/>
            </a:pPr>
            <a:r>
              <a:rPr lang="it-IT" dirty="0">
                <a:solidFill>
                  <a:schemeClr val="bg1"/>
                </a:solidFill>
              </a:rPr>
              <a:t> Silenziosità</a:t>
            </a:r>
          </a:p>
          <a:p>
            <a:endParaRPr lang="it-IT" dirty="0">
              <a:solidFill>
                <a:schemeClr val="bg1"/>
              </a:solidFill>
            </a:endParaRPr>
          </a:p>
          <a:p>
            <a:r>
              <a:rPr lang="it-IT" dirty="0">
                <a:solidFill>
                  <a:schemeClr val="bg1"/>
                </a:solidFill>
              </a:rPr>
              <a:t>SVANTAGGI:</a:t>
            </a:r>
          </a:p>
          <a:p>
            <a:endParaRPr lang="it-IT" dirty="0"/>
          </a:p>
          <a:p>
            <a:pPr marL="285750" indent="-285750">
              <a:buFont typeface="Arial" panose="020B0604020202020204" pitchFamily="34" charset="0"/>
              <a:buChar char="•"/>
            </a:pPr>
            <a:r>
              <a:rPr lang="it-IT" dirty="0">
                <a:solidFill>
                  <a:schemeClr val="bg1"/>
                </a:solidFill>
              </a:rPr>
              <a:t>Elevati costi di produzione rispetto alla vita utile.</a:t>
            </a:r>
          </a:p>
          <a:p>
            <a:pPr marL="285750" indent="-285750">
              <a:buFont typeface="Arial" panose="020B0604020202020204" pitchFamily="34" charset="0"/>
              <a:buChar char="•"/>
            </a:pPr>
            <a:r>
              <a:rPr lang="it-IT" dirty="0">
                <a:solidFill>
                  <a:schemeClr val="bg1"/>
                </a:solidFill>
              </a:rPr>
              <a:t>Necessitano di combustibili con basso contenuto di impurezze.</a:t>
            </a: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15290119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a:t>News in </a:t>
            </a:r>
            <a:r>
              <a:rPr lang="en-US" sz="2700" dirty="0" err="1"/>
              <a:t>merito</a:t>
            </a:r>
            <a:r>
              <a:rPr lang="en-US" sz="2700" dirty="0"/>
              <a:t> </a:t>
            </a:r>
            <a:r>
              <a:rPr lang="en-US" sz="2700" dirty="0" err="1"/>
              <a:t>alla</a:t>
            </a:r>
            <a:r>
              <a:rPr lang="en-US" sz="2700" dirty="0"/>
              <a:t> </a:t>
            </a:r>
            <a:r>
              <a:rPr lang="en-US" sz="2700" dirty="0" err="1"/>
              <a:t>trasmissione</a:t>
            </a:r>
            <a:r>
              <a:rPr lang="en-US" sz="2700" dirty="0"/>
              <a:t> </a:t>
            </a:r>
            <a:r>
              <a:rPr lang="en-US" sz="2700" dirty="0" err="1"/>
              <a:t>dell’energia</a:t>
            </a:r>
            <a:r>
              <a:rPr lang="en-US" sz="2700" dirty="0"/>
              <a:t>:</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6558206" cy="6740307"/>
          </a:xfrm>
          <a:prstGeom prst="rect">
            <a:avLst/>
          </a:prstGeom>
          <a:noFill/>
        </p:spPr>
        <p:txBody>
          <a:bodyPr wrap="none" rtlCol="0">
            <a:spAutoFit/>
          </a:bodyPr>
          <a:lstStyle/>
          <a:p>
            <a:r>
              <a:rPr lang="it-IT" dirty="0">
                <a:solidFill>
                  <a:schemeClr val="bg1"/>
                </a:solidFill>
              </a:rPr>
              <a:t>Da qualche decennio si utilizza come metodo di trasferimento </a:t>
            </a:r>
          </a:p>
          <a:p>
            <a:r>
              <a:rPr lang="it-IT" dirty="0">
                <a:solidFill>
                  <a:schemeClr val="bg1"/>
                </a:solidFill>
              </a:rPr>
              <a:t>dell’energia il sistema HVAC (High Voltage Direct </a:t>
            </a:r>
            <a:r>
              <a:rPr lang="it-IT" dirty="0" err="1">
                <a:solidFill>
                  <a:schemeClr val="bg1"/>
                </a:solidFill>
              </a:rPr>
              <a:t>Current</a:t>
            </a:r>
            <a:r>
              <a:rPr lang="it-IT" dirty="0">
                <a:solidFill>
                  <a:schemeClr val="bg1"/>
                </a:solidFill>
              </a:rPr>
              <a:t>). E’ un</a:t>
            </a:r>
          </a:p>
          <a:p>
            <a:r>
              <a:rPr lang="it-IT" dirty="0">
                <a:solidFill>
                  <a:schemeClr val="bg1"/>
                </a:solidFill>
              </a:rPr>
              <a:t>sistema brevettato dall’ABB il quale permette di trasmettere </a:t>
            </a:r>
          </a:p>
          <a:p>
            <a:r>
              <a:rPr lang="it-IT" dirty="0">
                <a:solidFill>
                  <a:schemeClr val="bg1"/>
                </a:solidFill>
              </a:rPr>
              <a:t>L’energia in continua su </a:t>
            </a:r>
            <a:r>
              <a:rPr lang="it-IT" dirty="0" err="1">
                <a:solidFill>
                  <a:schemeClr val="bg1"/>
                </a:solidFill>
              </a:rPr>
              <a:t>lunge</a:t>
            </a:r>
            <a:r>
              <a:rPr lang="it-IT" dirty="0">
                <a:solidFill>
                  <a:schemeClr val="bg1"/>
                </a:solidFill>
              </a:rPr>
              <a:t> distanze.</a:t>
            </a:r>
          </a:p>
          <a:p>
            <a:endParaRPr lang="it-IT" dirty="0">
              <a:solidFill>
                <a:schemeClr val="bg1"/>
              </a:solidFill>
            </a:endParaRPr>
          </a:p>
          <a:p>
            <a:r>
              <a:rPr lang="it-IT" dirty="0">
                <a:solidFill>
                  <a:schemeClr val="bg1"/>
                </a:solidFill>
              </a:rPr>
              <a:t>Inoltre da qualche anno si sta parlando in </a:t>
            </a:r>
            <a:r>
              <a:rPr lang="it-IT" dirty="0" err="1">
                <a:solidFill>
                  <a:schemeClr val="bg1"/>
                </a:solidFill>
              </a:rPr>
              <a:t>smart</a:t>
            </a:r>
            <a:r>
              <a:rPr lang="it-IT" dirty="0">
                <a:solidFill>
                  <a:schemeClr val="bg1"/>
                </a:solidFill>
              </a:rPr>
              <a:t> </a:t>
            </a:r>
            <a:r>
              <a:rPr lang="it-IT" dirty="0" err="1">
                <a:solidFill>
                  <a:schemeClr val="bg1"/>
                </a:solidFill>
              </a:rPr>
              <a:t>grid</a:t>
            </a:r>
            <a:r>
              <a:rPr lang="it-IT" dirty="0">
                <a:solidFill>
                  <a:schemeClr val="bg1"/>
                </a:solidFill>
              </a:rPr>
              <a:t>, ossia reti</a:t>
            </a:r>
          </a:p>
          <a:p>
            <a:r>
              <a:rPr lang="it-IT" dirty="0">
                <a:solidFill>
                  <a:schemeClr val="bg1"/>
                </a:solidFill>
              </a:rPr>
              <a:t>«Intelligenti» che gestiscono la rete elettrica in modo da poter</a:t>
            </a:r>
          </a:p>
          <a:p>
            <a:r>
              <a:rPr lang="it-IT" dirty="0">
                <a:solidFill>
                  <a:schemeClr val="bg1"/>
                </a:solidFill>
              </a:rPr>
              <a:t>Integrare insieme tutti gli utenti distribuendo loro l’energia in </a:t>
            </a:r>
          </a:p>
          <a:p>
            <a:r>
              <a:rPr lang="it-IT" dirty="0">
                <a:solidFill>
                  <a:schemeClr val="bg1"/>
                </a:solidFill>
              </a:rPr>
              <a:t>modo efficiente.</a:t>
            </a:r>
          </a:p>
          <a:p>
            <a:endParaRPr lang="it-IT" dirty="0">
              <a:solidFill>
                <a:schemeClr val="bg1"/>
              </a:solidFill>
            </a:endParaRPr>
          </a:p>
          <a:p>
            <a:r>
              <a:rPr lang="it-IT" dirty="0">
                <a:solidFill>
                  <a:schemeClr val="bg1"/>
                </a:solidFill>
              </a:rPr>
              <a:t>In poche parole, anche i singoli utenti dotati di un pannello solare o </a:t>
            </a:r>
          </a:p>
          <a:p>
            <a:r>
              <a:rPr lang="it-IT" dirty="0">
                <a:solidFill>
                  <a:schemeClr val="bg1"/>
                </a:solidFill>
              </a:rPr>
              <a:t>altro possono diventare loro stessi produttori ed immettere energia</a:t>
            </a:r>
          </a:p>
          <a:p>
            <a:r>
              <a:rPr lang="it-IT" dirty="0">
                <a:solidFill>
                  <a:schemeClr val="bg1"/>
                </a:solidFill>
              </a:rPr>
              <a:t>sulla rete.</a:t>
            </a:r>
          </a:p>
          <a:p>
            <a:endParaRPr lang="it-IT" dirty="0">
              <a:solidFill>
                <a:schemeClr val="bg1"/>
              </a:solidFill>
            </a:endParaRPr>
          </a:p>
          <a:p>
            <a:r>
              <a:rPr lang="it-IT" altLang="it-IT" dirty="0">
                <a:solidFill>
                  <a:schemeClr val="bg1"/>
                </a:solidFill>
              </a:rPr>
              <a:t>Le reti elettriche, come le conosciamo noi, vengono utilizzate</a:t>
            </a:r>
          </a:p>
          <a:p>
            <a:r>
              <a:rPr lang="it-IT" altLang="it-IT" dirty="0">
                <a:solidFill>
                  <a:schemeClr val="bg1"/>
                </a:solidFill>
              </a:rPr>
              <a:t>per distribuire ininterrottamente enormi quantità di energia </a:t>
            </a:r>
          </a:p>
          <a:p>
            <a:r>
              <a:rPr lang="it-IT" altLang="it-IT" dirty="0">
                <a:solidFill>
                  <a:schemeClr val="bg1"/>
                </a:solidFill>
              </a:rPr>
              <a:t>dalle centrali di produzione ai consumatori; il controllo di </a:t>
            </a:r>
          </a:p>
          <a:p>
            <a:r>
              <a:rPr lang="it-IT" altLang="it-IT" dirty="0">
                <a:solidFill>
                  <a:schemeClr val="bg1"/>
                </a:solidFill>
              </a:rPr>
              <a:t>questa energia è centralizzato e il flusso dell’energia è sempre</a:t>
            </a:r>
          </a:p>
          <a:p>
            <a:r>
              <a:rPr lang="it-IT" dirty="0">
                <a:solidFill>
                  <a:schemeClr val="bg1"/>
                </a:solidFill>
              </a:rPr>
              <a:t>lo stesso.</a:t>
            </a: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p:txBody>
      </p:sp>
      <p:sp>
        <p:nvSpPr>
          <p:cNvPr id="5" name="AutoShape 2" descr="http://ctrl-c.cc/?Qi8KDHpm2GlLTGyHgIOGxGqizhcJSkrlWkpkOLwG2lmFeJJg2m2K9milQKsK1JKmpL4MUGumhK9lwKtJoHpMGlyMFl2Gbg2lFghJ0GFjnH6gImEiWizHhmHh1M1JBghmWGZgAgnJog4KKGnkdLIH2MkFimaIJivHth6k2JLI1iuiUH6klfVlEiMICkLgqixlvK4MnmRkRlqh1h5Ghmol4igMfldiZkkFHMPh0gLSu0v90aYQE9J1"/>
          <p:cNvSpPr>
            <a:spLocks noChangeAspect="1" noChangeArrowheads="1"/>
          </p:cNvSpPr>
          <p:nvPr/>
        </p:nvSpPr>
        <p:spPr bwMode="auto">
          <a:xfrm>
            <a:off x="8423275" y="687388"/>
            <a:ext cx="9525" cy="9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28275287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Lettura</a:t>
            </a:r>
            <a:r>
              <a:rPr lang="en-US" sz="2700" dirty="0"/>
              <a:t> </a:t>
            </a:r>
            <a:r>
              <a:rPr lang="en-US" sz="2700" dirty="0" err="1"/>
              <a:t>dell’energia</a:t>
            </a:r>
            <a:r>
              <a:rPr lang="en-US" sz="2700" dirty="0"/>
              <a:t>: </a:t>
            </a:r>
            <a:r>
              <a:rPr lang="en-US" sz="2700" dirty="0" err="1"/>
              <a:t>il</a:t>
            </a:r>
            <a:r>
              <a:rPr lang="en-US" sz="2700" dirty="0"/>
              <a:t> </a:t>
            </a:r>
            <a:r>
              <a:rPr lang="en-US" sz="2700" dirty="0" err="1"/>
              <a:t>contatore</a:t>
            </a:r>
            <a:endParaRPr lang="en-US" sz="2700" dirty="0"/>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184731" cy="646331"/>
          </a:xfrm>
          <a:prstGeom prst="rect">
            <a:avLst/>
          </a:prstGeom>
          <a:noFill/>
        </p:spPr>
        <p:txBody>
          <a:bodyPr wrap="none" rtlCol="0">
            <a:spAutoFit/>
          </a:bodyPr>
          <a:lstStyle/>
          <a:p>
            <a:endParaRPr lang="it-IT" dirty="0">
              <a:solidFill>
                <a:schemeClr val="bg1"/>
              </a:solidFill>
            </a:endParaRPr>
          </a:p>
          <a:p>
            <a:endParaRPr lang="it-IT" dirty="0">
              <a:solidFill>
                <a:schemeClr val="bg1"/>
              </a:solidFill>
            </a:endParaRPr>
          </a:p>
        </p:txBody>
      </p:sp>
      <p:sp>
        <p:nvSpPr>
          <p:cNvPr id="4" name="CasellaDiTesto 3"/>
          <p:cNvSpPr txBox="1"/>
          <p:nvPr/>
        </p:nvSpPr>
        <p:spPr>
          <a:xfrm>
            <a:off x="2682923" y="1179955"/>
            <a:ext cx="6490110" cy="5355312"/>
          </a:xfrm>
          <a:prstGeom prst="rect">
            <a:avLst/>
          </a:prstGeom>
          <a:noFill/>
        </p:spPr>
        <p:txBody>
          <a:bodyPr wrap="none" rtlCol="0">
            <a:spAutoFit/>
          </a:bodyPr>
          <a:lstStyle/>
          <a:p>
            <a:r>
              <a:rPr lang="it-IT" dirty="0">
                <a:solidFill>
                  <a:schemeClr val="bg1"/>
                </a:solidFill>
              </a:rPr>
              <a:t>Fino ad ora nelle slides si è discusso di produzione e distribuzione</a:t>
            </a:r>
          </a:p>
          <a:p>
            <a:r>
              <a:rPr lang="it-IT" dirty="0">
                <a:solidFill>
                  <a:schemeClr val="bg1"/>
                </a:solidFill>
              </a:rPr>
              <a:t>Dell’energia elettrica. Un breve accenno sul consumo di tale</a:t>
            </a:r>
          </a:p>
          <a:p>
            <a:r>
              <a:rPr lang="it-IT" dirty="0">
                <a:solidFill>
                  <a:schemeClr val="bg1"/>
                </a:solidFill>
              </a:rPr>
              <a:t>Energia.</a:t>
            </a:r>
          </a:p>
          <a:p>
            <a:endParaRPr lang="it-IT" dirty="0">
              <a:solidFill>
                <a:schemeClr val="bg1"/>
              </a:solidFill>
            </a:endParaRPr>
          </a:p>
          <a:p>
            <a:r>
              <a:rPr lang="it-IT" dirty="0">
                <a:solidFill>
                  <a:schemeClr val="bg1"/>
                </a:solidFill>
              </a:rPr>
              <a:t>In generale il </a:t>
            </a:r>
            <a:r>
              <a:rPr lang="it-IT" b="1" dirty="0">
                <a:solidFill>
                  <a:schemeClr val="bg1"/>
                </a:solidFill>
              </a:rPr>
              <a:t>contatore</a:t>
            </a:r>
            <a:r>
              <a:rPr lang="it-IT" dirty="0">
                <a:solidFill>
                  <a:schemeClr val="bg1"/>
                </a:solidFill>
              </a:rPr>
              <a:t> è quello strumento che permette di leggere</a:t>
            </a:r>
          </a:p>
          <a:p>
            <a:r>
              <a:rPr lang="it-IT" dirty="0">
                <a:solidFill>
                  <a:schemeClr val="bg1"/>
                </a:solidFill>
              </a:rPr>
              <a:t>I consumi energetici di una abitazione e o fabbricato industriale.</a:t>
            </a:r>
          </a:p>
          <a:p>
            <a:endParaRPr lang="it-IT" dirty="0">
              <a:solidFill>
                <a:schemeClr val="bg1"/>
              </a:solidFill>
            </a:endParaRPr>
          </a:p>
          <a:p>
            <a:r>
              <a:rPr lang="it-IT" dirty="0">
                <a:solidFill>
                  <a:schemeClr val="bg1"/>
                </a:solidFill>
              </a:rPr>
              <a:t>Un nuovo tipo di contatore è quello elettronico. Tale contatore,</a:t>
            </a:r>
          </a:p>
          <a:p>
            <a:r>
              <a:rPr lang="it-IT" dirty="0">
                <a:solidFill>
                  <a:schemeClr val="bg1"/>
                </a:solidFill>
              </a:rPr>
              <a:t>È un contatore monofase, ed è uno strumento semplice e </a:t>
            </a:r>
          </a:p>
          <a:p>
            <a:r>
              <a:rPr lang="it-IT" dirty="0">
                <a:solidFill>
                  <a:schemeClr val="bg1"/>
                </a:solidFill>
              </a:rPr>
              <a:t>vantaggioso, che può essere letto e gestito anche a distanza.</a:t>
            </a:r>
          </a:p>
          <a:p>
            <a:endParaRPr lang="it-IT" dirty="0">
              <a:solidFill>
                <a:schemeClr val="bg1"/>
              </a:solidFill>
            </a:endParaRPr>
          </a:p>
          <a:p>
            <a:r>
              <a:rPr lang="it-IT" dirty="0">
                <a:solidFill>
                  <a:schemeClr val="bg1"/>
                </a:solidFill>
              </a:rPr>
              <a:t>Il contatore elettronico permette di gestire in modo più razionale </a:t>
            </a:r>
          </a:p>
          <a:p>
            <a:r>
              <a:rPr lang="it-IT" dirty="0">
                <a:solidFill>
                  <a:schemeClr val="bg1"/>
                </a:solidFill>
              </a:rPr>
              <a:t>gli elettrodomestici e gli apparati elettrici, consentendo un </a:t>
            </a:r>
          </a:p>
          <a:p>
            <a:r>
              <a:rPr lang="it-IT" dirty="0">
                <a:solidFill>
                  <a:schemeClr val="bg1"/>
                </a:solidFill>
              </a:rPr>
              <a:t>controllo dei propri consumi di energia elettrica. </a:t>
            </a:r>
          </a:p>
          <a:p>
            <a:endParaRPr lang="it-IT" dirty="0"/>
          </a:p>
          <a:p>
            <a:r>
              <a:rPr lang="it-IT" dirty="0">
                <a:solidFill>
                  <a:schemeClr val="bg1"/>
                </a:solidFill>
              </a:rPr>
              <a:t>Inoltre, consente di rilevare da remoto le letture di energia</a:t>
            </a:r>
          </a:p>
          <a:p>
            <a:r>
              <a:rPr lang="it-IT" dirty="0">
                <a:solidFill>
                  <a:schemeClr val="bg1"/>
                </a:solidFill>
              </a:rPr>
              <a:t>consumata e immessa dal cliente, ottimizzando così i tempi e </a:t>
            </a:r>
          </a:p>
          <a:p>
            <a:r>
              <a:rPr lang="it-IT" dirty="0">
                <a:solidFill>
                  <a:schemeClr val="bg1"/>
                </a:solidFill>
              </a:rPr>
              <a:t>migliorando il servizio in termini di qualità e velocità di risposta</a:t>
            </a:r>
          </a:p>
          <a:p>
            <a:endParaRPr lang="it-IT" dirty="0"/>
          </a:p>
        </p:txBody>
      </p:sp>
    </p:spTree>
    <p:extLst>
      <p:ext uri="{BB962C8B-B14F-4D97-AF65-F5344CB8AC3E}">
        <p14:creationId xmlns:p14="http://schemas.microsoft.com/office/powerpoint/2010/main" val="17547037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Gestione</a:t>
            </a:r>
            <a:r>
              <a:rPr lang="en-US" sz="2700" dirty="0"/>
              <a:t> </a:t>
            </a:r>
            <a:r>
              <a:rPr lang="en-US" sz="2700" dirty="0" err="1"/>
              <a:t>efficienza</a:t>
            </a:r>
            <a:r>
              <a:rPr lang="en-US" sz="2700" dirty="0"/>
              <a:t> </a:t>
            </a:r>
            <a:r>
              <a:rPr lang="en-US" sz="2700" dirty="0" err="1"/>
              <a:t>energetica</a:t>
            </a:r>
            <a:endParaRPr lang="en-US" sz="2700" dirty="0"/>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184731" cy="646331"/>
          </a:xfrm>
          <a:prstGeom prst="rect">
            <a:avLst/>
          </a:prstGeom>
          <a:noFill/>
        </p:spPr>
        <p:txBody>
          <a:bodyPr wrap="none" rtlCol="0">
            <a:spAutoFit/>
          </a:bodyPr>
          <a:lstStyle/>
          <a:p>
            <a:endParaRPr lang="it-IT" dirty="0">
              <a:solidFill>
                <a:schemeClr val="bg1"/>
              </a:solidFill>
            </a:endParaRPr>
          </a:p>
          <a:p>
            <a:endParaRPr lang="it-IT" dirty="0">
              <a:solidFill>
                <a:schemeClr val="bg1"/>
              </a:solidFill>
            </a:endParaRPr>
          </a:p>
        </p:txBody>
      </p:sp>
      <p:sp>
        <p:nvSpPr>
          <p:cNvPr id="4" name="CasellaDiTesto 3"/>
          <p:cNvSpPr txBox="1"/>
          <p:nvPr/>
        </p:nvSpPr>
        <p:spPr>
          <a:xfrm>
            <a:off x="2590800" y="965269"/>
            <a:ext cx="6672339" cy="5909310"/>
          </a:xfrm>
          <a:prstGeom prst="rect">
            <a:avLst/>
          </a:prstGeom>
          <a:noFill/>
        </p:spPr>
        <p:txBody>
          <a:bodyPr wrap="none" rtlCol="0">
            <a:spAutoFit/>
          </a:bodyPr>
          <a:lstStyle/>
          <a:p>
            <a:r>
              <a:rPr lang="it-IT" dirty="0">
                <a:solidFill>
                  <a:schemeClr val="bg1"/>
                </a:solidFill>
              </a:rPr>
              <a:t>Negli utili anni si è prestata particolare attenzione a determinati</a:t>
            </a:r>
          </a:p>
          <a:p>
            <a:r>
              <a:rPr lang="it-IT" dirty="0">
                <a:solidFill>
                  <a:schemeClr val="bg1"/>
                </a:solidFill>
              </a:rPr>
              <a:t>Software chiamati </a:t>
            </a:r>
            <a:r>
              <a:rPr lang="it-IT" b="1" dirty="0">
                <a:solidFill>
                  <a:schemeClr val="bg1"/>
                </a:solidFill>
              </a:rPr>
              <a:t>EMS</a:t>
            </a:r>
            <a:r>
              <a:rPr lang="it-IT" dirty="0">
                <a:solidFill>
                  <a:schemeClr val="bg1"/>
                </a:solidFill>
              </a:rPr>
              <a:t> (</a:t>
            </a:r>
            <a:r>
              <a:rPr lang="it-IT" b="1" dirty="0">
                <a:solidFill>
                  <a:schemeClr val="bg1"/>
                </a:solidFill>
              </a:rPr>
              <a:t>Energy Management Systems</a:t>
            </a:r>
            <a:r>
              <a:rPr lang="it-IT" dirty="0">
                <a:solidFill>
                  <a:schemeClr val="bg1"/>
                </a:solidFill>
              </a:rPr>
              <a:t>).</a:t>
            </a:r>
          </a:p>
          <a:p>
            <a:endParaRPr lang="it-IT" dirty="0">
              <a:solidFill>
                <a:schemeClr val="bg1"/>
              </a:solidFill>
            </a:endParaRPr>
          </a:p>
          <a:p>
            <a:r>
              <a:rPr lang="it-IT" dirty="0">
                <a:solidFill>
                  <a:schemeClr val="bg1"/>
                </a:solidFill>
              </a:rPr>
              <a:t>In particolare, Energy Intelligence è una suite di tecniche per</a:t>
            </a:r>
          </a:p>
          <a:p>
            <a:r>
              <a:rPr lang="it-IT" dirty="0">
                <a:solidFill>
                  <a:schemeClr val="bg1"/>
                </a:solidFill>
              </a:rPr>
              <a:t>acquisire conoscenza sui tipi e sulle modalità di rilevazione ed</a:t>
            </a:r>
          </a:p>
          <a:p>
            <a:r>
              <a:rPr lang="it-IT" dirty="0">
                <a:solidFill>
                  <a:schemeClr val="bg1"/>
                </a:solidFill>
              </a:rPr>
              <a:t>Elaborazione delle informazioni sui consumi energetici. L’importanza</a:t>
            </a:r>
          </a:p>
          <a:p>
            <a:r>
              <a:rPr lang="it-IT" dirty="0">
                <a:solidFill>
                  <a:schemeClr val="bg1"/>
                </a:solidFill>
              </a:rPr>
              <a:t>è chiara. In tale suite rientrano:</a:t>
            </a:r>
          </a:p>
          <a:p>
            <a:endParaRPr lang="it-IT" dirty="0">
              <a:solidFill>
                <a:schemeClr val="bg1"/>
              </a:solidFill>
            </a:endParaRPr>
          </a:p>
          <a:p>
            <a:pPr marL="285750" indent="-285750">
              <a:buFont typeface="Arial" panose="020B0604020202020204" pitchFamily="34" charset="0"/>
              <a:buChar char="•"/>
            </a:pPr>
            <a:r>
              <a:rPr lang="it-IT" b="1" dirty="0">
                <a:solidFill>
                  <a:schemeClr val="bg1"/>
                </a:solidFill>
              </a:rPr>
              <a:t>Sistemi di monitoraggio </a:t>
            </a:r>
            <a:r>
              <a:rPr lang="it-IT" dirty="0">
                <a:solidFill>
                  <a:schemeClr val="bg1"/>
                </a:solidFill>
              </a:rPr>
              <a:t>(hardware e software) che consentono</a:t>
            </a:r>
          </a:p>
          <a:p>
            <a:r>
              <a:rPr lang="it-IT" dirty="0">
                <a:solidFill>
                  <a:schemeClr val="bg1"/>
                </a:solidFill>
              </a:rPr>
              <a:t>     di conoscere lo stato di una utenza energetica.</a:t>
            </a:r>
          </a:p>
          <a:p>
            <a:pPr marL="285750" indent="-285750">
              <a:buFont typeface="Arial" panose="020B0604020202020204" pitchFamily="34" charset="0"/>
              <a:buChar char="•"/>
            </a:pPr>
            <a:r>
              <a:rPr lang="it-IT" b="1" dirty="0">
                <a:solidFill>
                  <a:schemeClr val="bg1"/>
                </a:solidFill>
              </a:rPr>
              <a:t>Sistemi di controllo </a:t>
            </a:r>
            <a:r>
              <a:rPr lang="it-IT" dirty="0">
                <a:solidFill>
                  <a:schemeClr val="bg1"/>
                </a:solidFill>
              </a:rPr>
              <a:t>i quali permettono di monitorare l’andamento</a:t>
            </a:r>
          </a:p>
          <a:p>
            <a:r>
              <a:rPr lang="it-IT" dirty="0">
                <a:solidFill>
                  <a:schemeClr val="bg1"/>
                </a:solidFill>
              </a:rPr>
              <a:t>      dell’utenza energetica. Tali strumenti possiedono anche tecniche</a:t>
            </a:r>
          </a:p>
          <a:p>
            <a:r>
              <a:rPr lang="it-IT" dirty="0">
                <a:solidFill>
                  <a:schemeClr val="bg1"/>
                </a:solidFill>
              </a:rPr>
              <a:t>      legate ad azioni correttive.</a:t>
            </a:r>
          </a:p>
          <a:p>
            <a:pPr marL="285750" indent="-285750">
              <a:buFont typeface="Arial" panose="020B0604020202020204" pitchFamily="34" charset="0"/>
              <a:buChar char="•"/>
            </a:pPr>
            <a:r>
              <a:rPr lang="it-IT" b="1" dirty="0">
                <a:solidFill>
                  <a:schemeClr val="bg1"/>
                </a:solidFill>
              </a:rPr>
              <a:t>Sistemi di supervisione</a:t>
            </a:r>
            <a:r>
              <a:rPr lang="it-IT" dirty="0">
                <a:solidFill>
                  <a:schemeClr val="bg1"/>
                </a:solidFill>
              </a:rPr>
              <a:t>,  che contengono le caratteristiche di </a:t>
            </a:r>
          </a:p>
          <a:p>
            <a:r>
              <a:rPr lang="it-IT" dirty="0">
                <a:solidFill>
                  <a:schemeClr val="bg1"/>
                </a:solidFill>
              </a:rPr>
              <a:t>     entrambi i sistemi accennati in precedenza. </a:t>
            </a:r>
          </a:p>
          <a:p>
            <a:endParaRPr lang="it-IT" dirty="0">
              <a:solidFill>
                <a:schemeClr val="bg1"/>
              </a:solidFill>
            </a:endParaRPr>
          </a:p>
          <a:p>
            <a:r>
              <a:rPr lang="it-IT" dirty="0">
                <a:solidFill>
                  <a:schemeClr val="bg1"/>
                </a:solidFill>
              </a:rPr>
              <a:t>Un EMS è un software di supervisione.</a:t>
            </a: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p>
        </p:txBody>
      </p:sp>
    </p:spTree>
    <p:extLst>
      <p:ext uri="{BB962C8B-B14F-4D97-AF65-F5344CB8AC3E}">
        <p14:creationId xmlns:p14="http://schemas.microsoft.com/office/powerpoint/2010/main" val="10391749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28950" y="914400"/>
            <a:ext cx="5943600" cy="3429000"/>
          </a:xfrm>
          <a:prstGeom prst="roundRect">
            <a:avLst/>
          </a:prstGeom>
          <a:gradFill>
            <a:gsLst>
              <a:gs pos="0">
                <a:schemeClr val="tx1">
                  <a:lumMod val="95000"/>
                  <a:lumOff val="5000"/>
                </a:schemeClr>
              </a:gs>
              <a:gs pos="80000">
                <a:schemeClr val="tx1">
                  <a:lumMod val="85000"/>
                  <a:lumOff val="15000"/>
                </a:schemeClr>
              </a:gs>
              <a:gs pos="100000">
                <a:schemeClr val="tx1">
                  <a:lumMod val="75000"/>
                  <a:lumOff val="25000"/>
                </a:schemeClr>
              </a:gs>
            </a:gsLst>
          </a:gradFill>
          <a:ln>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sz="1350" dirty="0" err="1"/>
              <a:t>Grazie</a:t>
            </a:r>
            <a:r>
              <a:rPr lang="en-US" sz="1350" dirty="0"/>
              <a:t> </a:t>
            </a:r>
            <a:r>
              <a:rPr lang="en-US" sz="1350" dirty="0" err="1"/>
              <a:t>mille</a:t>
            </a:r>
            <a:r>
              <a:rPr lang="en-US" sz="1350" dirty="0"/>
              <a:t> per aver </a:t>
            </a:r>
            <a:r>
              <a:rPr lang="en-US" sz="1350" dirty="0" err="1"/>
              <a:t>letto</a:t>
            </a:r>
            <a:r>
              <a:rPr lang="en-US" sz="1350" dirty="0"/>
              <a:t> </a:t>
            </a:r>
            <a:r>
              <a:rPr lang="en-US" sz="1350" dirty="0" err="1"/>
              <a:t>queste</a:t>
            </a:r>
            <a:r>
              <a:rPr lang="en-US" sz="1350" dirty="0"/>
              <a:t> slides</a:t>
            </a:r>
          </a:p>
        </p:txBody>
      </p:sp>
      <p:sp>
        <p:nvSpPr>
          <p:cNvPr id="2" name="Title 1"/>
          <p:cNvSpPr>
            <a:spLocks noGrp="1"/>
          </p:cNvSpPr>
          <p:nvPr>
            <p:ph type="title"/>
          </p:nvPr>
        </p:nvSpPr>
        <p:spPr/>
        <p:txBody>
          <a:bodyPr>
            <a:noAutofit/>
          </a:bodyPr>
          <a:lstStyle/>
          <a:p>
            <a:r>
              <a:rPr lang="en-US" sz="2100" dirty="0">
                <a:solidFill>
                  <a:schemeClr val="accent2">
                    <a:lumMod val="75000"/>
                  </a:schemeClr>
                </a:solidFill>
              </a:rPr>
              <a:t>Arrivederci da Marco </a:t>
            </a:r>
            <a:r>
              <a:rPr lang="en-US" sz="2100" dirty="0" err="1">
                <a:solidFill>
                  <a:schemeClr val="accent2">
                    <a:lumMod val="75000"/>
                  </a:schemeClr>
                </a:solidFill>
              </a:rPr>
              <a:t>Buttolo</a:t>
            </a:r>
            <a:endParaRPr lang="en-US" sz="2100" dirty="0">
              <a:solidFill>
                <a:schemeClr val="bg1">
                  <a:lumMod val="95000"/>
                </a:schemeClr>
              </a:solidFill>
            </a:endParaRPr>
          </a:p>
        </p:txBody>
      </p:sp>
    </p:spTree>
    <p:extLst>
      <p:ext uri="{BB962C8B-B14F-4D97-AF65-F5344CB8AC3E}">
        <p14:creationId xmlns:p14="http://schemas.microsoft.com/office/powerpoint/2010/main" val="533743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1219200"/>
            <a:ext cx="6124575" cy="1524000"/>
          </a:xfrm>
        </p:spPr>
        <p:txBody>
          <a:bodyPr>
            <a:normAutofit/>
          </a:bodyPr>
          <a:lstStyle/>
          <a:p>
            <a:pPr algn="just"/>
            <a:r>
              <a:rPr lang="en-US" sz="1800" dirty="0"/>
              <a:t>Il </a:t>
            </a:r>
            <a:r>
              <a:rPr lang="en-US" sz="1800" dirty="0" err="1"/>
              <a:t>fuzionamento</a:t>
            </a:r>
            <a:r>
              <a:rPr lang="en-US" sz="1800" dirty="0"/>
              <a:t> di </a:t>
            </a:r>
            <a:r>
              <a:rPr lang="en-US" sz="1800" dirty="0" err="1"/>
              <a:t>una</a:t>
            </a:r>
            <a:r>
              <a:rPr lang="en-US" sz="1800" dirty="0"/>
              <a:t> </a:t>
            </a:r>
            <a:r>
              <a:rPr lang="en-US" sz="1800" dirty="0" err="1"/>
              <a:t>centrale</a:t>
            </a:r>
            <a:r>
              <a:rPr lang="en-US" sz="1800" dirty="0"/>
              <a:t> </a:t>
            </a:r>
            <a:r>
              <a:rPr lang="en-US" sz="1800" dirty="0" err="1"/>
              <a:t>idroelettrica</a:t>
            </a:r>
            <a:r>
              <a:rPr lang="en-US" sz="1800" dirty="0"/>
              <a:t> </a:t>
            </a:r>
            <a:r>
              <a:rPr lang="en-US" sz="1800" dirty="0" err="1"/>
              <a:t>viene</a:t>
            </a:r>
            <a:r>
              <a:rPr lang="en-US" sz="1800" dirty="0"/>
              <a:t> </a:t>
            </a:r>
            <a:r>
              <a:rPr lang="en-US" sz="1800" dirty="0" err="1"/>
              <a:t>mostrato</a:t>
            </a:r>
            <a:r>
              <a:rPr lang="en-US" sz="1800" dirty="0"/>
              <a:t> </a:t>
            </a:r>
            <a:r>
              <a:rPr lang="en-US" sz="1800" dirty="0" err="1"/>
              <a:t>nella</a:t>
            </a:r>
            <a:r>
              <a:rPr lang="en-US" sz="1800" dirty="0"/>
              <a:t> </a:t>
            </a:r>
            <a:r>
              <a:rPr lang="en-US" sz="1800" dirty="0" err="1"/>
              <a:t>seguente</a:t>
            </a:r>
            <a:r>
              <a:rPr lang="en-US" sz="1800" dirty="0"/>
              <a:t> </a:t>
            </a:r>
            <a:r>
              <a:rPr lang="en-US" sz="1800" dirty="0" err="1"/>
              <a:t>illustrazione</a:t>
            </a:r>
            <a:r>
              <a:rPr lang="en-US" sz="1800" dirty="0"/>
              <a:t>:</a:t>
            </a:r>
          </a:p>
          <a:p>
            <a:pPr algn="just"/>
            <a:endParaRPr lang="en-US"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produzione</a:t>
            </a:r>
            <a:r>
              <a:rPr lang="en-US" sz="2700" dirty="0"/>
              <a:t> di </a:t>
            </a:r>
            <a:r>
              <a:rPr lang="en-US" sz="2700" dirty="0" err="1"/>
              <a:t>energia</a:t>
            </a:r>
            <a:r>
              <a:rPr lang="en-US" sz="2700" dirty="0"/>
              <a:t> </a:t>
            </a:r>
            <a:r>
              <a:rPr lang="en-US" sz="2700" dirty="0" err="1"/>
              <a:t>elettrica</a:t>
            </a:r>
            <a:r>
              <a:rPr lang="en-US" sz="2700" dirty="0"/>
              <a:t> </a:t>
            </a:r>
            <a:r>
              <a:rPr lang="en-US" sz="2700" dirty="0" err="1"/>
              <a:t>dall’acqua</a:t>
            </a:r>
            <a:endParaRPr lang="en-US" sz="2700" dirty="0"/>
          </a:p>
        </p:txBody>
      </p:sp>
      <p:pic>
        <p:nvPicPr>
          <p:cNvPr id="5" name="Immagine 4"/>
          <p:cNvPicPr>
            <a:picLocks noChangeAspect="1"/>
          </p:cNvPicPr>
          <p:nvPr/>
        </p:nvPicPr>
        <p:blipFill>
          <a:blip r:embed="rId3"/>
          <a:stretch>
            <a:fillRect/>
          </a:stretch>
        </p:blipFill>
        <p:spPr>
          <a:xfrm>
            <a:off x="2633003" y="2133600"/>
            <a:ext cx="6477000" cy="2590800"/>
          </a:xfrm>
          <a:prstGeom prst="rect">
            <a:avLst/>
          </a:prstGeom>
        </p:spPr>
      </p:pic>
    </p:spTree>
    <p:extLst>
      <p:ext uri="{BB962C8B-B14F-4D97-AF65-F5344CB8AC3E}">
        <p14:creationId xmlns:p14="http://schemas.microsoft.com/office/powerpoint/2010/main" val="88820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1219200"/>
            <a:ext cx="6124575" cy="1524000"/>
          </a:xfrm>
        </p:spPr>
        <p:txBody>
          <a:bodyPr>
            <a:normAutofit/>
          </a:bodyPr>
          <a:lstStyle/>
          <a:p>
            <a:pPr algn="just"/>
            <a:r>
              <a:rPr lang="en-US" sz="1800" dirty="0"/>
              <a:t>Un </a:t>
            </a:r>
            <a:r>
              <a:rPr lang="en-US" sz="1800" dirty="0" err="1"/>
              <a:t>modellino</a:t>
            </a:r>
            <a:r>
              <a:rPr lang="en-US" sz="1800" dirty="0"/>
              <a:t> </a:t>
            </a:r>
            <a:r>
              <a:rPr lang="en-US" sz="1800" dirty="0" err="1"/>
              <a:t>che</a:t>
            </a:r>
            <a:r>
              <a:rPr lang="en-US" sz="1800" dirty="0"/>
              <a:t> </a:t>
            </a:r>
            <a:r>
              <a:rPr lang="en-US" sz="1800" dirty="0" err="1"/>
              <a:t>mostra</a:t>
            </a:r>
            <a:r>
              <a:rPr lang="en-US" sz="1800" dirty="0"/>
              <a:t> </a:t>
            </a:r>
            <a:r>
              <a:rPr lang="en-US" sz="1800" dirty="0" err="1"/>
              <a:t>nel</a:t>
            </a:r>
            <a:r>
              <a:rPr lang="en-US" sz="1800" dirty="0"/>
              <a:t> </a:t>
            </a:r>
            <a:r>
              <a:rPr lang="en-US" sz="1800" dirty="0" err="1"/>
              <a:t>dettaglio</a:t>
            </a:r>
            <a:r>
              <a:rPr lang="en-US" sz="1800" dirty="0"/>
              <a:t> la </a:t>
            </a:r>
            <a:r>
              <a:rPr lang="en-US" sz="1800" dirty="0" err="1"/>
              <a:t>struttura</a:t>
            </a:r>
            <a:r>
              <a:rPr lang="en-US" sz="1800" dirty="0"/>
              <a:t> di </a:t>
            </a:r>
            <a:r>
              <a:rPr lang="en-US" sz="1800" dirty="0" err="1"/>
              <a:t>una</a:t>
            </a:r>
            <a:r>
              <a:rPr lang="en-US" sz="1800" dirty="0"/>
              <a:t> </a:t>
            </a:r>
            <a:r>
              <a:rPr lang="en-US" sz="1800" dirty="0" err="1"/>
              <a:t>centrale</a:t>
            </a:r>
            <a:r>
              <a:rPr lang="en-US" sz="1800" dirty="0"/>
              <a:t> </a:t>
            </a:r>
            <a:r>
              <a:rPr lang="en-US" sz="1800" dirty="0" err="1"/>
              <a:t>idroelettrica</a:t>
            </a:r>
            <a:r>
              <a:rPr lang="en-US" sz="1800" dirty="0"/>
              <a:t>:</a:t>
            </a:r>
          </a:p>
          <a:p>
            <a:pPr algn="just"/>
            <a:endParaRPr lang="en-US"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produzione</a:t>
            </a:r>
            <a:r>
              <a:rPr lang="en-US" sz="2700" dirty="0"/>
              <a:t> di </a:t>
            </a:r>
            <a:r>
              <a:rPr lang="en-US" sz="2700" dirty="0" err="1"/>
              <a:t>energia</a:t>
            </a:r>
            <a:r>
              <a:rPr lang="en-US" sz="2700" dirty="0"/>
              <a:t> </a:t>
            </a:r>
            <a:r>
              <a:rPr lang="en-US" sz="2700" dirty="0" err="1"/>
              <a:t>elettrica</a:t>
            </a:r>
            <a:r>
              <a:rPr lang="en-US" sz="2700" dirty="0"/>
              <a:t> </a:t>
            </a:r>
            <a:r>
              <a:rPr lang="en-US" sz="2700" dirty="0" err="1"/>
              <a:t>dall’acqua</a:t>
            </a:r>
            <a:endParaRPr lang="en-US" sz="2700" dirty="0"/>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825" y="2209800"/>
            <a:ext cx="6231467" cy="3505200"/>
          </a:xfrm>
          <a:prstGeom prst="rect">
            <a:avLst/>
          </a:prstGeom>
        </p:spPr>
      </p:pic>
    </p:spTree>
    <p:extLst>
      <p:ext uri="{BB962C8B-B14F-4D97-AF65-F5344CB8AC3E}">
        <p14:creationId xmlns:p14="http://schemas.microsoft.com/office/powerpoint/2010/main" val="127152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816616" y="1905000"/>
            <a:ext cx="6124575" cy="3962400"/>
          </a:xfrm>
        </p:spPr>
        <p:txBody>
          <a:bodyPr>
            <a:normAutofit/>
          </a:bodyPr>
          <a:lstStyle/>
          <a:p>
            <a:pPr algn="just"/>
            <a:r>
              <a:rPr lang="en-US" sz="1800" dirty="0" err="1"/>
              <a:t>L’acqua</a:t>
            </a:r>
            <a:r>
              <a:rPr lang="en-US" sz="1800" dirty="0"/>
              <a:t> </a:t>
            </a:r>
            <a:r>
              <a:rPr lang="en-US" sz="1800" dirty="0" err="1"/>
              <a:t>viene</a:t>
            </a:r>
            <a:r>
              <a:rPr lang="en-US" sz="1800" dirty="0"/>
              <a:t> </a:t>
            </a:r>
            <a:r>
              <a:rPr lang="en-US" sz="1800" dirty="0" err="1"/>
              <a:t>prelevata</a:t>
            </a:r>
            <a:r>
              <a:rPr lang="en-US" sz="1800" dirty="0"/>
              <a:t> dal </a:t>
            </a:r>
            <a:r>
              <a:rPr lang="en-US" sz="1800" dirty="0" err="1"/>
              <a:t>lago</a:t>
            </a:r>
            <a:r>
              <a:rPr lang="en-US" sz="1800" dirty="0"/>
              <a:t> </a:t>
            </a:r>
            <a:r>
              <a:rPr lang="en-US" sz="1800" dirty="0" err="1"/>
              <a:t>artificiale</a:t>
            </a:r>
            <a:r>
              <a:rPr lang="en-US" sz="1800" dirty="0"/>
              <a:t> </a:t>
            </a:r>
            <a:r>
              <a:rPr lang="en-US" sz="1800" dirty="0" err="1"/>
              <a:t>realizzato</a:t>
            </a:r>
            <a:r>
              <a:rPr lang="en-US" sz="1800" dirty="0"/>
              <a:t> con la </a:t>
            </a:r>
            <a:r>
              <a:rPr lang="en-US" sz="1800" dirty="0" err="1"/>
              <a:t>costruzione</a:t>
            </a:r>
            <a:r>
              <a:rPr lang="en-US" sz="1800" dirty="0"/>
              <a:t> di </a:t>
            </a:r>
            <a:r>
              <a:rPr lang="en-US" sz="1800" dirty="0" err="1"/>
              <a:t>uno</a:t>
            </a:r>
            <a:r>
              <a:rPr lang="en-US" sz="1800" dirty="0"/>
              <a:t> </a:t>
            </a:r>
            <a:r>
              <a:rPr lang="en-US" sz="1800" dirty="0" err="1"/>
              <a:t>sbarramento</a:t>
            </a:r>
            <a:r>
              <a:rPr lang="en-US" sz="1800" dirty="0"/>
              <a:t> </a:t>
            </a:r>
            <a:r>
              <a:rPr lang="en-US" sz="1800" dirty="0" err="1"/>
              <a:t>artificiale</a:t>
            </a:r>
            <a:r>
              <a:rPr lang="en-US" sz="1800" dirty="0"/>
              <a:t> (</a:t>
            </a:r>
            <a:r>
              <a:rPr lang="en-US" sz="1800" dirty="0" err="1"/>
              <a:t>diga</a:t>
            </a:r>
            <a:r>
              <a:rPr lang="en-US" sz="1800" dirty="0"/>
              <a:t>). </a:t>
            </a:r>
            <a:r>
              <a:rPr lang="en-US" sz="1800" dirty="0" err="1"/>
              <a:t>L’acqua</a:t>
            </a:r>
            <a:r>
              <a:rPr lang="en-US" sz="1800" dirty="0"/>
              <a:t> </a:t>
            </a:r>
            <a:r>
              <a:rPr lang="en-US" sz="1800" dirty="0" err="1"/>
              <a:t>scorre</a:t>
            </a:r>
            <a:r>
              <a:rPr lang="en-US" sz="1800" dirty="0"/>
              <a:t> </a:t>
            </a:r>
            <a:r>
              <a:rPr lang="en-US" sz="1800" dirty="0" err="1"/>
              <a:t>sempre</a:t>
            </a:r>
            <a:r>
              <a:rPr lang="en-US" sz="1800" dirty="0"/>
              <a:t> </a:t>
            </a:r>
            <a:r>
              <a:rPr lang="en-US" sz="1800" dirty="0" err="1"/>
              <a:t>più</a:t>
            </a:r>
            <a:r>
              <a:rPr lang="en-US" sz="1800" dirty="0"/>
              <a:t> </a:t>
            </a:r>
            <a:r>
              <a:rPr lang="en-US" sz="1800" dirty="0" err="1"/>
              <a:t>velocemente</a:t>
            </a:r>
            <a:r>
              <a:rPr lang="en-US" sz="1800" dirty="0"/>
              <a:t> in un </a:t>
            </a:r>
            <a:r>
              <a:rPr lang="en-US" sz="1800" dirty="0" err="1"/>
              <a:t>tubo</a:t>
            </a:r>
            <a:r>
              <a:rPr lang="en-US" sz="1800" dirty="0"/>
              <a:t> </a:t>
            </a:r>
            <a:r>
              <a:rPr lang="en-US" sz="1800" dirty="0" err="1"/>
              <a:t>chiamato</a:t>
            </a:r>
            <a:r>
              <a:rPr lang="en-US" sz="1800" dirty="0"/>
              <a:t> </a:t>
            </a:r>
            <a:r>
              <a:rPr lang="en-US" sz="1800" dirty="0" err="1"/>
              <a:t>condotta</a:t>
            </a:r>
            <a:r>
              <a:rPr lang="en-US" sz="1800" dirty="0"/>
              <a:t> </a:t>
            </a:r>
            <a:r>
              <a:rPr lang="en-US" sz="1800" dirty="0" err="1"/>
              <a:t>forzata</a:t>
            </a:r>
            <a:r>
              <a:rPr lang="en-US" sz="1800" dirty="0"/>
              <a:t>. E’ </a:t>
            </a:r>
            <a:r>
              <a:rPr lang="en-US" sz="1800" dirty="0" err="1"/>
              <a:t>proprio</a:t>
            </a:r>
            <a:r>
              <a:rPr lang="en-US" sz="1800" dirty="0"/>
              <a:t> </a:t>
            </a:r>
            <a:r>
              <a:rPr lang="en-US" sz="1800" dirty="0" err="1"/>
              <a:t>nella</a:t>
            </a:r>
            <a:r>
              <a:rPr lang="en-US" sz="1800" dirty="0"/>
              <a:t> </a:t>
            </a:r>
            <a:r>
              <a:rPr lang="en-US" sz="1800" dirty="0" err="1"/>
              <a:t>condotta</a:t>
            </a:r>
            <a:r>
              <a:rPr lang="en-US" sz="1800" dirty="0"/>
              <a:t> </a:t>
            </a:r>
            <a:r>
              <a:rPr lang="en-US" sz="1800" dirty="0" err="1"/>
              <a:t>forzata</a:t>
            </a:r>
            <a:r>
              <a:rPr lang="en-US" sz="1800" dirty="0"/>
              <a:t> </a:t>
            </a:r>
            <a:r>
              <a:rPr lang="en-US" sz="1800" dirty="0" err="1"/>
              <a:t>che</a:t>
            </a:r>
            <a:r>
              <a:rPr lang="en-US" sz="1800" dirty="0"/>
              <a:t> </a:t>
            </a:r>
            <a:r>
              <a:rPr lang="en-US" sz="1800" dirty="0" err="1"/>
              <a:t>si</a:t>
            </a:r>
            <a:r>
              <a:rPr lang="en-US" sz="1800" dirty="0"/>
              <a:t> ha la </a:t>
            </a:r>
            <a:r>
              <a:rPr lang="en-US" sz="1800" dirty="0" err="1"/>
              <a:t>graduale</a:t>
            </a:r>
            <a:r>
              <a:rPr lang="en-US" sz="1800" dirty="0"/>
              <a:t> </a:t>
            </a:r>
            <a:r>
              <a:rPr lang="en-US" sz="1800" dirty="0" err="1"/>
              <a:t>trasformazione</a:t>
            </a:r>
            <a:r>
              <a:rPr lang="en-US" sz="1800" dirty="0"/>
              <a:t> </a:t>
            </a:r>
            <a:r>
              <a:rPr lang="en-US" sz="1800" dirty="0" err="1"/>
              <a:t>dell’energia</a:t>
            </a:r>
            <a:r>
              <a:rPr lang="en-US" sz="1800" dirty="0"/>
              <a:t> </a:t>
            </a:r>
            <a:r>
              <a:rPr lang="en-US" sz="1800" dirty="0" err="1"/>
              <a:t>dell’acqua</a:t>
            </a:r>
            <a:r>
              <a:rPr lang="en-US" sz="1800" dirty="0"/>
              <a:t> da </a:t>
            </a:r>
            <a:r>
              <a:rPr lang="en-US" sz="1800" dirty="0" err="1"/>
              <a:t>potenziale</a:t>
            </a:r>
            <a:r>
              <a:rPr lang="en-US" sz="1800" dirty="0"/>
              <a:t> a </a:t>
            </a:r>
            <a:r>
              <a:rPr lang="en-US" sz="1800" dirty="0" err="1"/>
              <a:t>cinetica</a:t>
            </a:r>
            <a:r>
              <a:rPr lang="en-US" sz="1800" dirty="0"/>
              <a:t>. </a:t>
            </a:r>
            <a:r>
              <a:rPr lang="en-US" sz="1800" dirty="0" err="1"/>
              <a:t>L’acqua</a:t>
            </a:r>
            <a:r>
              <a:rPr lang="en-US" sz="1800" dirty="0"/>
              <a:t> </a:t>
            </a:r>
            <a:r>
              <a:rPr lang="en-US" sz="1800" dirty="0" err="1"/>
              <a:t>che</a:t>
            </a:r>
            <a:r>
              <a:rPr lang="en-US" sz="1800" dirty="0"/>
              <a:t> </a:t>
            </a:r>
            <a:r>
              <a:rPr lang="en-US" sz="1800" dirty="0" err="1"/>
              <a:t>esce</a:t>
            </a:r>
            <a:r>
              <a:rPr lang="en-US" sz="1800" dirty="0"/>
              <a:t> </a:t>
            </a:r>
            <a:r>
              <a:rPr lang="en-US" sz="1800" dirty="0" err="1"/>
              <a:t>dalla</a:t>
            </a:r>
            <a:r>
              <a:rPr lang="en-US" sz="1800" dirty="0"/>
              <a:t> </a:t>
            </a:r>
            <a:r>
              <a:rPr lang="en-US" sz="1800" dirty="0" err="1"/>
              <a:t>condotta</a:t>
            </a:r>
            <a:r>
              <a:rPr lang="en-US" sz="1800" dirty="0"/>
              <a:t> </a:t>
            </a:r>
            <a:r>
              <a:rPr lang="en-US" sz="1800" dirty="0" err="1"/>
              <a:t>forzata</a:t>
            </a:r>
            <a:r>
              <a:rPr lang="en-US" sz="1800" dirty="0"/>
              <a:t> </a:t>
            </a:r>
            <a:r>
              <a:rPr lang="en-US" sz="1800" dirty="0" err="1"/>
              <a:t>va</a:t>
            </a:r>
            <a:r>
              <a:rPr lang="en-US" sz="1800" dirty="0"/>
              <a:t> a </a:t>
            </a:r>
            <a:r>
              <a:rPr lang="en-US" sz="1800" dirty="0" err="1"/>
              <a:t>colpire</a:t>
            </a:r>
            <a:r>
              <a:rPr lang="en-US" sz="1800" dirty="0"/>
              <a:t> le pale di </a:t>
            </a:r>
            <a:r>
              <a:rPr lang="en-US" sz="1800" dirty="0" err="1"/>
              <a:t>una</a:t>
            </a:r>
            <a:r>
              <a:rPr lang="en-US" sz="1800" dirty="0"/>
              <a:t> </a:t>
            </a:r>
            <a:r>
              <a:rPr lang="en-US" sz="1800" dirty="0" err="1"/>
              <a:t>girante</a:t>
            </a:r>
            <a:r>
              <a:rPr lang="en-US" sz="1800" dirty="0"/>
              <a:t> (</a:t>
            </a:r>
            <a:r>
              <a:rPr lang="en-US" sz="1800" dirty="0" err="1"/>
              <a:t>ruota</a:t>
            </a:r>
            <a:r>
              <a:rPr lang="en-US" sz="1800" dirty="0"/>
              <a:t> </a:t>
            </a:r>
            <a:r>
              <a:rPr lang="en-US" sz="1800" dirty="0" err="1"/>
              <a:t>palettata</a:t>
            </a:r>
            <a:r>
              <a:rPr lang="en-US" sz="1800" dirty="0"/>
              <a:t>) </a:t>
            </a:r>
            <a:r>
              <a:rPr lang="en-US" sz="1800" dirty="0" err="1"/>
              <a:t>chiamata</a:t>
            </a:r>
            <a:r>
              <a:rPr lang="en-US" sz="1800" dirty="0"/>
              <a:t> </a:t>
            </a:r>
            <a:r>
              <a:rPr lang="en-US" sz="1800" b="1" u="sng" dirty="0" err="1"/>
              <a:t>turbina</a:t>
            </a:r>
            <a:r>
              <a:rPr lang="en-US" sz="1800" dirty="0"/>
              <a:t>. </a:t>
            </a:r>
          </a:p>
          <a:p>
            <a:pPr algn="just"/>
            <a:endParaRPr lang="en-US" sz="1800" dirty="0"/>
          </a:p>
          <a:p>
            <a:pPr algn="just"/>
            <a:r>
              <a:rPr lang="en-US" sz="1800" dirty="0"/>
              <a:t>Tale </a:t>
            </a:r>
            <a:r>
              <a:rPr lang="en-US" sz="1800" dirty="0" err="1"/>
              <a:t>turbina</a:t>
            </a:r>
            <a:r>
              <a:rPr lang="en-US" sz="1800" dirty="0"/>
              <a:t> </a:t>
            </a:r>
            <a:r>
              <a:rPr lang="en-US" sz="1800" dirty="0" err="1"/>
              <a:t>ruotando</a:t>
            </a:r>
            <a:r>
              <a:rPr lang="en-US" sz="1800" dirty="0"/>
              <a:t> </a:t>
            </a:r>
            <a:r>
              <a:rPr lang="en-US" sz="1800" dirty="0" err="1"/>
              <a:t>permette</a:t>
            </a:r>
            <a:r>
              <a:rPr lang="en-US" sz="1800" dirty="0"/>
              <a:t> di </a:t>
            </a:r>
            <a:r>
              <a:rPr lang="en-US" sz="1800" dirty="0" err="1"/>
              <a:t>trasformare</a:t>
            </a:r>
            <a:r>
              <a:rPr lang="en-US" sz="1800" dirty="0"/>
              <a:t> </a:t>
            </a:r>
            <a:r>
              <a:rPr lang="en-US" sz="1800" dirty="0" err="1"/>
              <a:t>l’energia</a:t>
            </a:r>
            <a:r>
              <a:rPr lang="en-US" sz="1800" dirty="0"/>
              <a:t> </a:t>
            </a:r>
            <a:r>
              <a:rPr lang="en-US" sz="1800" dirty="0" err="1"/>
              <a:t>cinetica</a:t>
            </a:r>
            <a:r>
              <a:rPr lang="en-US" sz="1800" dirty="0"/>
              <a:t> in </a:t>
            </a:r>
            <a:r>
              <a:rPr lang="en-US" sz="1800" dirty="0" err="1"/>
              <a:t>energia</a:t>
            </a:r>
            <a:r>
              <a:rPr lang="en-US" sz="1800" dirty="0"/>
              <a:t> </a:t>
            </a:r>
            <a:r>
              <a:rPr lang="en-US" sz="1800" dirty="0" err="1"/>
              <a:t>meccanica</a:t>
            </a:r>
            <a:r>
              <a:rPr lang="en-US" sz="1800" dirty="0"/>
              <a:t>, </a:t>
            </a:r>
            <a:r>
              <a:rPr lang="en-US" sz="1800" dirty="0" err="1"/>
              <a:t>facendo</a:t>
            </a:r>
            <a:r>
              <a:rPr lang="en-US" sz="1800" dirty="0"/>
              <a:t> </a:t>
            </a:r>
            <a:r>
              <a:rPr lang="en-US" sz="1800" dirty="0" err="1"/>
              <a:t>ruotare</a:t>
            </a:r>
            <a:r>
              <a:rPr lang="en-US" sz="1800" dirty="0"/>
              <a:t> un </a:t>
            </a:r>
            <a:r>
              <a:rPr lang="en-US" sz="1800" dirty="0" err="1"/>
              <a:t>albero</a:t>
            </a:r>
            <a:r>
              <a:rPr lang="en-US" sz="1800" dirty="0"/>
              <a:t> </a:t>
            </a:r>
            <a:r>
              <a:rPr lang="en-US" sz="1800" dirty="0" err="1"/>
              <a:t>motore</a:t>
            </a:r>
            <a:r>
              <a:rPr lang="en-US" sz="1800" dirty="0"/>
              <a:t>. Le slide </a:t>
            </a:r>
            <a:r>
              <a:rPr lang="en-US" sz="1800" dirty="0" err="1"/>
              <a:t>che</a:t>
            </a:r>
            <a:r>
              <a:rPr lang="en-US" sz="1800" dirty="0"/>
              <a:t> </a:t>
            </a:r>
            <a:r>
              <a:rPr lang="en-US" sz="1800" dirty="0" err="1"/>
              <a:t>seguono</a:t>
            </a:r>
            <a:r>
              <a:rPr lang="en-US" sz="1800" dirty="0"/>
              <a:t> </a:t>
            </a:r>
            <a:r>
              <a:rPr lang="en-US" sz="1800" dirty="0" err="1"/>
              <a:t>mostrano</a:t>
            </a:r>
            <a:r>
              <a:rPr lang="en-US" sz="1800" dirty="0"/>
              <a:t> </a:t>
            </a:r>
            <a:r>
              <a:rPr lang="en-US" sz="1800" dirty="0" err="1"/>
              <a:t>proprio</a:t>
            </a:r>
            <a:r>
              <a:rPr lang="en-US" sz="1800" dirty="0"/>
              <a:t> un </a:t>
            </a:r>
            <a:r>
              <a:rPr lang="en-US" sz="1800" dirty="0" err="1"/>
              <a:t>esempio</a:t>
            </a:r>
            <a:r>
              <a:rPr lang="en-US" sz="1800" dirty="0"/>
              <a:t> di </a:t>
            </a:r>
            <a:r>
              <a:rPr lang="en-US" sz="1800" dirty="0" err="1"/>
              <a:t>turbina</a:t>
            </a:r>
            <a:r>
              <a:rPr lang="en-US" sz="1800" dirty="0"/>
              <a:t>:</a:t>
            </a:r>
          </a:p>
          <a:p>
            <a:pPr algn="just"/>
            <a:endParaRPr lang="en-US"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produzione</a:t>
            </a:r>
            <a:r>
              <a:rPr lang="en-US" sz="2700" dirty="0"/>
              <a:t> di </a:t>
            </a:r>
            <a:r>
              <a:rPr lang="en-US" sz="2700" dirty="0" err="1"/>
              <a:t>energia</a:t>
            </a:r>
            <a:r>
              <a:rPr lang="en-US" sz="2700" dirty="0"/>
              <a:t> </a:t>
            </a:r>
            <a:r>
              <a:rPr lang="en-US" sz="2700" dirty="0" err="1"/>
              <a:t>elettrica</a:t>
            </a:r>
            <a:r>
              <a:rPr lang="en-US" sz="2700" dirty="0"/>
              <a:t> </a:t>
            </a:r>
            <a:r>
              <a:rPr lang="en-US" sz="2700" dirty="0" err="1"/>
              <a:t>dall’acqua</a:t>
            </a:r>
            <a:endParaRPr lang="en-US" sz="2700" dirty="0"/>
          </a:p>
        </p:txBody>
      </p:sp>
    </p:spTree>
    <p:extLst>
      <p:ext uri="{BB962C8B-B14F-4D97-AF65-F5344CB8AC3E}">
        <p14:creationId xmlns:p14="http://schemas.microsoft.com/office/powerpoint/2010/main" val="131143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44">
                                            <p:txEl>
                                              <p:pRg st="2" end="2"/>
                                            </p:txEl>
                                          </p:spTgt>
                                        </p:tgtEl>
                                        <p:attrNameLst>
                                          <p:attrName>style.visibility</p:attrName>
                                        </p:attrNameLst>
                                      </p:cBhvr>
                                      <p:to>
                                        <p:strVal val="visible"/>
                                      </p:to>
                                    </p:set>
                                    <p:animEffect transition="in" filter="fade">
                                      <p:cBhvr>
                                        <p:cTn id="10" dur="500"/>
                                        <p:tgtEl>
                                          <p:spTgt spid="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824822" y="1219200"/>
            <a:ext cx="6124575" cy="3962400"/>
          </a:xfrm>
        </p:spPr>
        <p:txBody>
          <a:bodyPr>
            <a:normAutofit/>
          </a:bodyPr>
          <a:lstStyle/>
          <a:p>
            <a:pPr algn="just"/>
            <a:r>
              <a:rPr lang="en-US" sz="1800" dirty="0" err="1"/>
              <a:t>Girante</a:t>
            </a:r>
            <a:r>
              <a:rPr lang="en-US" sz="1800" dirty="0"/>
              <a:t> di </a:t>
            </a:r>
            <a:r>
              <a:rPr lang="en-US" sz="1800" dirty="0" err="1"/>
              <a:t>una</a:t>
            </a:r>
            <a:r>
              <a:rPr lang="en-US" sz="1800" dirty="0"/>
              <a:t> </a:t>
            </a:r>
            <a:r>
              <a:rPr lang="en-US" sz="1800" dirty="0" err="1"/>
              <a:t>turbina</a:t>
            </a:r>
            <a:r>
              <a:rPr lang="en-US" sz="1800" dirty="0"/>
              <a:t> Pelton:</a:t>
            </a:r>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produzione</a:t>
            </a:r>
            <a:r>
              <a:rPr lang="en-US" sz="2700" dirty="0"/>
              <a:t> di </a:t>
            </a:r>
            <a:r>
              <a:rPr lang="en-US" sz="2700" dirty="0" err="1"/>
              <a:t>energia</a:t>
            </a:r>
            <a:r>
              <a:rPr lang="en-US" sz="2700" dirty="0"/>
              <a:t> </a:t>
            </a:r>
            <a:r>
              <a:rPr lang="en-US" sz="2700" dirty="0" err="1"/>
              <a:t>elettrica</a:t>
            </a:r>
            <a:r>
              <a:rPr lang="en-US" sz="2700" dirty="0"/>
              <a:t> </a:t>
            </a:r>
            <a:r>
              <a:rPr lang="en-US" sz="2700" dirty="0" err="1"/>
              <a:t>dall’acqua</a:t>
            </a:r>
            <a:endParaRPr lang="en-US" sz="2700" dirty="0"/>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49634" y="2972559"/>
            <a:ext cx="4902130" cy="2462213"/>
          </a:xfrm>
          <a:prstGeom prst="rect">
            <a:avLst/>
          </a:prstGeom>
        </p:spPr>
      </p:pic>
    </p:spTree>
    <p:extLst>
      <p:ext uri="{BB962C8B-B14F-4D97-AF65-F5344CB8AC3E}">
        <p14:creationId xmlns:p14="http://schemas.microsoft.com/office/powerpoint/2010/main" val="393018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824822" y="1219200"/>
            <a:ext cx="6124575" cy="3962400"/>
          </a:xfrm>
        </p:spPr>
        <p:txBody>
          <a:bodyPr>
            <a:normAutofit/>
          </a:bodyPr>
          <a:lstStyle/>
          <a:p>
            <a:pPr algn="just"/>
            <a:r>
              <a:rPr lang="en-US" sz="1800" dirty="0"/>
              <a:t>Forma </a:t>
            </a:r>
            <a:r>
              <a:rPr lang="en-US" sz="1800" dirty="0" err="1"/>
              <a:t>particolare</a:t>
            </a:r>
            <a:r>
              <a:rPr lang="en-US" sz="1800" dirty="0"/>
              <a:t> </a:t>
            </a:r>
            <a:r>
              <a:rPr lang="en-US" sz="1800" dirty="0" err="1"/>
              <a:t>delle</a:t>
            </a:r>
            <a:r>
              <a:rPr lang="en-US" sz="1800" dirty="0"/>
              <a:t> pale </a:t>
            </a:r>
            <a:r>
              <a:rPr lang="en-US" sz="1800" dirty="0" err="1"/>
              <a:t>della</a:t>
            </a:r>
            <a:r>
              <a:rPr lang="en-US" sz="1800" dirty="0"/>
              <a:t> </a:t>
            </a:r>
            <a:r>
              <a:rPr lang="en-US" sz="1800" dirty="0" err="1"/>
              <a:t>turbina</a:t>
            </a:r>
            <a:r>
              <a:rPr lang="en-US" sz="1800" dirty="0"/>
              <a:t> Pelton. </a:t>
            </a:r>
            <a:r>
              <a:rPr lang="en-US" sz="1800" dirty="0" err="1"/>
              <a:t>Esse</a:t>
            </a:r>
            <a:r>
              <a:rPr lang="en-US" sz="1800" dirty="0"/>
              <a:t> </a:t>
            </a:r>
            <a:r>
              <a:rPr lang="en-US" sz="1800" dirty="0" err="1"/>
              <a:t>sono</a:t>
            </a:r>
            <a:r>
              <a:rPr lang="en-US" sz="1800" dirty="0"/>
              <a:t> </a:t>
            </a:r>
            <a:r>
              <a:rPr lang="en-US" sz="1800" dirty="0" err="1"/>
              <a:t>fatte</a:t>
            </a:r>
            <a:r>
              <a:rPr lang="en-US" sz="1800" dirty="0"/>
              <a:t> in </a:t>
            </a:r>
            <a:r>
              <a:rPr lang="en-US" sz="1800" dirty="0" err="1"/>
              <a:t>questa</a:t>
            </a:r>
            <a:r>
              <a:rPr lang="en-US" sz="1800" dirty="0"/>
              <a:t> forma per </a:t>
            </a:r>
            <a:r>
              <a:rPr lang="en-US" sz="1800" dirty="0" err="1"/>
              <a:t>massimizzare</a:t>
            </a:r>
            <a:r>
              <a:rPr lang="en-US" sz="1800" dirty="0"/>
              <a:t> la </a:t>
            </a:r>
            <a:r>
              <a:rPr lang="en-US" sz="1800" dirty="0" err="1"/>
              <a:t>quantità</a:t>
            </a:r>
            <a:r>
              <a:rPr lang="en-US" sz="1800" dirty="0"/>
              <a:t> di moto:</a:t>
            </a:r>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produzione</a:t>
            </a:r>
            <a:r>
              <a:rPr lang="en-US" sz="2700" dirty="0"/>
              <a:t> di </a:t>
            </a:r>
            <a:r>
              <a:rPr lang="en-US" sz="2700" dirty="0" err="1"/>
              <a:t>energia</a:t>
            </a:r>
            <a:r>
              <a:rPr lang="en-US" sz="2700" dirty="0"/>
              <a:t> </a:t>
            </a:r>
            <a:r>
              <a:rPr lang="en-US" sz="2700" dirty="0" err="1"/>
              <a:t>elettrica</a:t>
            </a:r>
            <a:r>
              <a:rPr lang="en-US" sz="2700" dirty="0"/>
              <a:t> </a:t>
            </a:r>
            <a:r>
              <a:rPr lang="en-US" sz="2700" dirty="0" err="1"/>
              <a:t>dall’acqua</a:t>
            </a:r>
            <a:endParaRPr lang="en-US" sz="2700" dirty="0"/>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55108" y="3098801"/>
            <a:ext cx="4064001" cy="2286000"/>
          </a:xfrm>
          <a:prstGeom prst="rect">
            <a:avLst/>
          </a:prstGeom>
        </p:spPr>
      </p:pic>
    </p:spTree>
    <p:extLst>
      <p:ext uri="{BB962C8B-B14F-4D97-AF65-F5344CB8AC3E}">
        <p14:creationId xmlns:p14="http://schemas.microsoft.com/office/powerpoint/2010/main" val="34718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1600200"/>
            <a:ext cx="6124575" cy="3962400"/>
          </a:xfrm>
        </p:spPr>
        <p:txBody>
          <a:bodyPr>
            <a:normAutofit/>
          </a:bodyPr>
          <a:lstStyle/>
          <a:p>
            <a:pPr algn="just"/>
            <a:r>
              <a:rPr lang="en-US" sz="1800" dirty="0"/>
              <a:t>I </a:t>
            </a:r>
            <a:r>
              <a:rPr lang="en-US" sz="1800" dirty="0" err="1"/>
              <a:t>tre</a:t>
            </a:r>
            <a:r>
              <a:rPr lang="en-US" sz="1800" dirty="0"/>
              <a:t> tipi </a:t>
            </a:r>
            <a:r>
              <a:rPr lang="en-US" sz="1800" dirty="0" err="1"/>
              <a:t>principali</a:t>
            </a:r>
            <a:r>
              <a:rPr lang="en-US" sz="1800" dirty="0"/>
              <a:t> di turbine </a:t>
            </a:r>
            <a:r>
              <a:rPr lang="en-US" sz="1800" dirty="0" err="1"/>
              <a:t>idrauliche</a:t>
            </a:r>
            <a:r>
              <a:rPr lang="en-US" sz="1800" dirty="0"/>
              <a:t> </a:t>
            </a:r>
            <a:r>
              <a:rPr lang="en-US" sz="1800" dirty="0" err="1"/>
              <a:t>sono</a:t>
            </a:r>
            <a:r>
              <a:rPr lang="en-US" sz="1800" dirty="0"/>
              <a:t>:</a:t>
            </a:r>
          </a:p>
          <a:p>
            <a:pPr algn="just"/>
            <a:endParaRPr lang="en-US" sz="1800" dirty="0"/>
          </a:p>
          <a:p>
            <a:pPr marL="328611" indent="-285750" algn="just">
              <a:buFont typeface="Arial" panose="020B0604020202020204" pitchFamily="34" charset="0"/>
              <a:buChar char="•"/>
            </a:pPr>
            <a:r>
              <a:rPr lang="en-US" sz="1800" dirty="0"/>
              <a:t>La </a:t>
            </a:r>
            <a:r>
              <a:rPr lang="en-US" sz="1800" dirty="0" err="1"/>
              <a:t>turbina</a:t>
            </a:r>
            <a:r>
              <a:rPr lang="en-US" sz="1800" dirty="0"/>
              <a:t> </a:t>
            </a:r>
            <a:r>
              <a:rPr lang="en-US" sz="1800" b="1" u="sng" dirty="0"/>
              <a:t>PELTON</a:t>
            </a:r>
          </a:p>
          <a:p>
            <a:pPr marL="328611" indent="-285750" algn="just">
              <a:buFont typeface="Arial" panose="020B0604020202020204" pitchFamily="34" charset="0"/>
              <a:buChar char="•"/>
            </a:pPr>
            <a:r>
              <a:rPr lang="en-US" sz="1800" dirty="0"/>
              <a:t>La </a:t>
            </a:r>
            <a:r>
              <a:rPr lang="en-US" sz="1800" dirty="0" err="1"/>
              <a:t>turbina</a:t>
            </a:r>
            <a:r>
              <a:rPr lang="en-US" sz="1800" dirty="0"/>
              <a:t> </a:t>
            </a:r>
            <a:r>
              <a:rPr lang="en-US" sz="1800" b="1" u="sng" dirty="0"/>
              <a:t>FRANCIS</a:t>
            </a:r>
          </a:p>
          <a:p>
            <a:pPr marL="328611" indent="-285750" algn="just">
              <a:buFont typeface="Arial" panose="020B0604020202020204" pitchFamily="34" charset="0"/>
              <a:buChar char="•"/>
            </a:pPr>
            <a:r>
              <a:rPr lang="en-US" sz="1800" dirty="0"/>
              <a:t>La </a:t>
            </a:r>
            <a:r>
              <a:rPr lang="en-US" sz="1800" dirty="0" err="1"/>
              <a:t>turbina</a:t>
            </a:r>
            <a:r>
              <a:rPr lang="en-US" sz="1800" dirty="0"/>
              <a:t> </a:t>
            </a:r>
            <a:r>
              <a:rPr lang="en-US" sz="1800" b="1" u="sng" dirty="0"/>
              <a:t>KAPLAN</a:t>
            </a:r>
            <a:endParaRPr lang="en-US" b="1" u="sng" dirty="0"/>
          </a:p>
          <a:p>
            <a:pPr algn="just"/>
            <a:endParaRPr lang="en-US" sz="1800" dirty="0"/>
          </a:p>
          <a:p>
            <a:pPr algn="just"/>
            <a:r>
              <a:rPr lang="en-US" sz="1800" dirty="0" err="1"/>
              <a:t>Tabella</a:t>
            </a:r>
            <a:r>
              <a:rPr lang="en-US" sz="1800" dirty="0"/>
              <a:t> </a:t>
            </a:r>
            <a:r>
              <a:rPr lang="en-US" sz="1800" dirty="0" err="1"/>
              <a:t>riassuntiva</a:t>
            </a:r>
            <a:r>
              <a:rPr lang="en-US" sz="1800" dirty="0"/>
              <a:t> con le </a:t>
            </a:r>
            <a:r>
              <a:rPr lang="en-US" sz="1800" dirty="0" err="1"/>
              <a:t>caratteristiche</a:t>
            </a:r>
            <a:r>
              <a:rPr lang="en-US" sz="1800" dirty="0"/>
              <a:t> </a:t>
            </a:r>
            <a:r>
              <a:rPr lang="en-US" sz="1800" dirty="0" err="1"/>
              <a:t>salienti</a:t>
            </a:r>
            <a:r>
              <a:rPr lang="en-US" sz="1800" dirty="0"/>
              <a:t>:</a:t>
            </a:r>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produzione</a:t>
            </a:r>
            <a:r>
              <a:rPr lang="en-US" sz="2700" dirty="0"/>
              <a:t> di </a:t>
            </a:r>
            <a:r>
              <a:rPr lang="en-US" sz="2700" dirty="0" err="1"/>
              <a:t>energia</a:t>
            </a:r>
            <a:r>
              <a:rPr lang="en-US" sz="2700" dirty="0"/>
              <a:t> </a:t>
            </a:r>
            <a:r>
              <a:rPr lang="en-US" sz="2700" dirty="0" err="1"/>
              <a:t>elettrica</a:t>
            </a:r>
            <a:r>
              <a:rPr lang="en-US" sz="2700" dirty="0"/>
              <a:t> </a:t>
            </a:r>
            <a:r>
              <a:rPr lang="en-US" sz="2700" dirty="0" err="1"/>
              <a:t>dall’acqua</a:t>
            </a:r>
            <a:endParaRPr lang="en-US" sz="2700" dirty="0"/>
          </a:p>
        </p:txBody>
      </p:sp>
      <p:pic>
        <p:nvPicPr>
          <p:cNvPr id="2" name="Immagine 1"/>
          <p:cNvPicPr>
            <a:picLocks noChangeAspect="1"/>
          </p:cNvPicPr>
          <p:nvPr/>
        </p:nvPicPr>
        <p:blipFill>
          <a:blip r:embed="rId3"/>
          <a:stretch>
            <a:fillRect/>
          </a:stretch>
        </p:blipFill>
        <p:spPr>
          <a:xfrm>
            <a:off x="2895600" y="3810000"/>
            <a:ext cx="6019800" cy="1552810"/>
          </a:xfrm>
          <a:prstGeom prst="rect">
            <a:avLst/>
          </a:prstGeom>
        </p:spPr>
      </p:pic>
    </p:spTree>
    <p:extLst>
      <p:ext uri="{BB962C8B-B14F-4D97-AF65-F5344CB8AC3E}">
        <p14:creationId xmlns:p14="http://schemas.microsoft.com/office/powerpoint/2010/main" val="2960298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1600200"/>
            <a:ext cx="6124575" cy="3962400"/>
          </a:xfrm>
        </p:spPr>
        <p:txBody>
          <a:bodyPr>
            <a:normAutofit lnSpcReduction="10000"/>
          </a:bodyPr>
          <a:lstStyle/>
          <a:p>
            <a:pPr algn="just"/>
            <a:r>
              <a:rPr lang="en-US" sz="1800" dirty="0"/>
              <a:t>La </a:t>
            </a:r>
            <a:r>
              <a:rPr lang="en-US" sz="1800" dirty="0" err="1"/>
              <a:t>turbina</a:t>
            </a:r>
            <a:r>
              <a:rPr lang="en-US" sz="1800" dirty="0"/>
              <a:t> Pelton è </a:t>
            </a:r>
            <a:r>
              <a:rPr lang="en-US" sz="1800" dirty="0" err="1"/>
              <a:t>adatta</a:t>
            </a:r>
            <a:r>
              <a:rPr lang="en-US" sz="1800" dirty="0"/>
              <a:t> per </a:t>
            </a:r>
            <a:r>
              <a:rPr lang="en-US" sz="1800" dirty="0" err="1"/>
              <a:t>grandi</a:t>
            </a:r>
            <a:r>
              <a:rPr lang="en-US" sz="1800" dirty="0"/>
              <a:t> </a:t>
            </a:r>
            <a:r>
              <a:rPr lang="en-US" sz="1800" dirty="0" err="1"/>
              <a:t>salti</a:t>
            </a:r>
            <a:r>
              <a:rPr lang="en-US" sz="1800" dirty="0"/>
              <a:t> </a:t>
            </a:r>
            <a:r>
              <a:rPr lang="en-US" sz="1800" dirty="0" err="1"/>
              <a:t>ossia</a:t>
            </a:r>
            <a:r>
              <a:rPr lang="en-US" sz="1800" dirty="0"/>
              <a:t> per </a:t>
            </a:r>
            <a:r>
              <a:rPr lang="en-US" sz="1800" dirty="0" err="1"/>
              <a:t>grandi</a:t>
            </a:r>
            <a:r>
              <a:rPr lang="en-US" sz="1800" dirty="0"/>
              <a:t> </a:t>
            </a:r>
            <a:r>
              <a:rPr lang="en-US" sz="1800" dirty="0" err="1"/>
              <a:t>differenze</a:t>
            </a:r>
            <a:r>
              <a:rPr lang="en-US" sz="1800" dirty="0"/>
              <a:t> di </a:t>
            </a:r>
            <a:r>
              <a:rPr lang="en-US" sz="1800" dirty="0" err="1"/>
              <a:t>altezza</a:t>
            </a:r>
            <a:r>
              <a:rPr lang="en-US" sz="1800" dirty="0"/>
              <a:t> </a:t>
            </a:r>
            <a:r>
              <a:rPr lang="en-US" sz="1800" dirty="0" err="1"/>
              <a:t>tra</a:t>
            </a:r>
            <a:r>
              <a:rPr lang="en-US" sz="1800" dirty="0"/>
              <a:t> </a:t>
            </a:r>
            <a:r>
              <a:rPr lang="en-US" sz="1800" dirty="0" err="1"/>
              <a:t>il</a:t>
            </a:r>
            <a:r>
              <a:rPr lang="en-US" sz="1800" dirty="0"/>
              <a:t> </a:t>
            </a:r>
            <a:r>
              <a:rPr lang="en-US" sz="1800" dirty="0" err="1"/>
              <a:t>lago</a:t>
            </a:r>
            <a:r>
              <a:rPr lang="en-US" sz="1800" dirty="0"/>
              <a:t> </a:t>
            </a:r>
            <a:r>
              <a:rPr lang="en-US" sz="1800" dirty="0" err="1"/>
              <a:t>artificiale</a:t>
            </a:r>
            <a:r>
              <a:rPr lang="en-US" sz="1800" dirty="0"/>
              <a:t> e la </a:t>
            </a:r>
            <a:r>
              <a:rPr lang="en-US" sz="1800" dirty="0" err="1"/>
              <a:t>centrale</a:t>
            </a:r>
            <a:r>
              <a:rPr lang="en-US" sz="1800" dirty="0"/>
              <a:t> </a:t>
            </a:r>
            <a:r>
              <a:rPr lang="en-US" sz="1800" dirty="0" err="1"/>
              <a:t>idroelettrica</a:t>
            </a:r>
            <a:r>
              <a:rPr lang="en-US" sz="1800" dirty="0"/>
              <a:t> </a:t>
            </a:r>
            <a:r>
              <a:rPr lang="en-US" sz="1800" dirty="0" err="1"/>
              <a:t>posta</a:t>
            </a:r>
            <a:r>
              <a:rPr lang="en-US" sz="1800" dirty="0"/>
              <a:t> a </a:t>
            </a:r>
            <a:r>
              <a:rPr lang="en-US" sz="1800" dirty="0" err="1"/>
              <a:t>valle</a:t>
            </a:r>
            <a:r>
              <a:rPr lang="en-US" sz="1800" dirty="0"/>
              <a:t>. La </a:t>
            </a:r>
            <a:r>
              <a:rPr lang="en-US" sz="1800" dirty="0" err="1"/>
              <a:t>turbina</a:t>
            </a:r>
            <a:r>
              <a:rPr lang="en-US" sz="1800" dirty="0"/>
              <a:t> FRANCIS </a:t>
            </a:r>
            <a:r>
              <a:rPr lang="en-US" sz="1800" dirty="0" err="1"/>
              <a:t>si</a:t>
            </a:r>
            <a:r>
              <a:rPr lang="en-US" sz="1800" dirty="0"/>
              <a:t> </a:t>
            </a:r>
            <a:r>
              <a:rPr lang="en-US" sz="1800" dirty="0" err="1"/>
              <a:t>adatta</a:t>
            </a:r>
            <a:r>
              <a:rPr lang="en-US" sz="1800" dirty="0"/>
              <a:t> per </a:t>
            </a:r>
            <a:r>
              <a:rPr lang="en-US" sz="1800" dirty="0" err="1"/>
              <a:t>dislivelli</a:t>
            </a:r>
            <a:r>
              <a:rPr lang="en-US" sz="1800" dirty="0"/>
              <a:t> </a:t>
            </a:r>
            <a:r>
              <a:rPr lang="en-US" sz="1800" dirty="0" err="1"/>
              <a:t>modesti</a:t>
            </a:r>
            <a:r>
              <a:rPr lang="en-US" sz="1800" dirty="0"/>
              <a:t> e </a:t>
            </a:r>
            <a:r>
              <a:rPr lang="en-US" sz="1800" dirty="0" err="1"/>
              <a:t>portate</a:t>
            </a:r>
            <a:r>
              <a:rPr lang="en-US" sz="1800" dirty="0"/>
              <a:t> </a:t>
            </a:r>
            <a:r>
              <a:rPr lang="en-US" sz="1800" dirty="0" err="1"/>
              <a:t>variabili</a:t>
            </a:r>
            <a:r>
              <a:rPr lang="en-US" sz="1800" dirty="0"/>
              <a:t>, </a:t>
            </a:r>
            <a:r>
              <a:rPr lang="en-US" sz="1800" dirty="0" err="1"/>
              <a:t>mentre</a:t>
            </a:r>
            <a:r>
              <a:rPr lang="en-US" sz="1800" dirty="0"/>
              <a:t> la </a:t>
            </a:r>
            <a:r>
              <a:rPr lang="en-US" sz="1800" dirty="0" err="1"/>
              <a:t>turbina</a:t>
            </a:r>
            <a:r>
              <a:rPr lang="en-US" sz="1800" dirty="0"/>
              <a:t> KAPLAN </a:t>
            </a:r>
            <a:r>
              <a:rPr lang="en-US" sz="1800" dirty="0" err="1"/>
              <a:t>si</a:t>
            </a:r>
            <a:r>
              <a:rPr lang="en-US" sz="1800" dirty="0"/>
              <a:t> </a:t>
            </a:r>
            <a:r>
              <a:rPr lang="en-US" sz="1800" dirty="0" err="1"/>
              <a:t>adatta</a:t>
            </a:r>
            <a:r>
              <a:rPr lang="en-US" sz="1800" dirty="0"/>
              <a:t> </a:t>
            </a:r>
            <a:r>
              <a:rPr lang="en-US" sz="1800" dirty="0" err="1"/>
              <a:t>laddove</a:t>
            </a:r>
            <a:r>
              <a:rPr lang="en-US" sz="1800" dirty="0"/>
              <a:t> non ci </a:t>
            </a:r>
            <a:r>
              <a:rPr lang="en-US" sz="1800" dirty="0" err="1"/>
              <a:t>sono</a:t>
            </a:r>
            <a:r>
              <a:rPr lang="en-US" sz="1800" dirty="0"/>
              <a:t> </a:t>
            </a:r>
            <a:r>
              <a:rPr lang="en-US" sz="1800" dirty="0" err="1"/>
              <a:t>dislivelli</a:t>
            </a:r>
            <a:r>
              <a:rPr lang="en-US" sz="1800" dirty="0"/>
              <a:t> (se non </a:t>
            </a:r>
            <a:r>
              <a:rPr lang="en-US" sz="1800" dirty="0" err="1"/>
              <a:t>pochi</a:t>
            </a:r>
            <a:r>
              <a:rPr lang="en-US" sz="1800" dirty="0"/>
              <a:t> </a:t>
            </a:r>
            <a:r>
              <a:rPr lang="en-US" sz="1800" dirty="0" err="1"/>
              <a:t>metri</a:t>
            </a:r>
            <a:r>
              <a:rPr lang="en-US" sz="1800" dirty="0"/>
              <a:t>) ma ci </a:t>
            </a:r>
            <a:r>
              <a:rPr lang="en-US" sz="1800" dirty="0" err="1"/>
              <a:t>sono</a:t>
            </a:r>
            <a:r>
              <a:rPr lang="en-US" sz="1800" dirty="0"/>
              <a:t> </a:t>
            </a:r>
            <a:r>
              <a:rPr lang="en-US" sz="1800" dirty="0" err="1"/>
              <a:t>grandi</a:t>
            </a:r>
            <a:r>
              <a:rPr lang="en-US" sz="1800" dirty="0"/>
              <a:t> </a:t>
            </a:r>
            <a:r>
              <a:rPr lang="en-US" sz="1800" dirty="0" err="1"/>
              <a:t>portate</a:t>
            </a:r>
            <a:r>
              <a:rPr lang="en-US" sz="1800" dirty="0"/>
              <a:t>.</a:t>
            </a:r>
          </a:p>
          <a:p>
            <a:pPr algn="just"/>
            <a:endParaRPr lang="en-US" sz="1800" dirty="0"/>
          </a:p>
          <a:p>
            <a:pPr algn="just"/>
            <a:r>
              <a:rPr lang="en-US" sz="1800" dirty="0"/>
              <a:t>Per </a:t>
            </a:r>
            <a:r>
              <a:rPr lang="en-US" sz="1800" dirty="0" err="1"/>
              <a:t>turbina</a:t>
            </a:r>
            <a:r>
              <a:rPr lang="en-US" sz="1800" dirty="0"/>
              <a:t> ad </a:t>
            </a:r>
            <a:r>
              <a:rPr lang="en-US" sz="1800" dirty="0" err="1"/>
              <a:t>azione</a:t>
            </a:r>
            <a:r>
              <a:rPr lang="en-US" sz="1800" dirty="0"/>
              <a:t> </a:t>
            </a:r>
            <a:r>
              <a:rPr lang="en-US" sz="1800" dirty="0" err="1"/>
              <a:t>si</a:t>
            </a:r>
            <a:r>
              <a:rPr lang="en-US" sz="1800" dirty="0"/>
              <a:t> </a:t>
            </a:r>
            <a:r>
              <a:rPr lang="en-US" sz="1800" dirty="0" err="1"/>
              <a:t>intende</a:t>
            </a:r>
            <a:r>
              <a:rPr lang="en-US" sz="1800" dirty="0"/>
              <a:t> un </a:t>
            </a:r>
            <a:r>
              <a:rPr lang="en-US" sz="1800" dirty="0" err="1"/>
              <a:t>tipo</a:t>
            </a:r>
            <a:r>
              <a:rPr lang="en-US" sz="1800" dirty="0"/>
              <a:t> di </a:t>
            </a:r>
            <a:r>
              <a:rPr lang="en-US" sz="1800" dirty="0" err="1"/>
              <a:t>turbina</a:t>
            </a:r>
            <a:r>
              <a:rPr lang="en-US" sz="1800" dirty="0"/>
              <a:t> in cui la </a:t>
            </a:r>
            <a:r>
              <a:rPr lang="en-US" sz="1800" dirty="0" err="1"/>
              <a:t>trasformazione</a:t>
            </a:r>
            <a:r>
              <a:rPr lang="en-US" sz="1800" dirty="0"/>
              <a:t> </a:t>
            </a:r>
            <a:r>
              <a:rPr lang="en-US" sz="1800" dirty="0" err="1"/>
              <a:t>dell’energia</a:t>
            </a:r>
            <a:r>
              <a:rPr lang="en-US" sz="1800" dirty="0"/>
              <a:t> da </a:t>
            </a:r>
            <a:r>
              <a:rPr lang="en-US" sz="1800" dirty="0" err="1"/>
              <a:t>potenziale</a:t>
            </a:r>
            <a:r>
              <a:rPr lang="en-US" sz="1800" dirty="0"/>
              <a:t> a </a:t>
            </a:r>
            <a:r>
              <a:rPr lang="en-US" sz="1800" dirty="0" err="1"/>
              <a:t>cinetica</a:t>
            </a:r>
            <a:r>
              <a:rPr lang="en-US" sz="1800" dirty="0"/>
              <a:t> </a:t>
            </a:r>
            <a:r>
              <a:rPr lang="en-US" sz="1800" dirty="0" err="1"/>
              <a:t>avviene</a:t>
            </a:r>
            <a:r>
              <a:rPr lang="en-US" sz="1800" dirty="0"/>
              <a:t> </a:t>
            </a:r>
            <a:r>
              <a:rPr lang="en-US" sz="1800" dirty="0" err="1"/>
              <a:t>totalmente</a:t>
            </a:r>
            <a:r>
              <a:rPr lang="en-US" sz="1800" dirty="0"/>
              <a:t> </a:t>
            </a:r>
            <a:r>
              <a:rPr lang="en-US" sz="1800" dirty="0" err="1"/>
              <a:t>all’interno</a:t>
            </a:r>
            <a:r>
              <a:rPr lang="en-US" sz="1800" dirty="0"/>
              <a:t> </a:t>
            </a:r>
            <a:r>
              <a:rPr lang="en-US" sz="1800" dirty="0" err="1"/>
              <a:t>della</a:t>
            </a:r>
            <a:r>
              <a:rPr lang="en-US" sz="1800" dirty="0"/>
              <a:t> </a:t>
            </a:r>
            <a:r>
              <a:rPr lang="en-US" sz="1800" dirty="0" err="1"/>
              <a:t>condotta</a:t>
            </a:r>
            <a:r>
              <a:rPr lang="en-US" sz="1800" dirty="0"/>
              <a:t> </a:t>
            </a:r>
            <a:r>
              <a:rPr lang="en-US" sz="1800" dirty="0" err="1"/>
              <a:t>forzata</a:t>
            </a:r>
            <a:r>
              <a:rPr lang="en-US" sz="1800" dirty="0"/>
              <a:t>. </a:t>
            </a:r>
            <a:r>
              <a:rPr lang="en-US" sz="1800" dirty="0" err="1"/>
              <a:t>Invece</a:t>
            </a:r>
            <a:r>
              <a:rPr lang="en-US" sz="1800" dirty="0"/>
              <a:t> per </a:t>
            </a:r>
            <a:r>
              <a:rPr lang="en-US" sz="1800" dirty="0" err="1"/>
              <a:t>una</a:t>
            </a:r>
            <a:r>
              <a:rPr lang="en-US" sz="1800" dirty="0"/>
              <a:t> </a:t>
            </a:r>
            <a:r>
              <a:rPr lang="en-US" sz="1800" dirty="0" err="1"/>
              <a:t>turbina</a:t>
            </a:r>
            <a:r>
              <a:rPr lang="en-US" sz="1800" dirty="0"/>
              <a:t> a </a:t>
            </a:r>
            <a:r>
              <a:rPr lang="en-US" sz="1800" dirty="0" err="1"/>
              <a:t>reazione</a:t>
            </a:r>
            <a:r>
              <a:rPr lang="en-US" sz="1800" dirty="0"/>
              <a:t>, </a:t>
            </a:r>
            <a:r>
              <a:rPr lang="en-US" sz="1800" dirty="0" err="1"/>
              <a:t>nella</a:t>
            </a:r>
            <a:r>
              <a:rPr lang="en-US" sz="1800" dirty="0"/>
              <a:t> </a:t>
            </a:r>
            <a:r>
              <a:rPr lang="en-US" sz="1800" dirty="0" err="1"/>
              <a:t>condotta</a:t>
            </a:r>
            <a:r>
              <a:rPr lang="en-US" sz="1800" dirty="0"/>
              <a:t> </a:t>
            </a:r>
            <a:r>
              <a:rPr lang="en-US" sz="1800" dirty="0" err="1"/>
              <a:t>forzata</a:t>
            </a:r>
            <a:r>
              <a:rPr lang="en-US" sz="1800" dirty="0"/>
              <a:t> </a:t>
            </a:r>
            <a:r>
              <a:rPr lang="en-US" sz="1800" dirty="0" err="1"/>
              <a:t>avviene</a:t>
            </a:r>
            <a:r>
              <a:rPr lang="en-US" sz="1800" dirty="0"/>
              <a:t> la </a:t>
            </a:r>
            <a:r>
              <a:rPr lang="en-US" sz="1800" dirty="0" err="1"/>
              <a:t>parziale</a:t>
            </a:r>
            <a:r>
              <a:rPr lang="en-US" sz="1800" dirty="0"/>
              <a:t> </a:t>
            </a:r>
            <a:r>
              <a:rPr lang="en-US" sz="1800" dirty="0" err="1"/>
              <a:t>trasformazione</a:t>
            </a:r>
            <a:r>
              <a:rPr lang="en-US" sz="1800" dirty="0"/>
              <a:t> da </a:t>
            </a:r>
            <a:r>
              <a:rPr lang="en-US" sz="1800" dirty="0" err="1"/>
              <a:t>energia</a:t>
            </a:r>
            <a:r>
              <a:rPr lang="en-US" sz="1800" dirty="0"/>
              <a:t> </a:t>
            </a:r>
            <a:r>
              <a:rPr lang="en-US" sz="1800" dirty="0" err="1"/>
              <a:t>potenziale</a:t>
            </a:r>
            <a:r>
              <a:rPr lang="en-US" sz="1800" dirty="0"/>
              <a:t> ad </a:t>
            </a:r>
            <a:r>
              <a:rPr lang="en-US" sz="1800" dirty="0" err="1"/>
              <a:t>energia</a:t>
            </a:r>
            <a:r>
              <a:rPr lang="en-US" sz="1800" dirty="0"/>
              <a:t> </a:t>
            </a:r>
            <a:r>
              <a:rPr lang="en-US" sz="1800" dirty="0" err="1"/>
              <a:t>cinetica</a:t>
            </a:r>
            <a:r>
              <a:rPr lang="en-US" sz="1800" dirty="0"/>
              <a:t>, </a:t>
            </a:r>
            <a:r>
              <a:rPr lang="en-US" sz="1800" dirty="0" err="1"/>
              <a:t>mentre</a:t>
            </a:r>
            <a:r>
              <a:rPr lang="en-US" sz="1800" dirty="0"/>
              <a:t> la restante </a:t>
            </a:r>
            <a:r>
              <a:rPr lang="en-US" sz="1800" dirty="0" err="1"/>
              <a:t>parte</a:t>
            </a:r>
            <a:r>
              <a:rPr lang="en-US" sz="1800" dirty="0"/>
              <a:t> </a:t>
            </a:r>
            <a:r>
              <a:rPr lang="en-US" sz="1800" dirty="0" err="1"/>
              <a:t>della</a:t>
            </a:r>
            <a:r>
              <a:rPr lang="en-US" sz="1800" dirty="0"/>
              <a:t> </a:t>
            </a:r>
            <a:r>
              <a:rPr lang="en-US" sz="1800" dirty="0" err="1"/>
              <a:t>trasformazione</a:t>
            </a:r>
            <a:r>
              <a:rPr lang="en-US" sz="1800" dirty="0"/>
              <a:t> </a:t>
            </a:r>
            <a:r>
              <a:rPr lang="en-US" sz="1800" dirty="0" err="1"/>
              <a:t>avviene</a:t>
            </a:r>
            <a:r>
              <a:rPr lang="en-US" sz="1800" dirty="0"/>
              <a:t> </a:t>
            </a:r>
            <a:r>
              <a:rPr lang="en-US" sz="1800" dirty="0" err="1"/>
              <a:t>nelle</a:t>
            </a:r>
            <a:r>
              <a:rPr lang="en-US" sz="1800" dirty="0"/>
              <a:t> pale </a:t>
            </a:r>
            <a:r>
              <a:rPr lang="en-US" sz="1800" dirty="0" err="1"/>
              <a:t>della</a:t>
            </a:r>
            <a:r>
              <a:rPr lang="en-US" sz="1800" dirty="0"/>
              <a:t> </a:t>
            </a:r>
            <a:r>
              <a:rPr lang="en-US" sz="1800" dirty="0" err="1"/>
              <a:t>turbina</a:t>
            </a:r>
            <a:r>
              <a:rPr lang="en-US" sz="1800" dirty="0"/>
              <a:t>.</a:t>
            </a:r>
          </a:p>
          <a:p>
            <a:pPr algn="just"/>
            <a:endParaRPr lang="en-US"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produzione</a:t>
            </a:r>
            <a:r>
              <a:rPr lang="en-US" sz="2700" dirty="0"/>
              <a:t> di </a:t>
            </a:r>
            <a:r>
              <a:rPr lang="en-US" sz="2700" dirty="0" err="1"/>
              <a:t>energia</a:t>
            </a:r>
            <a:r>
              <a:rPr lang="en-US" sz="2700" dirty="0"/>
              <a:t> </a:t>
            </a:r>
            <a:r>
              <a:rPr lang="en-US" sz="2700" dirty="0" err="1"/>
              <a:t>elettrica</a:t>
            </a:r>
            <a:r>
              <a:rPr lang="en-US" sz="2700" dirty="0"/>
              <a:t> </a:t>
            </a:r>
            <a:r>
              <a:rPr lang="en-US" sz="2700" dirty="0" err="1"/>
              <a:t>dall’acqua</a:t>
            </a:r>
            <a:endParaRPr lang="en-US" sz="2700" dirty="0"/>
          </a:p>
        </p:txBody>
      </p:sp>
    </p:spTree>
    <p:extLst>
      <p:ext uri="{BB962C8B-B14F-4D97-AF65-F5344CB8AC3E}">
        <p14:creationId xmlns:p14="http://schemas.microsoft.com/office/powerpoint/2010/main" val="3865335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816616" y="1905000"/>
            <a:ext cx="6124575" cy="3962400"/>
          </a:xfrm>
        </p:spPr>
        <p:txBody>
          <a:bodyPr>
            <a:normAutofit/>
          </a:bodyPr>
          <a:lstStyle/>
          <a:p>
            <a:pPr algn="just"/>
            <a:r>
              <a:rPr lang="en-US" sz="1800" dirty="0"/>
              <a:t>La </a:t>
            </a:r>
            <a:r>
              <a:rPr lang="en-US" sz="1800" dirty="0" err="1"/>
              <a:t>seguente</a:t>
            </a:r>
            <a:r>
              <a:rPr lang="en-US" sz="1800" dirty="0"/>
              <a:t> </a:t>
            </a:r>
            <a:r>
              <a:rPr lang="en-US" sz="1800" dirty="0" err="1"/>
              <a:t>figura</a:t>
            </a:r>
            <a:r>
              <a:rPr lang="en-US" sz="1800" dirty="0"/>
              <a:t> </a:t>
            </a:r>
            <a:r>
              <a:rPr lang="en-US" sz="1800" dirty="0" err="1"/>
              <a:t>invece</a:t>
            </a:r>
            <a:r>
              <a:rPr lang="en-US" sz="1800" dirty="0"/>
              <a:t> </a:t>
            </a:r>
            <a:r>
              <a:rPr lang="en-US" sz="1800" dirty="0" err="1"/>
              <a:t>mostra</a:t>
            </a:r>
            <a:r>
              <a:rPr lang="en-US" sz="1800" dirty="0"/>
              <a:t> </a:t>
            </a:r>
            <a:r>
              <a:rPr lang="en-US" sz="1800" dirty="0" err="1"/>
              <a:t>una</a:t>
            </a:r>
            <a:r>
              <a:rPr lang="en-US" sz="1800" dirty="0"/>
              <a:t> </a:t>
            </a:r>
            <a:r>
              <a:rPr lang="en-US" sz="1800" dirty="0" err="1"/>
              <a:t>turbina</a:t>
            </a:r>
            <a:r>
              <a:rPr lang="en-US" sz="1800" dirty="0"/>
              <a:t> </a:t>
            </a:r>
            <a:r>
              <a:rPr lang="en-US" sz="1800" dirty="0" err="1"/>
              <a:t>collegata</a:t>
            </a:r>
            <a:r>
              <a:rPr lang="en-US" sz="1800" dirty="0"/>
              <a:t> con un </a:t>
            </a:r>
            <a:r>
              <a:rPr lang="en-US" sz="1800" dirty="0" err="1"/>
              <a:t>albero</a:t>
            </a:r>
            <a:r>
              <a:rPr lang="en-US" sz="1800" dirty="0"/>
              <a:t> </a:t>
            </a:r>
            <a:r>
              <a:rPr lang="en-US" sz="1800" dirty="0" err="1"/>
              <a:t>motore</a:t>
            </a:r>
            <a:r>
              <a:rPr lang="en-US" sz="1800" dirty="0"/>
              <a:t>:</a:t>
            </a:r>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produzione</a:t>
            </a:r>
            <a:r>
              <a:rPr lang="en-US" sz="2700" dirty="0"/>
              <a:t> di </a:t>
            </a:r>
            <a:r>
              <a:rPr lang="en-US" sz="2700" dirty="0" err="1"/>
              <a:t>energia</a:t>
            </a:r>
            <a:r>
              <a:rPr lang="en-US" sz="2700" dirty="0"/>
              <a:t> </a:t>
            </a:r>
            <a:r>
              <a:rPr lang="en-US" sz="2700" dirty="0" err="1"/>
              <a:t>elettrica</a:t>
            </a:r>
            <a:r>
              <a:rPr lang="en-US" sz="2700" dirty="0"/>
              <a:t> </a:t>
            </a:r>
            <a:r>
              <a:rPr lang="en-US" sz="2700" dirty="0" err="1"/>
              <a:t>dall’acqua</a:t>
            </a:r>
            <a:endParaRPr lang="en-US" sz="2700" dirty="0"/>
          </a:p>
        </p:txBody>
      </p:sp>
      <p:pic>
        <p:nvPicPr>
          <p:cNvPr id="2" name="Immagine 1"/>
          <p:cNvPicPr>
            <a:picLocks noChangeAspect="1"/>
          </p:cNvPicPr>
          <p:nvPr/>
        </p:nvPicPr>
        <p:blipFill>
          <a:blip r:embed="rId3"/>
          <a:stretch>
            <a:fillRect/>
          </a:stretch>
        </p:blipFill>
        <p:spPr>
          <a:xfrm>
            <a:off x="2850576" y="2231614"/>
            <a:ext cx="6090615" cy="4572000"/>
          </a:xfrm>
          <a:prstGeom prst="rect">
            <a:avLst/>
          </a:prstGeom>
        </p:spPr>
      </p:pic>
    </p:spTree>
    <p:extLst>
      <p:ext uri="{BB962C8B-B14F-4D97-AF65-F5344CB8AC3E}">
        <p14:creationId xmlns:p14="http://schemas.microsoft.com/office/powerpoint/2010/main" val="2845621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816616" y="1905000"/>
            <a:ext cx="6124575" cy="3962400"/>
          </a:xfrm>
        </p:spPr>
        <p:txBody>
          <a:bodyPr>
            <a:normAutofit/>
          </a:bodyPr>
          <a:lstStyle/>
          <a:p>
            <a:pPr algn="just"/>
            <a:r>
              <a:rPr lang="en-US" sz="1800" dirty="0"/>
              <a:t>Lo </a:t>
            </a:r>
            <a:r>
              <a:rPr lang="en-US" sz="1800" dirty="0" err="1"/>
              <a:t>stesso</a:t>
            </a:r>
            <a:r>
              <a:rPr lang="en-US" sz="1800" dirty="0"/>
              <a:t> </a:t>
            </a:r>
            <a:r>
              <a:rPr lang="en-US" sz="1800" dirty="0" err="1"/>
              <a:t>albero</a:t>
            </a:r>
            <a:r>
              <a:rPr lang="en-US" sz="1800" dirty="0"/>
              <a:t> </a:t>
            </a:r>
            <a:r>
              <a:rPr lang="en-US" sz="1800" dirty="0" err="1"/>
              <a:t>motore</a:t>
            </a:r>
            <a:r>
              <a:rPr lang="en-US" sz="1800" dirty="0"/>
              <a:t> è </a:t>
            </a:r>
            <a:r>
              <a:rPr lang="en-US" sz="1800" dirty="0" err="1"/>
              <a:t>collegato</a:t>
            </a:r>
            <a:r>
              <a:rPr lang="en-US" sz="1800" dirty="0"/>
              <a:t> ad un </a:t>
            </a:r>
            <a:r>
              <a:rPr lang="en-US" sz="1800" dirty="0" err="1"/>
              <a:t>alternatore</a:t>
            </a:r>
            <a:r>
              <a:rPr lang="en-US" sz="1800" dirty="0"/>
              <a:t>:</a:t>
            </a:r>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produzione</a:t>
            </a:r>
            <a:r>
              <a:rPr lang="en-US" sz="2700" dirty="0"/>
              <a:t> di </a:t>
            </a:r>
            <a:r>
              <a:rPr lang="en-US" sz="2700" dirty="0" err="1"/>
              <a:t>energia</a:t>
            </a:r>
            <a:r>
              <a:rPr lang="en-US" sz="2700" dirty="0"/>
              <a:t> </a:t>
            </a:r>
            <a:r>
              <a:rPr lang="en-US" sz="2700" dirty="0" err="1"/>
              <a:t>elettrica</a:t>
            </a:r>
            <a:r>
              <a:rPr lang="en-US" sz="2700" dirty="0"/>
              <a:t> </a:t>
            </a:r>
            <a:r>
              <a:rPr lang="en-US" sz="2700" dirty="0" err="1"/>
              <a:t>dall’acqua</a:t>
            </a:r>
            <a:endParaRPr lang="en-US" sz="2700" dirty="0"/>
          </a:p>
        </p:txBody>
      </p:sp>
      <p:pic>
        <p:nvPicPr>
          <p:cNvPr id="3" name="Immagine 2"/>
          <p:cNvPicPr>
            <a:picLocks noChangeAspect="1"/>
          </p:cNvPicPr>
          <p:nvPr/>
        </p:nvPicPr>
        <p:blipFill>
          <a:blip r:embed="rId3"/>
          <a:stretch>
            <a:fillRect/>
          </a:stretch>
        </p:blipFill>
        <p:spPr>
          <a:xfrm>
            <a:off x="2919596" y="2133600"/>
            <a:ext cx="5506219" cy="4143655"/>
          </a:xfrm>
          <a:prstGeom prst="rect">
            <a:avLst/>
          </a:prstGeom>
        </p:spPr>
      </p:pic>
    </p:spTree>
    <p:extLst>
      <p:ext uri="{BB962C8B-B14F-4D97-AF65-F5344CB8AC3E}">
        <p14:creationId xmlns:p14="http://schemas.microsoft.com/office/powerpoint/2010/main" val="213533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Breve </a:t>
            </a:r>
            <a:r>
              <a:rPr lang="en-US" dirty="0" err="1"/>
              <a:t>definizione</a:t>
            </a:r>
            <a:r>
              <a:rPr lang="en-US" dirty="0"/>
              <a:t> </a:t>
            </a:r>
            <a:r>
              <a:rPr lang="en-US" dirty="0" err="1"/>
              <a:t>dell’energia</a:t>
            </a:r>
            <a:endParaRPr lang="en-US" dirty="0"/>
          </a:p>
        </p:txBody>
      </p:sp>
      <p:sp>
        <p:nvSpPr>
          <p:cNvPr id="13" name="Content Placeholder 12"/>
          <p:cNvSpPr>
            <a:spLocks noGrp="1"/>
          </p:cNvSpPr>
          <p:nvPr>
            <p:ph sz="quarter" idx="13"/>
          </p:nvPr>
        </p:nvSpPr>
        <p:spPr>
          <a:xfrm>
            <a:off x="2819400" y="533400"/>
            <a:ext cx="6096000" cy="6096000"/>
          </a:xfrm>
        </p:spPr>
        <p:txBody>
          <a:bodyPr/>
          <a:lstStyle/>
          <a:p>
            <a:pPr algn="just"/>
            <a:r>
              <a:rPr lang="en-US" dirty="0" err="1"/>
              <a:t>Quando</a:t>
            </a:r>
            <a:r>
              <a:rPr lang="en-US" dirty="0"/>
              <a:t> </a:t>
            </a:r>
            <a:r>
              <a:rPr lang="en-US" dirty="0" err="1"/>
              <a:t>si</a:t>
            </a:r>
            <a:r>
              <a:rPr lang="en-US" dirty="0"/>
              <a:t> </a:t>
            </a:r>
            <a:r>
              <a:rPr lang="en-US" dirty="0" err="1"/>
              <a:t>inizia</a:t>
            </a:r>
            <a:r>
              <a:rPr lang="en-US" dirty="0"/>
              <a:t> un </a:t>
            </a:r>
            <a:r>
              <a:rPr lang="en-US" dirty="0" err="1"/>
              <a:t>discorso</a:t>
            </a:r>
            <a:r>
              <a:rPr lang="en-US" dirty="0"/>
              <a:t> è bene dare </a:t>
            </a:r>
            <a:r>
              <a:rPr lang="en-US" dirty="0" err="1"/>
              <a:t>una</a:t>
            </a:r>
            <a:r>
              <a:rPr lang="en-US" dirty="0"/>
              <a:t> </a:t>
            </a:r>
            <a:r>
              <a:rPr lang="en-US" dirty="0" err="1"/>
              <a:t>definizione</a:t>
            </a:r>
            <a:r>
              <a:rPr lang="en-US" dirty="0"/>
              <a:t> del </a:t>
            </a:r>
            <a:r>
              <a:rPr lang="en-US" dirty="0" err="1"/>
              <a:t>concetto</a:t>
            </a:r>
            <a:r>
              <a:rPr lang="en-US" dirty="0"/>
              <a:t> </a:t>
            </a:r>
            <a:r>
              <a:rPr lang="en-US" dirty="0" err="1"/>
              <a:t>che</a:t>
            </a:r>
            <a:r>
              <a:rPr lang="en-US" dirty="0"/>
              <a:t> </a:t>
            </a:r>
            <a:r>
              <a:rPr lang="en-US" dirty="0" err="1"/>
              <a:t>si</a:t>
            </a:r>
            <a:r>
              <a:rPr lang="en-US" dirty="0"/>
              <a:t> </a:t>
            </a:r>
            <a:r>
              <a:rPr lang="en-US" dirty="0" err="1"/>
              <a:t>intende</a:t>
            </a:r>
            <a:r>
              <a:rPr lang="en-US" dirty="0"/>
              <a:t> </a:t>
            </a:r>
            <a:r>
              <a:rPr lang="en-US" dirty="0" err="1"/>
              <a:t>introdurre</a:t>
            </a:r>
            <a:r>
              <a:rPr lang="en-US" dirty="0"/>
              <a:t> come </a:t>
            </a:r>
            <a:r>
              <a:rPr lang="en-US" dirty="0" err="1"/>
              <a:t>argomento</a:t>
            </a:r>
            <a:r>
              <a:rPr lang="en-US" dirty="0"/>
              <a:t>. </a:t>
            </a:r>
            <a:r>
              <a:rPr lang="en-US" dirty="0" err="1"/>
              <a:t>Quindi</a:t>
            </a:r>
            <a:r>
              <a:rPr lang="en-US" dirty="0"/>
              <a:t> </a:t>
            </a:r>
            <a:r>
              <a:rPr lang="en-US" dirty="0" err="1"/>
              <a:t>viene</a:t>
            </a:r>
            <a:r>
              <a:rPr lang="en-US" dirty="0"/>
              <a:t> data </a:t>
            </a:r>
            <a:r>
              <a:rPr lang="en-US" dirty="0" err="1"/>
              <a:t>una</a:t>
            </a:r>
            <a:r>
              <a:rPr lang="en-US" dirty="0"/>
              <a:t> breve </a:t>
            </a:r>
            <a:r>
              <a:rPr lang="en-US" dirty="0" err="1"/>
              <a:t>introduzione</a:t>
            </a:r>
            <a:r>
              <a:rPr lang="en-US" dirty="0"/>
              <a:t> del </a:t>
            </a:r>
            <a:r>
              <a:rPr lang="en-US" dirty="0" err="1"/>
              <a:t>termine</a:t>
            </a:r>
            <a:r>
              <a:rPr lang="en-US" dirty="0"/>
              <a:t> </a:t>
            </a:r>
            <a:r>
              <a:rPr lang="en-US" b="1" u="sng" dirty="0" err="1"/>
              <a:t>energia</a:t>
            </a:r>
            <a:r>
              <a:rPr lang="en-US" dirty="0"/>
              <a:t>. Cosa è </a:t>
            </a:r>
            <a:r>
              <a:rPr lang="en-US" dirty="0" err="1"/>
              <a:t>l’energia</a:t>
            </a:r>
            <a:r>
              <a:rPr lang="en-US" dirty="0"/>
              <a:t>?</a:t>
            </a:r>
          </a:p>
          <a:p>
            <a:endParaRPr lang="en-US" dirty="0"/>
          </a:p>
          <a:p>
            <a:pPr algn="just"/>
            <a:r>
              <a:rPr lang="en-US" dirty="0"/>
              <a:t>Non è facile da </a:t>
            </a:r>
            <a:r>
              <a:rPr lang="en-US" dirty="0" err="1"/>
              <a:t>definire</a:t>
            </a:r>
            <a:r>
              <a:rPr lang="en-US" dirty="0"/>
              <a:t>…..</a:t>
            </a:r>
            <a:r>
              <a:rPr lang="en-US" dirty="0" err="1"/>
              <a:t>si</a:t>
            </a:r>
            <a:r>
              <a:rPr lang="en-US" dirty="0"/>
              <a:t> </a:t>
            </a:r>
            <a:r>
              <a:rPr lang="en-US" dirty="0" err="1"/>
              <a:t>può</a:t>
            </a:r>
            <a:r>
              <a:rPr lang="en-US" dirty="0"/>
              <a:t>, in prima </a:t>
            </a:r>
            <a:r>
              <a:rPr lang="en-US" dirty="0" err="1"/>
              <a:t>approssimazione</a:t>
            </a:r>
            <a:r>
              <a:rPr lang="en-US" dirty="0"/>
              <a:t>, </a:t>
            </a:r>
            <a:r>
              <a:rPr lang="en-US" dirty="0" err="1"/>
              <a:t>affermare</a:t>
            </a:r>
            <a:r>
              <a:rPr lang="en-US" dirty="0"/>
              <a:t> </a:t>
            </a:r>
            <a:r>
              <a:rPr lang="en-US" dirty="0" err="1"/>
              <a:t>che</a:t>
            </a:r>
            <a:r>
              <a:rPr lang="en-US" dirty="0"/>
              <a:t> </a:t>
            </a:r>
            <a:r>
              <a:rPr lang="en-US" dirty="0" err="1"/>
              <a:t>l’energia</a:t>
            </a:r>
            <a:r>
              <a:rPr lang="en-US" dirty="0"/>
              <a:t> è </a:t>
            </a:r>
            <a:r>
              <a:rPr lang="en-US" dirty="0" err="1"/>
              <a:t>tutto</a:t>
            </a:r>
            <a:r>
              <a:rPr lang="en-US" dirty="0"/>
              <a:t> </a:t>
            </a:r>
            <a:r>
              <a:rPr lang="en-US" dirty="0" err="1"/>
              <a:t>ciò</a:t>
            </a:r>
            <a:r>
              <a:rPr lang="en-US" dirty="0"/>
              <a:t> </a:t>
            </a:r>
            <a:r>
              <a:rPr lang="en-US" dirty="0" err="1"/>
              <a:t>che</a:t>
            </a:r>
            <a:r>
              <a:rPr lang="en-US" dirty="0"/>
              <a:t> non è </a:t>
            </a:r>
            <a:r>
              <a:rPr lang="en-US" b="1" u="sng" dirty="0" err="1"/>
              <a:t>materia</a:t>
            </a:r>
            <a:r>
              <a:rPr lang="en-US" dirty="0"/>
              <a:t>. </a:t>
            </a:r>
            <a:r>
              <a:rPr lang="en-US" dirty="0" err="1"/>
              <a:t>Allora</a:t>
            </a:r>
            <a:r>
              <a:rPr lang="en-US" dirty="0"/>
              <a:t> </a:t>
            </a:r>
            <a:r>
              <a:rPr lang="en-US" dirty="0" err="1"/>
              <a:t>cosa</a:t>
            </a:r>
            <a:r>
              <a:rPr lang="en-US" dirty="0"/>
              <a:t> è la </a:t>
            </a:r>
            <a:r>
              <a:rPr lang="en-US" dirty="0" err="1"/>
              <a:t>materia</a:t>
            </a:r>
            <a:r>
              <a:rPr lang="en-US" dirty="0"/>
              <a:t>?</a:t>
            </a:r>
          </a:p>
          <a:p>
            <a:endParaRPr lang="en-US" dirty="0"/>
          </a:p>
          <a:p>
            <a:pPr algn="just"/>
            <a:r>
              <a:rPr lang="en-US" dirty="0"/>
              <a:t>Si </a:t>
            </a:r>
            <a:r>
              <a:rPr lang="en-US" dirty="0" err="1"/>
              <a:t>pensi</a:t>
            </a:r>
            <a:r>
              <a:rPr lang="en-US" dirty="0"/>
              <a:t> ad </a:t>
            </a:r>
            <a:r>
              <a:rPr lang="en-US" dirty="0" err="1"/>
              <a:t>una</a:t>
            </a:r>
            <a:r>
              <a:rPr lang="en-US" dirty="0"/>
              <a:t> </a:t>
            </a:r>
            <a:r>
              <a:rPr lang="en-US" dirty="0" err="1"/>
              <a:t>penna</a:t>
            </a:r>
            <a:r>
              <a:rPr lang="en-US" dirty="0"/>
              <a:t> biro, ad un </a:t>
            </a:r>
            <a:r>
              <a:rPr lang="en-US" dirty="0" err="1"/>
              <a:t>libro</a:t>
            </a:r>
            <a:r>
              <a:rPr lang="en-US" dirty="0"/>
              <a:t>, ad </a:t>
            </a:r>
            <a:r>
              <a:rPr lang="en-US" dirty="0" err="1"/>
              <a:t>una</a:t>
            </a:r>
            <a:r>
              <a:rPr lang="en-US" dirty="0"/>
              <a:t> </a:t>
            </a:r>
            <a:r>
              <a:rPr lang="en-US" dirty="0" err="1"/>
              <a:t>montagna</a:t>
            </a:r>
            <a:r>
              <a:rPr lang="en-US" dirty="0"/>
              <a:t>. Cosa </a:t>
            </a:r>
            <a:r>
              <a:rPr lang="en-US" dirty="0" err="1"/>
              <a:t>hanno</a:t>
            </a:r>
            <a:r>
              <a:rPr lang="en-US" dirty="0"/>
              <a:t> in </a:t>
            </a:r>
            <a:r>
              <a:rPr lang="en-US" dirty="0" err="1"/>
              <a:t>comune</a:t>
            </a:r>
            <a:r>
              <a:rPr lang="en-US" dirty="0"/>
              <a:t> </a:t>
            </a:r>
            <a:r>
              <a:rPr lang="en-US" dirty="0" err="1"/>
              <a:t>queste</a:t>
            </a:r>
            <a:r>
              <a:rPr lang="en-US" dirty="0"/>
              <a:t> </a:t>
            </a:r>
            <a:r>
              <a:rPr lang="en-US" dirty="0" err="1"/>
              <a:t>cose</a:t>
            </a:r>
            <a:r>
              <a:rPr lang="en-US" dirty="0"/>
              <a:t>? </a:t>
            </a:r>
            <a:r>
              <a:rPr lang="en-US" dirty="0" err="1"/>
              <a:t>Occupano</a:t>
            </a:r>
            <a:r>
              <a:rPr lang="en-US" dirty="0"/>
              <a:t> </a:t>
            </a:r>
            <a:r>
              <a:rPr lang="en-US" dirty="0" err="1"/>
              <a:t>uno</a:t>
            </a:r>
            <a:r>
              <a:rPr lang="en-US" dirty="0"/>
              <a:t> </a:t>
            </a:r>
            <a:r>
              <a:rPr lang="en-US" dirty="0" err="1"/>
              <a:t>spazio</a:t>
            </a:r>
            <a:r>
              <a:rPr lang="en-US" dirty="0"/>
              <a:t> e </a:t>
            </a:r>
            <a:r>
              <a:rPr lang="en-US" dirty="0" err="1"/>
              <a:t>possiedono</a:t>
            </a:r>
            <a:r>
              <a:rPr lang="en-US" dirty="0"/>
              <a:t> </a:t>
            </a:r>
            <a:r>
              <a:rPr lang="en-US" dirty="0" err="1"/>
              <a:t>una</a:t>
            </a:r>
            <a:r>
              <a:rPr lang="en-US" dirty="0"/>
              <a:t> </a:t>
            </a:r>
            <a:r>
              <a:rPr lang="en-US" dirty="0" err="1"/>
              <a:t>proprietà</a:t>
            </a:r>
            <a:r>
              <a:rPr lang="en-US" dirty="0"/>
              <a:t> </a:t>
            </a:r>
            <a:r>
              <a:rPr lang="en-US" dirty="0" err="1"/>
              <a:t>fisica</a:t>
            </a:r>
            <a:r>
              <a:rPr lang="en-US" dirty="0"/>
              <a:t> nota come </a:t>
            </a:r>
            <a:r>
              <a:rPr lang="en-US" dirty="0" err="1"/>
              <a:t>massa</a:t>
            </a:r>
            <a:r>
              <a:rPr lang="en-US" dirty="0"/>
              <a:t>.</a:t>
            </a:r>
          </a:p>
          <a:p>
            <a:endParaRPr lang="en-US" dirty="0"/>
          </a:p>
          <a:p>
            <a:r>
              <a:rPr lang="en-US" dirty="0"/>
              <a:t>La </a:t>
            </a:r>
            <a:r>
              <a:rPr lang="en-US" dirty="0" err="1"/>
              <a:t>massa</a:t>
            </a:r>
            <a:r>
              <a:rPr lang="en-US" dirty="0"/>
              <a:t> (la cui </a:t>
            </a:r>
            <a:r>
              <a:rPr lang="en-US" dirty="0" err="1"/>
              <a:t>unità</a:t>
            </a:r>
            <a:r>
              <a:rPr lang="en-US" dirty="0"/>
              <a:t> di </a:t>
            </a:r>
            <a:r>
              <a:rPr lang="en-US" dirty="0" err="1"/>
              <a:t>misura</a:t>
            </a:r>
            <a:r>
              <a:rPr lang="en-US" dirty="0"/>
              <a:t> è </a:t>
            </a:r>
            <a:r>
              <a:rPr lang="en-US" dirty="0" err="1"/>
              <a:t>il</a:t>
            </a:r>
            <a:r>
              <a:rPr lang="en-US" dirty="0"/>
              <a:t> </a:t>
            </a:r>
            <a:r>
              <a:rPr lang="en-US" dirty="0" err="1"/>
              <a:t>kilogrammo</a:t>
            </a:r>
            <a:r>
              <a:rPr lang="en-US" dirty="0"/>
              <a:t> (Kg) e </a:t>
            </a:r>
            <a:r>
              <a:rPr lang="en-US" dirty="0" err="1"/>
              <a:t>si</a:t>
            </a:r>
            <a:r>
              <a:rPr lang="en-US" dirty="0"/>
              <a:t> </a:t>
            </a:r>
            <a:r>
              <a:rPr lang="en-US" dirty="0" err="1"/>
              <a:t>indica</a:t>
            </a:r>
            <a:r>
              <a:rPr lang="en-US" dirty="0"/>
              <a:t> con m) </a:t>
            </a:r>
            <a:r>
              <a:rPr lang="en-US" dirty="0" err="1"/>
              <a:t>misura</a:t>
            </a:r>
            <a:r>
              <a:rPr lang="en-US" dirty="0"/>
              <a:t> la </a:t>
            </a:r>
            <a:r>
              <a:rPr lang="en-US" dirty="0" err="1"/>
              <a:t>quantità</a:t>
            </a:r>
            <a:r>
              <a:rPr lang="en-US" dirty="0"/>
              <a:t> di </a:t>
            </a:r>
            <a:r>
              <a:rPr lang="en-US" dirty="0" err="1"/>
              <a:t>materia</a:t>
            </a:r>
            <a:r>
              <a:rPr lang="en-US" dirty="0"/>
              <a:t> </a:t>
            </a:r>
            <a:r>
              <a:rPr lang="en-US" dirty="0" err="1"/>
              <a:t>presente</a:t>
            </a:r>
            <a:r>
              <a:rPr lang="en-US" dirty="0"/>
              <a:t> in un </a:t>
            </a:r>
            <a:r>
              <a:rPr lang="en-US" dirty="0" err="1"/>
              <a:t>oggetto</a:t>
            </a:r>
            <a:r>
              <a:rPr lang="en-US" dirty="0"/>
              <a:t>. </a:t>
            </a:r>
            <a:r>
              <a:rPr lang="en-US" dirty="0" err="1"/>
              <a:t>Quando</a:t>
            </a:r>
            <a:r>
              <a:rPr lang="en-US" dirty="0"/>
              <a:t> </a:t>
            </a:r>
            <a:r>
              <a:rPr lang="en-US" dirty="0" err="1"/>
              <a:t>una</a:t>
            </a:r>
            <a:r>
              <a:rPr lang="en-US" dirty="0"/>
              <a:t> </a:t>
            </a:r>
            <a:r>
              <a:rPr lang="en-US" dirty="0" err="1"/>
              <a:t>persone</a:t>
            </a:r>
            <a:r>
              <a:rPr lang="en-US" dirty="0"/>
              <a:t> </a:t>
            </a:r>
            <a:r>
              <a:rPr lang="en-US" dirty="0" err="1"/>
              <a:t>afferma</a:t>
            </a:r>
            <a:r>
              <a:rPr lang="en-US" dirty="0"/>
              <a:t> di </a:t>
            </a:r>
            <a:r>
              <a:rPr lang="en-US" dirty="0" err="1"/>
              <a:t>pesare</a:t>
            </a:r>
            <a:r>
              <a:rPr lang="en-US" dirty="0"/>
              <a:t> 80 kg, in </a:t>
            </a:r>
            <a:r>
              <a:rPr lang="en-US" dirty="0" err="1"/>
              <a:t>realtà</a:t>
            </a:r>
            <a:r>
              <a:rPr lang="en-US" dirty="0"/>
              <a:t> fa </a:t>
            </a:r>
            <a:r>
              <a:rPr lang="en-US" dirty="0" err="1"/>
              <a:t>riferimento</a:t>
            </a:r>
            <a:r>
              <a:rPr lang="en-US" dirty="0"/>
              <a:t> </a:t>
            </a:r>
            <a:r>
              <a:rPr lang="en-US" dirty="0" err="1"/>
              <a:t>alla</a:t>
            </a:r>
            <a:r>
              <a:rPr lang="en-US" dirty="0"/>
              <a:t> </a:t>
            </a:r>
            <a:r>
              <a:rPr lang="en-US" dirty="0" err="1"/>
              <a:t>sua</a:t>
            </a:r>
            <a:r>
              <a:rPr lang="en-US" dirty="0"/>
              <a:t> </a:t>
            </a:r>
            <a:r>
              <a:rPr lang="en-US" dirty="0" err="1"/>
              <a:t>massa</a:t>
            </a:r>
            <a:r>
              <a:rPr lang="en-US" dirty="0"/>
              <a:t>. La </a:t>
            </a:r>
            <a:r>
              <a:rPr lang="en-US" dirty="0" err="1"/>
              <a:t>massa</a:t>
            </a:r>
            <a:r>
              <a:rPr lang="en-US" dirty="0"/>
              <a:t> </a:t>
            </a:r>
            <a:r>
              <a:rPr lang="en-US" dirty="0" err="1"/>
              <a:t>dell’individuo</a:t>
            </a:r>
            <a:r>
              <a:rPr lang="en-US" dirty="0"/>
              <a:t> è di 80 kg, </a:t>
            </a:r>
            <a:r>
              <a:rPr lang="en-US" dirty="0" err="1"/>
              <a:t>ossia</a:t>
            </a:r>
            <a:r>
              <a:rPr lang="en-US" dirty="0"/>
              <a:t> </a:t>
            </a:r>
            <a:r>
              <a:rPr lang="en-US" dirty="0" err="1"/>
              <a:t>l’individuo</a:t>
            </a:r>
            <a:r>
              <a:rPr lang="en-US" dirty="0"/>
              <a:t> ha 80 kg di </a:t>
            </a:r>
            <a:r>
              <a:rPr lang="en-US" dirty="0" err="1"/>
              <a:t>materia</a:t>
            </a:r>
            <a:r>
              <a:rPr lang="en-US" dirty="0"/>
              <a:t>.  </a:t>
            </a:r>
            <a:r>
              <a:rPr lang="en-US" dirty="0" err="1"/>
              <a:t>Quindi</a:t>
            </a:r>
            <a:r>
              <a:rPr lang="en-US" dirty="0"/>
              <a:t>, </a:t>
            </a:r>
            <a:r>
              <a:rPr lang="en-US" dirty="0" err="1"/>
              <a:t>l’energia</a:t>
            </a:r>
            <a:r>
              <a:rPr lang="en-US" dirty="0"/>
              <a:t> è </a:t>
            </a:r>
            <a:r>
              <a:rPr lang="en-US" dirty="0" err="1"/>
              <a:t>tutto</a:t>
            </a:r>
            <a:r>
              <a:rPr lang="en-US" dirty="0"/>
              <a:t> </a:t>
            </a:r>
            <a:r>
              <a:rPr lang="en-US" dirty="0" err="1"/>
              <a:t>ciò</a:t>
            </a:r>
            <a:r>
              <a:rPr lang="en-US" dirty="0"/>
              <a:t> </a:t>
            </a:r>
            <a:r>
              <a:rPr lang="en-US" dirty="0" err="1"/>
              <a:t>che</a:t>
            </a:r>
            <a:r>
              <a:rPr lang="en-US" dirty="0"/>
              <a:t> non è </a:t>
            </a:r>
            <a:r>
              <a:rPr lang="en-US" dirty="0" err="1"/>
              <a:t>materia</a:t>
            </a:r>
            <a:r>
              <a:rPr lang="en-US" dirty="0"/>
              <a:t> e </a:t>
            </a:r>
            <a:r>
              <a:rPr lang="en-US" dirty="0" err="1"/>
              <a:t>pertanto</a:t>
            </a:r>
            <a:r>
              <a:rPr lang="en-US" dirty="0"/>
              <a:t> non </a:t>
            </a:r>
            <a:r>
              <a:rPr lang="en-US" dirty="0" err="1"/>
              <a:t>possiede</a:t>
            </a:r>
            <a:r>
              <a:rPr lang="en-US" dirty="0"/>
              <a:t> </a:t>
            </a:r>
            <a:r>
              <a:rPr lang="en-US" dirty="0" err="1"/>
              <a:t>massa</a:t>
            </a:r>
            <a:r>
              <a:rPr lang="en-US" dirty="0"/>
              <a:t> e non </a:t>
            </a:r>
            <a:r>
              <a:rPr lang="en-US" dirty="0" err="1"/>
              <a:t>occupa</a:t>
            </a:r>
            <a:r>
              <a:rPr lang="en-US" dirty="0"/>
              <a:t> </a:t>
            </a:r>
            <a:r>
              <a:rPr lang="en-US" dirty="0" err="1"/>
              <a:t>uno</a:t>
            </a:r>
            <a:r>
              <a:rPr lang="en-US" dirty="0"/>
              <a:t> </a:t>
            </a:r>
            <a:r>
              <a:rPr lang="en-US" dirty="0" err="1"/>
              <a:t>spazio</a:t>
            </a:r>
            <a:r>
              <a:rPr lang="en-US" dirty="0"/>
              <a:t>. </a:t>
            </a:r>
            <a:r>
              <a:rPr lang="en-US" dirty="0" err="1"/>
              <a:t>L’energia</a:t>
            </a:r>
            <a:r>
              <a:rPr lang="en-US" dirty="0"/>
              <a:t> è </a:t>
            </a:r>
            <a:r>
              <a:rPr lang="en-US" dirty="0" err="1"/>
              <a:t>invisibile</a:t>
            </a:r>
            <a:r>
              <a:rPr lang="en-US" dirty="0"/>
              <a:t> ma ci </a:t>
            </a:r>
            <a:r>
              <a:rPr lang="en-US" dirty="0" err="1"/>
              <a:t>circonda</a:t>
            </a:r>
            <a:r>
              <a:rPr lang="en-US" dirty="0"/>
              <a:t>.</a:t>
            </a:r>
          </a:p>
          <a:p>
            <a:endParaRPr lang="en-US" dirty="0"/>
          </a:p>
          <a:p>
            <a:endParaRPr lang="en-US" dirty="0"/>
          </a:p>
          <a:p>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871" t="41597"/>
          <a:stretch/>
        </p:blipFill>
        <p:spPr>
          <a:xfrm flipV="1">
            <a:off x="2602007" y="5791200"/>
            <a:ext cx="6476103" cy="1103371"/>
          </a:xfrm>
          <a:prstGeom prst="rect">
            <a:avLst/>
          </a:prstGeom>
        </p:spPr>
      </p:pic>
    </p:spTree>
    <p:extLst>
      <p:ext uri="{BB962C8B-B14F-4D97-AF65-F5344CB8AC3E}">
        <p14:creationId xmlns:p14="http://schemas.microsoft.com/office/powerpoint/2010/main" val="2333170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73240" y="2590800"/>
            <a:ext cx="6124575" cy="3962400"/>
          </a:xfrm>
        </p:spPr>
        <p:txBody>
          <a:bodyPr>
            <a:normAutofit fontScale="92500" lnSpcReduction="10000"/>
          </a:bodyPr>
          <a:lstStyle/>
          <a:p>
            <a:pPr algn="just"/>
            <a:r>
              <a:rPr lang="en-US" sz="1800" dirty="0"/>
              <a:t>Un </a:t>
            </a:r>
            <a:r>
              <a:rPr lang="en-US" sz="1800" dirty="0" err="1"/>
              <a:t>alternatore</a:t>
            </a:r>
            <a:r>
              <a:rPr lang="en-US" sz="1800" dirty="0"/>
              <a:t> è </a:t>
            </a:r>
            <a:r>
              <a:rPr lang="en-US" sz="1800" dirty="0" err="1"/>
              <a:t>una</a:t>
            </a:r>
            <a:r>
              <a:rPr lang="en-US" sz="1800" dirty="0"/>
              <a:t> </a:t>
            </a:r>
            <a:r>
              <a:rPr lang="en-US" sz="1800" dirty="0" err="1"/>
              <a:t>macchina</a:t>
            </a:r>
            <a:r>
              <a:rPr lang="en-US" sz="1800" dirty="0"/>
              <a:t> </a:t>
            </a:r>
            <a:r>
              <a:rPr lang="en-US" sz="1800" dirty="0" err="1"/>
              <a:t>elettrica</a:t>
            </a:r>
            <a:r>
              <a:rPr lang="en-US" sz="1800" dirty="0"/>
              <a:t> la quale </a:t>
            </a:r>
            <a:r>
              <a:rPr lang="en-US" sz="1800" dirty="0" err="1"/>
              <a:t>permette</a:t>
            </a:r>
            <a:r>
              <a:rPr lang="en-US" sz="1800" dirty="0"/>
              <a:t> di </a:t>
            </a:r>
            <a:r>
              <a:rPr lang="en-US" sz="1800" dirty="0" err="1"/>
              <a:t>trasformare</a:t>
            </a:r>
            <a:r>
              <a:rPr lang="en-US" sz="1800" dirty="0"/>
              <a:t> </a:t>
            </a:r>
            <a:r>
              <a:rPr lang="en-US" sz="1800" dirty="0" err="1"/>
              <a:t>l’energia</a:t>
            </a:r>
            <a:r>
              <a:rPr lang="en-US" sz="1800" dirty="0"/>
              <a:t> </a:t>
            </a:r>
            <a:r>
              <a:rPr lang="en-US" sz="1800" dirty="0" err="1"/>
              <a:t>mecanica</a:t>
            </a:r>
            <a:r>
              <a:rPr lang="en-US" sz="1800" dirty="0"/>
              <a:t> </a:t>
            </a:r>
            <a:r>
              <a:rPr lang="en-US" sz="1800" dirty="0" err="1"/>
              <a:t>dell’albero</a:t>
            </a:r>
            <a:r>
              <a:rPr lang="en-US" sz="1800" dirty="0"/>
              <a:t> </a:t>
            </a:r>
            <a:r>
              <a:rPr lang="en-US" sz="1800" dirty="0" err="1"/>
              <a:t>motore</a:t>
            </a:r>
            <a:r>
              <a:rPr lang="en-US" sz="1800" dirty="0"/>
              <a:t> in </a:t>
            </a:r>
            <a:r>
              <a:rPr lang="en-US" sz="1800" dirty="0" err="1"/>
              <a:t>energia</a:t>
            </a:r>
            <a:r>
              <a:rPr lang="en-US" sz="1800" dirty="0"/>
              <a:t> </a:t>
            </a:r>
            <a:r>
              <a:rPr lang="en-US" sz="1800" dirty="0" err="1"/>
              <a:t>elettrica</a:t>
            </a:r>
            <a:r>
              <a:rPr lang="en-US" sz="1800" dirty="0"/>
              <a:t>. In </a:t>
            </a:r>
            <a:r>
              <a:rPr lang="en-US" sz="1800" dirty="0" err="1"/>
              <a:t>particolare</a:t>
            </a:r>
            <a:r>
              <a:rPr lang="en-US" sz="1800" dirty="0"/>
              <a:t> </a:t>
            </a:r>
            <a:r>
              <a:rPr lang="en-US" sz="1800" dirty="0" err="1"/>
              <a:t>l’energia</a:t>
            </a:r>
            <a:r>
              <a:rPr lang="en-US" sz="1800" dirty="0"/>
              <a:t> </a:t>
            </a:r>
            <a:r>
              <a:rPr lang="en-US" sz="1800" dirty="0" err="1"/>
              <a:t>elettrica</a:t>
            </a:r>
            <a:r>
              <a:rPr lang="en-US" sz="1800" dirty="0"/>
              <a:t> </a:t>
            </a:r>
            <a:r>
              <a:rPr lang="en-US" sz="1800" dirty="0" err="1"/>
              <a:t>prodotta</a:t>
            </a:r>
            <a:r>
              <a:rPr lang="en-US" sz="1800" dirty="0"/>
              <a:t> </a:t>
            </a:r>
            <a:r>
              <a:rPr lang="en-US" sz="1800" dirty="0" err="1"/>
              <a:t>dall’alternatore</a:t>
            </a:r>
            <a:r>
              <a:rPr lang="en-US" sz="1800" dirty="0"/>
              <a:t> è in </a:t>
            </a:r>
            <a:r>
              <a:rPr lang="en-US" sz="1800" dirty="0" err="1"/>
              <a:t>alternata</a:t>
            </a:r>
            <a:r>
              <a:rPr lang="en-US" sz="1800" dirty="0"/>
              <a:t> (</a:t>
            </a:r>
            <a:r>
              <a:rPr lang="en-US" sz="1800" dirty="0" err="1"/>
              <a:t>nelle</a:t>
            </a:r>
            <a:r>
              <a:rPr lang="en-US" sz="1800" dirty="0"/>
              <a:t> </a:t>
            </a:r>
            <a:r>
              <a:rPr lang="en-US" sz="1800" dirty="0" err="1"/>
              <a:t>prossime</a:t>
            </a:r>
            <a:r>
              <a:rPr lang="en-US" sz="1800" dirty="0"/>
              <a:t> slide </a:t>
            </a:r>
            <a:r>
              <a:rPr lang="en-US" sz="1800" dirty="0" err="1"/>
              <a:t>verrà</a:t>
            </a:r>
            <a:r>
              <a:rPr lang="en-US" sz="1800" dirty="0"/>
              <a:t> </a:t>
            </a:r>
            <a:r>
              <a:rPr lang="en-US" sz="1800" dirty="0" err="1"/>
              <a:t>illustrato</a:t>
            </a:r>
            <a:r>
              <a:rPr lang="en-US" sz="1800" dirty="0"/>
              <a:t> </a:t>
            </a:r>
            <a:r>
              <a:rPr lang="en-US" sz="1800" dirty="0" err="1"/>
              <a:t>il</a:t>
            </a:r>
            <a:r>
              <a:rPr lang="en-US" sz="1800" dirty="0"/>
              <a:t> </a:t>
            </a:r>
            <a:r>
              <a:rPr lang="en-US" sz="1800" dirty="0" err="1"/>
              <a:t>concetto</a:t>
            </a:r>
            <a:r>
              <a:rPr lang="en-US" sz="1800" dirty="0"/>
              <a:t> di </a:t>
            </a:r>
            <a:r>
              <a:rPr lang="en-US" sz="1800" dirty="0" err="1"/>
              <a:t>corrente</a:t>
            </a:r>
            <a:r>
              <a:rPr lang="en-US" sz="1800" dirty="0"/>
              <a:t> in continua </a:t>
            </a:r>
            <a:r>
              <a:rPr lang="en-US" sz="1800" dirty="0" err="1"/>
              <a:t>ed</a:t>
            </a:r>
            <a:r>
              <a:rPr lang="en-US" sz="1800" dirty="0"/>
              <a:t> in </a:t>
            </a:r>
            <a:r>
              <a:rPr lang="en-US" sz="1800" dirty="0" err="1"/>
              <a:t>alternata</a:t>
            </a:r>
            <a:r>
              <a:rPr lang="en-US" sz="1800" dirty="0"/>
              <a:t>). </a:t>
            </a:r>
            <a:r>
              <a:rPr lang="en-US" sz="1800" dirty="0" err="1"/>
              <a:t>Pertanto</a:t>
            </a:r>
            <a:r>
              <a:rPr lang="en-US" sz="1800" dirty="0"/>
              <a:t> </a:t>
            </a:r>
            <a:r>
              <a:rPr lang="en-US" sz="1800" dirty="0" err="1"/>
              <a:t>il</a:t>
            </a:r>
            <a:r>
              <a:rPr lang="en-US" sz="1800" dirty="0"/>
              <a:t> </a:t>
            </a:r>
            <a:r>
              <a:rPr lang="en-US" sz="1800" dirty="0" err="1"/>
              <a:t>flusso</a:t>
            </a:r>
            <a:r>
              <a:rPr lang="en-US" sz="1800" dirty="0"/>
              <a:t> </a:t>
            </a:r>
            <a:r>
              <a:rPr lang="en-US" sz="1800" dirty="0" err="1"/>
              <a:t>logico</a:t>
            </a:r>
            <a:r>
              <a:rPr lang="en-US" sz="1800" dirty="0"/>
              <a:t> di </a:t>
            </a:r>
            <a:r>
              <a:rPr lang="en-US" sz="1800" dirty="0" err="1"/>
              <a:t>una</a:t>
            </a:r>
            <a:r>
              <a:rPr lang="en-US" sz="1800" dirty="0"/>
              <a:t> </a:t>
            </a:r>
            <a:r>
              <a:rPr lang="en-US" sz="1800" dirty="0" err="1"/>
              <a:t>centrale</a:t>
            </a:r>
            <a:r>
              <a:rPr lang="en-US" sz="1800" dirty="0"/>
              <a:t> </a:t>
            </a:r>
            <a:r>
              <a:rPr lang="en-US" sz="1800" dirty="0" err="1"/>
              <a:t>idroelettrica</a:t>
            </a:r>
            <a:r>
              <a:rPr lang="en-US" sz="1800" dirty="0"/>
              <a:t> è </a:t>
            </a:r>
            <a:r>
              <a:rPr lang="en-US" sz="1800" dirty="0" err="1"/>
              <a:t>il</a:t>
            </a:r>
            <a:r>
              <a:rPr lang="en-US" sz="1800" dirty="0"/>
              <a:t> </a:t>
            </a:r>
            <a:r>
              <a:rPr lang="en-US" sz="1800" dirty="0" err="1"/>
              <a:t>seguente</a:t>
            </a:r>
            <a:r>
              <a:rPr lang="en-US" sz="1800" dirty="0"/>
              <a:t>:</a:t>
            </a:r>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r>
              <a:rPr lang="en-US" sz="1800" dirty="0" err="1"/>
              <a:t>L’energia</a:t>
            </a:r>
            <a:r>
              <a:rPr lang="en-US" sz="1800" dirty="0"/>
              <a:t> </a:t>
            </a:r>
            <a:r>
              <a:rPr lang="en-US" sz="1800" dirty="0" err="1"/>
              <a:t>elettrica</a:t>
            </a:r>
            <a:r>
              <a:rPr lang="en-US" sz="1800" dirty="0"/>
              <a:t> in </a:t>
            </a:r>
            <a:r>
              <a:rPr lang="en-US" sz="1800" dirty="0" err="1"/>
              <a:t>uscita</a:t>
            </a:r>
            <a:r>
              <a:rPr lang="en-US" sz="1800" dirty="0"/>
              <a:t> </a:t>
            </a:r>
            <a:r>
              <a:rPr lang="en-US" sz="1800" dirty="0" err="1"/>
              <a:t>dall’alternatore</a:t>
            </a:r>
            <a:r>
              <a:rPr lang="en-US" sz="1800" dirty="0"/>
              <a:t> </a:t>
            </a:r>
            <a:r>
              <a:rPr lang="en-US" sz="1800" dirty="0" err="1"/>
              <a:t>viene</a:t>
            </a:r>
            <a:r>
              <a:rPr lang="en-US" sz="1800" dirty="0"/>
              <a:t> </a:t>
            </a:r>
            <a:r>
              <a:rPr lang="en-US" sz="1800" dirty="0" err="1"/>
              <a:t>introdotta</a:t>
            </a:r>
            <a:r>
              <a:rPr lang="en-US" sz="1800" dirty="0"/>
              <a:t> in un </a:t>
            </a:r>
            <a:r>
              <a:rPr lang="en-US" sz="1800" dirty="0" err="1"/>
              <a:t>trasformatore</a:t>
            </a:r>
            <a:r>
              <a:rPr lang="en-US" sz="1800" dirty="0"/>
              <a:t>. La </a:t>
            </a:r>
            <a:r>
              <a:rPr lang="en-US" sz="1800" dirty="0" err="1"/>
              <a:t>tensione</a:t>
            </a:r>
            <a:r>
              <a:rPr lang="en-US" sz="1800" dirty="0"/>
              <a:t> </a:t>
            </a:r>
            <a:r>
              <a:rPr lang="en-US" sz="1800" dirty="0" err="1"/>
              <a:t>viene</a:t>
            </a:r>
            <a:r>
              <a:rPr lang="en-US" sz="1800" dirty="0"/>
              <a:t> </a:t>
            </a:r>
            <a:r>
              <a:rPr lang="en-US" sz="1800" dirty="0" err="1"/>
              <a:t>alzata</a:t>
            </a:r>
            <a:r>
              <a:rPr lang="en-US" sz="1800" dirty="0"/>
              <a:t> per fare in </a:t>
            </a:r>
            <a:r>
              <a:rPr lang="en-US" sz="1800" dirty="0" err="1"/>
              <a:t>modo</a:t>
            </a:r>
            <a:r>
              <a:rPr lang="en-US" sz="1800" dirty="0"/>
              <a:t> di </a:t>
            </a:r>
            <a:r>
              <a:rPr lang="en-US" sz="1800" dirty="0" err="1"/>
              <a:t>poter</a:t>
            </a:r>
            <a:r>
              <a:rPr lang="en-US" sz="1800" dirty="0"/>
              <a:t> </a:t>
            </a:r>
            <a:r>
              <a:rPr lang="en-US" sz="1800" dirty="0" err="1"/>
              <a:t>trasmettere</a:t>
            </a:r>
            <a:r>
              <a:rPr lang="en-US" sz="1800" dirty="0"/>
              <a:t> </a:t>
            </a:r>
            <a:r>
              <a:rPr lang="en-US" sz="1800" dirty="0" err="1"/>
              <a:t>l’energia</a:t>
            </a:r>
            <a:r>
              <a:rPr lang="en-US" sz="1800" dirty="0"/>
              <a:t> </a:t>
            </a:r>
            <a:r>
              <a:rPr lang="en-US" sz="1800" dirty="0" err="1"/>
              <a:t>su</a:t>
            </a:r>
            <a:r>
              <a:rPr lang="en-US" sz="1800" dirty="0"/>
              <a:t> </a:t>
            </a:r>
            <a:r>
              <a:rPr lang="en-US" sz="1800" dirty="0" err="1"/>
              <a:t>lunghe</a:t>
            </a:r>
            <a:r>
              <a:rPr lang="en-US" sz="1800" dirty="0"/>
              <a:t> </a:t>
            </a:r>
            <a:r>
              <a:rPr lang="en-US" sz="1800" dirty="0" err="1"/>
              <a:t>distanze</a:t>
            </a:r>
            <a:r>
              <a:rPr lang="en-US" sz="1800" dirty="0"/>
              <a:t>.</a:t>
            </a:r>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produzione</a:t>
            </a:r>
            <a:r>
              <a:rPr lang="en-US" sz="2700" dirty="0"/>
              <a:t> di </a:t>
            </a:r>
            <a:r>
              <a:rPr lang="en-US" sz="2700" dirty="0" err="1"/>
              <a:t>energia</a:t>
            </a:r>
            <a:r>
              <a:rPr lang="en-US" sz="2700" dirty="0"/>
              <a:t> </a:t>
            </a:r>
            <a:r>
              <a:rPr lang="en-US" sz="2700" dirty="0" err="1"/>
              <a:t>elettrica</a:t>
            </a:r>
            <a:r>
              <a:rPr lang="en-US" sz="2700" dirty="0"/>
              <a:t> </a:t>
            </a:r>
            <a:r>
              <a:rPr lang="en-US" sz="2700" dirty="0" err="1"/>
              <a:t>dall’acqua</a:t>
            </a:r>
            <a:endParaRPr lang="en-US" sz="2700" dirty="0"/>
          </a:p>
        </p:txBody>
      </p:sp>
      <p:pic>
        <p:nvPicPr>
          <p:cNvPr id="2" name="Immagine 1"/>
          <p:cNvPicPr>
            <a:picLocks noChangeAspect="1"/>
          </p:cNvPicPr>
          <p:nvPr/>
        </p:nvPicPr>
        <p:blipFill>
          <a:blip r:embed="rId3"/>
          <a:stretch>
            <a:fillRect/>
          </a:stretch>
        </p:blipFill>
        <p:spPr>
          <a:xfrm>
            <a:off x="2907103" y="3200400"/>
            <a:ext cx="5943600" cy="1133475"/>
          </a:xfrm>
          <a:prstGeom prst="rect">
            <a:avLst/>
          </a:prstGeom>
        </p:spPr>
      </p:pic>
    </p:spTree>
    <p:extLst>
      <p:ext uri="{BB962C8B-B14F-4D97-AF65-F5344CB8AC3E}">
        <p14:creationId xmlns:p14="http://schemas.microsoft.com/office/powerpoint/2010/main" val="3399714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73240" y="1524000"/>
            <a:ext cx="6124575" cy="5181600"/>
          </a:xfrm>
        </p:spPr>
        <p:txBody>
          <a:bodyPr>
            <a:normAutofit lnSpcReduction="10000"/>
          </a:bodyPr>
          <a:lstStyle/>
          <a:p>
            <a:pPr algn="just"/>
            <a:r>
              <a:rPr lang="en-US" sz="1800" dirty="0"/>
              <a:t>Un </a:t>
            </a:r>
            <a:r>
              <a:rPr lang="en-US" sz="1800" b="1" u="sng" dirty="0" err="1"/>
              <a:t>trasformatore</a:t>
            </a:r>
            <a:r>
              <a:rPr lang="en-US" sz="1800" dirty="0"/>
              <a:t> è </a:t>
            </a:r>
            <a:r>
              <a:rPr lang="en-US" sz="1800" dirty="0" err="1"/>
              <a:t>una</a:t>
            </a:r>
            <a:r>
              <a:rPr lang="en-US" sz="1800" dirty="0"/>
              <a:t> </a:t>
            </a:r>
            <a:r>
              <a:rPr lang="en-US" sz="1800" dirty="0" err="1"/>
              <a:t>macchina</a:t>
            </a:r>
            <a:r>
              <a:rPr lang="en-US" sz="1800" dirty="0"/>
              <a:t> </a:t>
            </a:r>
            <a:r>
              <a:rPr lang="en-US" sz="1800" dirty="0" err="1"/>
              <a:t>elettrica</a:t>
            </a:r>
            <a:r>
              <a:rPr lang="en-US" sz="1800" dirty="0"/>
              <a:t> </a:t>
            </a:r>
            <a:r>
              <a:rPr lang="en-US" sz="1800" dirty="0" err="1"/>
              <a:t>reversibile</a:t>
            </a:r>
            <a:r>
              <a:rPr lang="en-US" sz="1800" dirty="0"/>
              <a:t> in </a:t>
            </a:r>
            <a:r>
              <a:rPr lang="en-US" sz="1800" dirty="0" err="1"/>
              <a:t>grado</a:t>
            </a:r>
            <a:r>
              <a:rPr lang="en-US" sz="1800" dirty="0"/>
              <a:t> di </a:t>
            </a:r>
            <a:r>
              <a:rPr lang="en-US" sz="1800" dirty="0" err="1"/>
              <a:t>aumentare</a:t>
            </a:r>
            <a:r>
              <a:rPr lang="en-US" sz="1800" dirty="0"/>
              <a:t> la </a:t>
            </a:r>
            <a:r>
              <a:rPr lang="en-US" sz="1800" dirty="0" err="1"/>
              <a:t>tensione</a:t>
            </a:r>
            <a:r>
              <a:rPr lang="en-US" sz="1800" dirty="0"/>
              <a:t> di </a:t>
            </a:r>
            <a:r>
              <a:rPr lang="en-US" sz="1800" dirty="0" err="1"/>
              <a:t>ingresso</a:t>
            </a:r>
            <a:r>
              <a:rPr lang="en-US" sz="1800" dirty="0"/>
              <a:t>. </a:t>
            </a:r>
            <a:r>
              <a:rPr lang="en-US" sz="1800" dirty="0" err="1"/>
              <a:t>Siccome</a:t>
            </a:r>
            <a:r>
              <a:rPr lang="en-US" sz="1800" dirty="0"/>
              <a:t> tale </a:t>
            </a:r>
            <a:r>
              <a:rPr lang="en-US" sz="1800" dirty="0" err="1"/>
              <a:t>macchina</a:t>
            </a:r>
            <a:r>
              <a:rPr lang="en-US" sz="1800" dirty="0"/>
              <a:t> è </a:t>
            </a:r>
            <a:r>
              <a:rPr lang="en-US" sz="1800" dirty="0" err="1"/>
              <a:t>reversibile</a:t>
            </a:r>
            <a:r>
              <a:rPr lang="en-US" sz="1800" dirty="0"/>
              <a:t>, la </a:t>
            </a:r>
            <a:r>
              <a:rPr lang="en-US" sz="1800" dirty="0" err="1"/>
              <a:t>tensione</a:t>
            </a:r>
            <a:r>
              <a:rPr lang="en-US" sz="1800" dirty="0"/>
              <a:t> di </a:t>
            </a:r>
            <a:r>
              <a:rPr lang="en-US" sz="1800" dirty="0" err="1"/>
              <a:t>ingresso</a:t>
            </a:r>
            <a:r>
              <a:rPr lang="en-US" sz="1800" dirty="0"/>
              <a:t> </a:t>
            </a:r>
            <a:r>
              <a:rPr lang="en-US" sz="1800" dirty="0" err="1"/>
              <a:t>può</a:t>
            </a:r>
            <a:r>
              <a:rPr lang="en-US" sz="1800" dirty="0"/>
              <a:t> </a:t>
            </a:r>
            <a:r>
              <a:rPr lang="en-US" sz="1800" dirty="0" err="1"/>
              <a:t>anche</a:t>
            </a:r>
            <a:r>
              <a:rPr lang="en-US" sz="1800" dirty="0"/>
              <a:t> </a:t>
            </a:r>
            <a:r>
              <a:rPr lang="en-US" sz="1800" dirty="0" err="1"/>
              <a:t>essere</a:t>
            </a:r>
            <a:r>
              <a:rPr lang="en-US" sz="1800" dirty="0"/>
              <a:t> </a:t>
            </a:r>
            <a:r>
              <a:rPr lang="en-US" sz="1800" dirty="0" err="1"/>
              <a:t>diminuita</a:t>
            </a:r>
            <a:r>
              <a:rPr lang="en-US" sz="1800" dirty="0"/>
              <a:t>. </a:t>
            </a:r>
          </a:p>
          <a:p>
            <a:pPr algn="just"/>
            <a:endParaRPr lang="en-US" sz="1800" dirty="0"/>
          </a:p>
          <a:p>
            <a:pPr algn="just"/>
            <a:r>
              <a:rPr lang="en-US" sz="1800" dirty="0"/>
              <a:t>La </a:t>
            </a:r>
            <a:r>
              <a:rPr lang="en-US" sz="1800" dirty="0" err="1"/>
              <a:t>seguente</a:t>
            </a:r>
            <a:r>
              <a:rPr lang="en-US" sz="1800" dirty="0"/>
              <a:t> </a:t>
            </a:r>
            <a:r>
              <a:rPr lang="en-US" sz="1800" dirty="0" err="1"/>
              <a:t>figura</a:t>
            </a:r>
            <a:r>
              <a:rPr lang="en-US" sz="1800" dirty="0"/>
              <a:t> </a:t>
            </a:r>
            <a:r>
              <a:rPr lang="en-US" sz="1800" dirty="0" err="1"/>
              <a:t>mostra</a:t>
            </a:r>
            <a:r>
              <a:rPr lang="en-US" sz="1800" dirty="0"/>
              <a:t> lo schema </a:t>
            </a:r>
            <a:r>
              <a:rPr lang="en-US" sz="1800" dirty="0" err="1"/>
              <a:t>elettrico</a:t>
            </a:r>
            <a:r>
              <a:rPr lang="en-US" sz="1800" dirty="0"/>
              <a:t> di base di un </a:t>
            </a:r>
            <a:r>
              <a:rPr lang="en-US" sz="1800" dirty="0" err="1"/>
              <a:t>trasformatore</a:t>
            </a:r>
            <a:r>
              <a:rPr lang="en-US" sz="1800" dirty="0"/>
              <a:t>:</a:t>
            </a:r>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r>
              <a:rPr lang="en-US" sz="1800" dirty="0"/>
              <a:t>Con v1 </a:t>
            </a:r>
            <a:r>
              <a:rPr lang="en-US" sz="1800" dirty="0" err="1"/>
              <a:t>si</a:t>
            </a:r>
            <a:r>
              <a:rPr lang="en-US" sz="1800" dirty="0"/>
              <a:t> </a:t>
            </a:r>
            <a:r>
              <a:rPr lang="en-US" sz="1800" dirty="0" err="1"/>
              <a:t>indica</a:t>
            </a:r>
            <a:r>
              <a:rPr lang="en-US" sz="1800" dirty="0"/>
              <a:t> la </a:t>
            </a:r>
            <a:r>
              <a:rPr lang="en-US" sz="1800" dirty="0" err="1"/>
              <a:t>caduta</a:t>
            </a:r>
            <a:r>
              <a:rPr lang="en-US" sz="1800" dirty="0"/>
              <a:t> di </a:t>
            </a:r>
            <a:r>
              <a:rPr lang="en-US" sz="1800" dirty="0" err="1"/>
              <a:t>tensione</a:t>
            </a:r>
            <a:r>
              <a:rPr lang="en-US" sz="1800" dirty="0"/>
              <a:t> </a:t>
            </a:r>
            <a:r>
              <a:rPr lang="en-US" sz="1800" dirty="0" err="1"/>
              <a:t>sul</a:t>
            </a:r>
            <a:r>
              <a:rPr lang="en-US" sz="1800" dirty="0"/>
              <a:t> </a:t>
            </a:r>
            <a:r>
              <a:rPr lang="en-US" sz="1800" dirty="0" err="1"/>
              <a:t>circuito</a:t>
            </a:r>
            <a:r>
              <a:rPr lang="en-US" sz="1800" dirty="0"/>
              <a:t> </a:t>
            </a:r>
            <a:r>
              <a:rPr lang="en-US" sz="1800" dirty="0" err="1"/>
              <a:t>primario</a:t>
            </a:r>
            <a:r>
              <a:rPr lang="en-US" sz="1800" dirty="0"/>
              <a:t>, </a:t>
            </a:r>
            <a:r>
              <a:rPr lang="en-US" sz="1800" dirty="0" err="1"/>
              <a:t>mentre</a:t>
            </a:r>
            <a:r>
              <a:rPr lang="en-US" sz="1800" dirty="0"/>
              <a:t> con v2 </a:t>
            </a:r>
            <a:r>
              <a:rPr lang="en-US" sz="1800" dirty="0" err="1"/>
              <a:t>si</a:t>
            </a:r>
            <a:r>
              <a:rPr lang="en-US" sz="1800" dirty="0"/>
              <a:t> </a:t>
            </a:r>
            <a:r>
              <a:rPr lang="en-US" sz="1800" dirty="0" err="1"/>
              <a:t>indica</a:t>
            </a:r>
            <a:r>
              <a:rPr lang="en-US" sz="1800" dirty="0"/>
              <a:t> la </a:t>
            </a:r>
            <a:r>
              <a:rPr lang="en-US" sz="1800" dirty="0" err="1"/>
              <a:t>caduta</a:t>
            </a:r>
            <a:r>
              <a:rPr lang="en-US" sz="1800" dirty="0"/>
              <a:t> di </a:t>
            </a:r>
            <a:r>
              <a:rPr lang="en-US" sz="1800" dirty="0" err="1"/>
              <a:t>tensione</a:t>
            </a:r>
            <a:r>
              <a:rPr lang="en-US" sz="1800" dirty="0"/>
              <a:t> </a:t>
            </a:r>
            <a:r>
              <a:rPr lang="en-US" sz="1800" dirty="0" err="1"/>
              <a:t>sul</a:t>
            </a:r>
            <a:r>
              <a:rPr lang="en-US" sz="1800" dirty="0"/>
              <a:t> </a:t>
            </a:r>
            <a:r>
              <a:rPr lang="en-US" sz="1800" dirty="0" err="1"/>
              <a:t>circuito</a:t>
            </a:r>
            <a:r>
              <a:rPr lang="en-US" sz="1800" dirty="0"/>
              <a:t> </a:t>
            </a:r>
            <a:r>
              <a:rPr lang="en-US" sz="1800" dirty="0" err="1"/>
              <a:t>secondario</a:t>
            </a:r>
            <a:r>
              <a:rPr lang="en-US" sz="1800" dirty="0"/>
              <a:t>. In </a:t>
            </a:r>
            <a:r>
              <a:rPr lang="en-US" sz="1800" dirty="0" err="1"/>
              <a:t>poche</a:t>
            </a:r>
            <a:r>
              <a:rPr lang="en-US" sz="1800" dirty="0"/>
              <a:t> parole V1 è la </a:t>
            </a:r>
            <a:r>
              <a:rPr lang="en-US" sz="1800" dirty="0" err="1"/>
              <a:t>tensione</a:t>
            </a:r>
            <a:r>
              <a:rPr lang="en-US" sz="1800" dirty="0"/>
              <a:t> di </a:t>
            </a:r>
            <a:r>
              <a:rPr lang="en-US" sz="1800" dirty="0" err="1"/>
              <a:t>ingresso</a:t>
            </a:r>
            <a:r>
              <a:rPr lang="en-US" sz="1800" dirty="0"/>
              <a:t> </a:t>
            </a:r>
            <a:r>
              <a:rPr lang="en-US" sz="1800" dirty="0" err="1"/>
              <a:t>applicata</a:t>
            </a:r>
            <a:r>
              <a:rPr lang="en-US" sz="1800" dirty="0"/>
              <a:t>, </a:t>
            </a:r>
            <a:r>
              <a:rPr lang="en-US" sz="1800" dirty="0" err="1"/>
              <a:t>mentre</a:t>
            </a:r>
            <a:r>
              <a:rPr lang="en-US" sz="1800" dirty="0"/>
              <a:t> V2 è la </a:t>
            </a:r>
            <a:r>
              <a:rPr lang="en-US" sz="1800" dirty="0" err="1"/>
              <a:t>tensione</a:t>
            </a:r>
            <a:r>
              <a:rPr lang="en-US" sz="1800" dirty="0"/>
              <a:t> in </a:t>
            </a:r>
            <a:r>
              <a:rPr lang="en-US" sz="1800" dirty="0" err="1"/>
              <a:t>uscita</a:t>
            </a:r>
            <a:r>
              <a:rPr lang="en-US" sz="1800" dirty="0"/>
              <a:t> dal </a:t>
            </a:r>
            <a:r>
              <a:rPr lang="en-US" sz="1800" dirty="0" err="1"/>
              <a:t>trasformatore</a:t>
            </a:r>
            <a:r>
              <a:rPr lang="en-US" sz="1800" dirty="0"/>
              <a:t>.</a:t>
            </a:r>
          </a:p>
          <a:p>
            <a:pPr algn="just"/>
            <a:endParaRPr lang="en-US" sz="1800" dirty="0"/>
          </a:p>
          <a:p>
            <a:pPr algn="just"/>
            <a:endParaRPr lang="en-US"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Trasformatore</a:t>
            </a:r>
            <a:endParaRPr lang="en-US" sz="2700" dirty="0"/>
          </a:p>
        </p:txBody>
      </p:sp>
      <p:pic>
        <p:nvPicPr>
          <p:cNvPr id="3" name="Immagine 2"/>
          <p:cNvPicPr>
            <a:picLocks noChangeAspect="1"/>
          </p:cNvPicPr>
          <p:nvPr/>
        </p:nvPicPr>
        <p:blipFill>
          <a:blip r:embed="rId3"/>
          <a:stretch>
            <a:fillRect/>
          </a:stretch>
        </p:blipFill>
        <p:spPr>
          <a:xfrm>
            <a:off x="2828339" y="2819400"/>
            <a:ext cx="6124575" cy="2076450"/>
          </a:xfrm>
          <a:prstGeom prst="rect">
            <a:avLst/>
          </a:prstGeom>
        </p:spPr>
      </p:pic>
    </p:spTree>
    <p:extLst>
      <p:ext uri="{BB962C8B-B14F-4D97-AF65-F5344CB8AC3E}">
        <p14:creationId xmlns:p14="http://schemas.microsoft.com/office/powerpoint/2010/main" val="667329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4" name="Text Placeholder 12"/>
              <p:cNvSpPr>
                <a:spLocks noGrp="1"/>
              </p:cNvSpPr>
              <p:nvPr>
                <p:ph type="body" sz="quarter" idx="15"/>
              </p:nvPr>
            </p:nvSpPr>
            <p:spPr>
              <a:xfrm>
                <a:off x="2773240" y="1524000"/>
                <a:ext cx="6124575" cy="5181600"/>
              </a:xfrm>
            </p:spPr>
            <p:txBody>
              <a:bodyPr>
                <a:normAutofit/>
              </a:bodyPr>
              <a:lstStyle/>
              <a:p>
                <a:pPr algn="just"/>
                <a:r>
                  <a:rPr lang="it-IT" dirty="0"/>
                  <a:t>Si indica con V1 la tensione di ingresso e V2 la tensione di uscita. Con N1 si indica il </a:t>
                </a:r>
                <a:r>
                  <a:rPr lang="it-IT" b="1" dirty="0"/>
                  <a:t>numero di spire sull’avvolgimento primario</a:t>
                </a:r>
                <a:r>
                  <a:rPr lang="it-IT" dirty="0"/>
                  <a:t>, mentre con N2 </a:t>
                </a:r>
                <a:r>
                  <a:rPr lang="it-IT" b="1" dirty="0"/>
                  <a:t>il numero di spire sull’avvolgimento secondario</a:t>
                </a:r>
                <a:r>
                  <a:rPr lang="it-IT" dirty="0"/>
                  <a:t>.</a:t>
                </a:r>
              </a:p>
              <a:p>
                <a:r>
                  <a:rPr lang="it-IT" dirty="0"/>
                  <a:t>La tensione di uscita è data dalla relazione seguente:</a:t>
                </a:r>
              </a:p>
              <a:p>
                <a:endParaRPr lang="it-IT" dirty="0"/>
              </a:p>
              <a:p>
                <a:r>
                  <a:rPr lang="it-IT" dirty="0"/>
                  <a:t>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𝑉</m:t>
                        </m:r>
                      </m:e>
                      <m:sub>
                        <m:r>
                          <a:rPr lang="it-IT" i="1">
                            <a:latin typeface="Cambria Math" panose="02040503050406030204" pitchFamily="18" charset="0"/>
                          </a:rPr>
                          <m:t>2</m:t>
                        </m:r>
                      </m:sub>
                    </m:sSub>
                    <m:r>
                      <a:rPr lang="it-IT" i="1">
                        <a:latin typeface="Cambria Math" panose="02040503050406030204" pitchFamily="18" charset="0"/>
                      </a:rPr>
                      <m:t>=</m:t>
                    </m:r>
                    <m:f>
                      <m:fPr>
                        <m:type m:val="skw"/>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𝑁</m:t>
                            </m:r>
                          </m:e>
                          <m:sub>
                            <m:r>
                              <a:rPr lang="it-IT" i="1">
                                <a:latin typeface="Cambria Math" panose="02040503050406030204" pitchFamily="18" charset="0"/>
                              </a:rPr>
                              <m:t>2</m:t>
                            </m:r>
                          </m:sub>
                        </m:sSub>
                      </m:num>
                      <m:den>
                        <m:sSub>
                          <m:sSubPr>
                            <m:ctrlPr>
                              <a:rPr lang="it-IT" i="1">
                                <a:latin typeface="Cambria Math" panose="02040503050406030204" pitchFamily="18" charset="0"/>
                              </a:rPr>
                            </m:ctrlPr>
                          </m:sSubPr>
                          <m:e>
                            <m:r>
                              <a:rPr lang="it-IT" i="1">
                                <a:latin typeface="Cambria Math" panose="02040503050406030204" pitchFamily="18" charset="0"/>
                              </a:rPr>
                              <m:t>𝑁</m:t>
                            </m:r>
                          </m:e>
                          <m:sub>
                            <m:r>
                              <a:rPr lang="it-IT" i="1">
                                <a:latin typeface="Cambria Math" panose="02040503050406030204" pitchFamily="18" charset="0"/>
                              </a:rPr>
                              <m:t>1</m:t>
                            </m:r>
                          </m:sub>
                        </m:sSub>
                      </m:den>
                    </m:f>
                    <m:sSub>
                      <m:sSubPr>
                        <m:ctrlPr>
                          <a:rPr lang="it-IT" i="1">
                            <a:latin typeface="Cambria Math" panose="02040503050406030204" pitchFamily="18" charset="0"/>
                          </a:rPr>
                        </m:ctrlPr>
                      </m:sSubPr>
                      <m:e>
                        <m:r>
                          <a:rPr lang="it-IT" i="1">
                            <a:latin typeface="Cambria Math" panose="02040503050406030204" pitchFamily="18" charset="0"/>
                          </a:rPr>
                          <m:t>𝑉</m:t>
                        </m:r>
                      </m:e>
                      <m:sub>
                        <m:r>
                          <a:rPr lang="it-IT" i="1">
                            <a:latin typeface="Cambria Math" panose="02040503050406030204" pitchFamily="18" charset="0"/>
                          </a:rPr>
                          <m:t>1</m:t>
                        </m:r>
                      </m:sub>
                    </m:sSub>
                  </m:oMath>
                </a14:m>
                <a:r>
                  <a:rPr lang="it-IT" dirty="0"/>
                  <a:t>		</a:t>
                </a:r>
              </a:p>
              <a:p>
                <a:r>
                  <a:rPr lang="it-IT" dirty="0"/>
                  <a:t> </a:t>
                </a:r>
              </a:p>
              <a:p>
                <a:pPr algn="just"/>
                <a:r>
                  <a:rPr lang="it-IT" dirty="0"/>
                  <a:t>In sostanza, un generatore di tensione genera per l’appunto una tensione in ingresso e permette alla corrente di fluire all’interno del conduttore.  Un filo conduttore che viene percorso da una corrente elettrica genera un campo magnetico e pertanto il nucleo che si trova all’interno della bobina si magnetizza. Il campo magnetico generato è proporzionale non solo alla tensione di ingresso applicata ma anche al numero di spire. Sul circuito secondario si genera un tensione data dalla relazione</a:t>
                </a:r>
              </a:p>
              <a:p>
                <a:r>
                  <a:rPr lang="it-IT" dirty="0"/>
                  <a:t>Pertanto:</a:t>
                </a:r>
              </a:p>
              <a:p>
                <a:pPr marL="328611" lvl="0" indent="-285750">
                  <a:buFont typeface="Arial" panose="020B0604020202020204" pitchFamily="34" charset="0"/>
                  <a:buChar char="•"/>
                </a:pPr>
                <a:r>
                  <a:rPr lang="it-IT" dirty="0"/>
                  <a:t>Se il numero di spire sul secondario è minore del numero di spire sul primario, la tensione di uscita è più bassa della tensione di ingresso.</a:t>
                </a:r>
              </a:p>
              <a:p>
                <a:pPr marL="328611" lvl="0" indent="-285750">
                  <a:buFont typeface="Arial" panose="020B0604020202020204" pitchFamily="34" charset="0"/>
                  <a:buChar char="•"/>
                </a:pPr>
                <a:r>
                  <a:rPr lang="it-IT" dirty="0"/>
                  <a:t>Se il numero di spire sul secondario è maggiore del numero di spire sul circuito primario, allora la tensione di uscita risulta più alta della tensione di ingresso.</a:t>
                </a:r>
              </a:p>
              <a:p>
                <a:pPr algn="just"/>
                <a:endParaRPr lang="en-US" sz="1800" dirty="0"/>
              </a:p>
              <a:p>
                <a:pPr algn="just"/>
                <a:endParaRPr lang="en-US" sz="1800" dirty="0"/>
              </a:p>
              <a:p>
                <a:endParaRPr lang="en-US" dirty="0"/>
              </a:p>
            </p:txBody>
          </p:sp>
        </mc:Choice>
        <mc:Fallback xmlns="">
          <p:sp>
            <p:nvSpPr>
              <p:cNvPr id="44" name="Text Placeholder 12"/>
              <p:cNvSpPr>
                <a:spLocks noGrp="1" noRot="1" noChangeAspect="1" noMove="1" noResize="1" noEditPoints="1" noAdjustHandles="1" noChangeArrowheads="1" noChangeShapeType="1" noTextEdit="1"/>
              </p:cNvSpPr>
              <p:nvPr>
                <p:ph type="body" sz="quarter" idx="15"/>
              </p:nvPr>
            </p:nvSpPr>
            <p:spPr>
              <a:xfrm>
                <a:off x="2773240" y="1524000"/>
                <a:ext cx="6124575" cy="5181600"/>
              </a:xfrm>
              <a:blipFill>
                <a:blip r:embed="rId3"/>
                <a:stretch>
                  <a:fillRect r="-398"/>
                </a:stretch>
              </a:blipFill>
            </p:spPr>
            <p:txBody>
              <a:bodyPr/>
              <a:lstStyle/>
              <a:p>
                <a:r>
                  <a:rPr lang="it-IT">
                    <a:noFill/>
                  </a:rPr>
                  <a:t> </a:t>
                </a:r>
              </a:p>
            </p:txBody>
          </p:sp>
        </mc:Fallback>
      </mc:AlternateContent>
      <p:sp>
        <p:nvSpPr>
          <p:cNvPr id="10" name="Title 9"/>
          <p:cNvSpPr>
            <a:spLocks noGrp="1"/>
          </p:cNvSpPr>
          <p:nvPr>
            <p:ph type="title"/>
          </p:nvPr>
        </p:nvSpPr>
        <p:spPr>
          <a:xfrm>
            <a:off x="2790825" y="571172"/>
            <a:ext cx="5619750" cy="394097"/>
          </a:xfrm>
        </p:spPr>
        <p:txBody>
          <a:bodyPr>
            <a:noAutofit/>
          </a:bodyPr>
          <a:lstStyle/>
          <a:p>
            <a:r>
              <a:rPr lang="en-US" sz="2700" dirty="0"/>
              <a:t>Il </a:t>
            </a:r>
            <a:r>
              <a:rPr lang="en-US" sz="2700" dirty="0" err="1"/>
              <a:t>trasformatore</a:t>
            </a:r>
            <a:endParaRPr lang="en-US" sz="2700" dirty="0"/>
          </a:p>
        </p:txBody>
      </p:sp>
    </p:spTree>
    <p:extLst>
      <p:ext uri="{BB962C8B-B14F-4D97-AF65-F5344CB8AC3E}">
        <p14:creationId xmlns:p14="http://schemas.microsoft.com/office/powerpoint/2010/main" val="340740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1143000"/>
            <a:ext cx="6124575" cy="5181600"/>
          </a:xfrm>
        </p:spPr>
        <p:txBody>
          <a:bodyPr>
            <a:normAutofit/>
          </a:bodyPr>
          <a:lstStyle/>
          <a:p>
            <a:pPr algn="just"/>
            <a:r>
              <a:rPr lang="it-IT" dirty="0"/>
              <a:t>La seguente figura mostra un esempio di trasformatore:</a:t>
            </a:r>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Il </a:t>
            </a:r>
            <a:r>
              <a:rPr lang="en-US" sz="2700" dirty="0" err="1"/>
              <a:t>trasformatore</a:t>
            </a:r>
            <a:endParaRPr lang="en-US" sz="2700" dirty="0"/>
          </a:p>
        </p:txBody>
      </p:sp>
      <p:pic>
        <p:nvPicPr>
          <p:cNvPr id="4" name="Immagine 3"/>
          <p:cNvPicPr/>
          <p:nvPr/>
        </p:nvPicPr>
        <p:blipFill>
          <a:blip r:embed="rId3" cstate="print">
            <a:extLst>
              <a:ext uri="{28A0092B-C50C-407E-A947-70E740481C1C}">
                <a14:useLocalDpi xmlns:a14="http://schemas.microsoft.com/office/drawing/2010/main" val="0"/>
              </a:ext>
            </a:extLst>
          </a:blip>
          <a:stretch>
            <a:fillRect/>
          </a:stretch>
        </p:blipFill>
        <p:spPr>
          <a:xfrm>
            <a:off x="2895599" y="2057400"/>
            <a:ext cx="5514975" cy="4114800"/>
          </a:xfrm>
          <a:prstGeom prst="rect">
            <a:avLst/>
          </a:prstGeom>
        </p:spPr>
      </p:pic>
    </p:spTree>
    <p:extLst>
      <p:ext uri="{BB962C8B-B14F-4D97-AF65-F5344CB8AC3E}">
        <p14:creationId xmlns:p14="http://schemas.microsoft.com/office/powerpoint/2010/main" val="1082228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819400"/>
            <a:ext cx="6124575" cy="5181600"/>
          </a:xfrm>
        </p:spPr>
        <p:txBody>
          <a:bodyPr>
            <a:normAutofit/>
          </a:bodyPr>
          <a:lstStyle/>
          <a:p>
            <a:pPr algn="just"/>
            <a:r>
              <a:rPr lang="it-IT" sz="1400" dirty="0"/>
              <a:t>A questo punto sorge spontanea una domanda……ma perché devo usare un trasformatore e non posso trasmettere l’energia così come è? Per rispondere a tale domanda è necessario fornire tutta una serie di nozioni di base sul concetto di elettrificazione (e non solo…).</a:t>
            </a:r>
            <a:endParaRPr lang="it-IT" sz="1800" dirty="0"/>
          </a:p>
          <a:p>
            <a:pPr algn="just"/>
            <a:r>
              <a:rPr lang="it-IT" sz="1600" dirty="0"/>
              <a:t>In elettrotecnica esistono svariate grandezze chiamate </a:t>
            </a:r>
            <a:r>
              <a:rPr lang="it-IT" sz="1600" b="1" u="sng" dirty="0"/>
              <a:t>grandezze elettriche</a:t>
            </a:r>
            <a:r>
              <a:rPr lang="it-IT" sz="1600" dirty="0"/>
              <a:t>. Le grandezze elettriche fondamentali per </a:t>
            </a:r>
            <a:r>
              <a:rPr lang="it-IT" sz="1400" dirty="0"/>
              <a:t>poter descrivere un qualsiasi circuito elettrico sono:</a:t>
            </a:r>
          </a:p>
          <a:p>
            <a:pPr algn="just"/>
            <a:endParaRPr lang="it-IT" sz="1400" dirty="0"/>
          </a:p>
          <a:p>
            <a:pPr marL="328611" indent="-285750" algn="just">
              <a:buFont typeface="Arial" panose="020B0604020202020204" pitchFamily="34" charset="0"/>
              <a:buChar char="•"/>
            </a:pPr>
            <a:r>
              <a:rPr lang="it-IT" sz="1400" b="1" u="sng" dirty="0"/>
              <a:t>Intensità di corrente </a:t>
            </a:r>
            <a:r>
              <a:rPr lang="it-IT" sz="1400" dirty="0"/>
              <a:t>(unità di misura: </a:t>
            </a:r>
            <a:r>
              <a:rPr lang="it-IT" sz="1400" dirty="0" err="1"/>
              <a:t>Ampère</a:t>
            </a:r>
            <a:r>
              <a:rPr lang="it-IT" sz="1400" dirty="0"/>
              <a:t> (A))</a:t>
            </a:r>
          </a:p>
          <a:p>
            <a:pPr marL="328611" indent="-285750" algn="just">
              <a:buFont typeface="Arial" panose="020B0604020202020204" pitchFamily="34" charset="0"/>
              <a:buChar char="•"/>
            </a:pPr>
            <a:r>
              <a:rPr lang="it-IT" sz="1400" b="1" u="sng" dirty="0"/>
              <a:t>La tensione elettrica </a:t>
            </a:r>
            <a:r>
              <a:rPr lang="it-IT" sz="1400" dirty="0"/>
              <a:t>(unità di misura il Volt (V))</a:t>
            </a:r>
          </a:p>
          <a:p>
            <a:pPr marL="328611" indent="-285750" algn="just">
              <a:buFont typeface="Arial" panose="020B0604020202020204" pitchFamily="34" charset="0"/>
              <a:buChar char="•"/>
            </a:pPr>
            <a:r>
              <a:rPr lang="it-IT" sz="1400" b="1" u="sng" dirty="0"/>
              <a:t>La potenza elettrica </a:t>
            </a:r>
            <a:r>
              <a:rPr lang="it-IT" sz="1400" dirty="0"/>
              <a:t>(unità di misura il Watt (W)).</a:t>
            </a:r>
          </a:p>
          <a:p>
            <a:pPr marL="328611" indent="-285750" algn="just">
              <a:buFont typeface="Arial" panose="020B0604020202020204" pitchFamily="34" charset="0"/>
              <a:buChar char="•"/>
            </a:pPr>
            <a:endParaRPr lang="it-IT" sz="1400" dirty="0"/>
          </a:p>
          <a:p>
            <a:pPr algn="just"/>
            <a:r>
              <a:rPr lang="it-IT" sz="1400" dirty="0"/>
              <a:t>Quando tutte queste grandezze in un circuito sono costanti nel tempo allora possiamo tranquillamente affermare che il circuito si trova in regime stazionario (in regime continuo).</a:t>
            </a:r>
          </a:p>
          <a:p>
            <a:pPr algn="just"/>
            <a:endParaRPr lang="it-IT" sz="1400" dirty="0"/>
          </a:p>
          <a:p>
            <a:pPr algn="just"/>
            <a:r>
              <a:rPr lang="it-IT" sz="1400" dirty="0"/>
              <a:t>Un esempio di regime in continua si ha quando si usa una comune di pila da 9V.</a:t>
            </a:r>
          </a:p>
          <a:p>
            <a:pPr algn="just"/>
            <a:r>
              <a:rPr lang="it-IT" sz="1400" dirty="0"/>
              <a:t>La figura che segue mostra l’andamento nel tempo di una corrente in regime continuo:</a:t>
            </a:r>
          </a:p>
          <a:p>
            <a:pPr algn="just"/>
            <a:endParaRPr lang="it-IT" sz="1400" dirty="0"/>
          </a:p>
          <a:p>
            <a:pPr algn="just"/>
            <a:endParaRPr lang="it-IT" sz="2000" dirty="0"/>
          </a:p>
          <a:p>
            <a:pPr algn="just"/>
            <a:endParaRPr lang="it-IT" sz="20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spTree>
    <p:extLst>
      <p:ext uri="{BB962C8B-B14F-4D97-AF65-F5344CB8AC3E}">
        <p14:creationId xmlns:p14="http://schemas.microsoft.com/office/powerpoint/2010/main" val="3488338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1295400"/>
            <a:ext cx="6124575" cy="5181600"/>
          </a:xfrm>
        </p:spPr>
        <p:txBody>
          <a:bodyPr>
            <a:normAutofit/>
          </a:bodyPr>
          <a:lstStyle/>
          <a:p>
            <a:pPr algn="just"/>
            <a:r>
              <a:rPr lang="it-IT" sz="1400" dirty="0"/>
              <a:t>La figura illustra le tre grandezze elettriche di base mostrare all’interno dei relativi display:</a:t>
            </a:r>
          </a:p>
          <a:p>
            <a:pPr algn="just"/>
            <a:endParaRPr lang="it-IT" sz="1400" dirty="0"/>
          </a:p>
          <a:p>
            <a:pPr algn="just"/>
            <a:endParaRPr lang="it-IT" sz="1400" dirty="0"/>
          </a:p>
          <a:p>
            <a:pPr algn="just"/>
            <a:endParaRPr lang="it-IT" sz="2000" dirty="0"/>
          </a:p>
          <a:p>
            <a:pPr algn="just"/>
            <a:endParaRPr lang="it-IT" sz="20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4893" y="2667000"/>
            <a:ext cx="5960534" cy="3352800"/>
          </a:xfrm>
          <a:prstGeom prst="rect">
            <a:avLst/>
          </a:prstGeom>
        </p:spPr>
      </p:pic>
    </p:spTree>
    <p:extLst>
      <p:ext uri="{BB962C8B-B14F-4D97-AF65-F5344CB8AC3E}">
        <p14:creationId xmlns:p14="http://schemas.microsoft.com/office/powerpoint/2010/main" val="916234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pic>
        <p:nvPicPr>
          <p:cNvPr id="2" name="Immagine 1"/>
          <p:cNvPicPr>
            <a:picLocks noChangeAspect="1"/>
          </p:cNvPicPr>
          <p:nvPr/>
        </p:nvPicPr>
        <p:blipFill>
          <a:blip r:embed="rId3"/>
          <a:stretch>
            <a:fillRect/>
          </a:stretch>
        </p:blipFill>
        <p:spPr>
          <a:xfrm>
            <a:off x="2827167" y="1466971"/>
            <a:ext cx="5859633" cy="2647829"/>
          </a:xfrm>
          <a:prstGeom prst="rect">
            <a:avLst/>
          </a:prstGeom>
        </p:spPr>
      </p:pic>
      <p:sp>
        <p:nvSpPr>
          <p:cNvPr id="3" name="CasellaDiTesto 2"/>
          <p:cNvSpPr txBox="1"/>
          <p:nvPr/>
        </p:nvSpPr>
        <p:spPr>
          <a:xfrm>
            <a:off x="2790825" y="4439898"/>
            <a:ext cx="6446252" cy="2308324"/>
          </a:xfrm>
          <a:prstGeom prst="rect">
            <a:avLst/>
          </a:prstGeom>
          <a:noFill/>
        </p:spPr>
        <p:txBody>
          <a:bodyPr wrap="none" rtlCol="0">
            <a:spAutoFit/>
          </a:bodyPr>
          <a:lstStyle/>
          <a:p>
            <a:r>
              <a:rPr lang="it-IT" dirty="0">
                <a:solidFill>
                  <a:schemeClr val="bg1"/>
                </a:solidFill>
              </a:rPr>
              <a:t>Quando invece, in un circuito elettrico, tutte le grandezze sono </a:t>
            </a:r>
          </a:p>
          <a:p>
            <a:r>
              <a:rPr lang="it-IT" dirty="0">
                <a:solidFill>
                  <a:schemeClr val="bg1"/>
                </a:solidFill>
              </a:rPr>
              <a:t> non costanti nel tempo ma variano e variano in modo sinusoidale,</a:t>
            </a:r>
          </a:p>
          <a:p>
            <a:r>
              <a:rPr lang="it-IT" dirty="0">
                <a:solidFill>
                  <a:schemeClr val="bg1"/>
                </a:solidFill>
              </a:rPr>
              <a:t> allora il regime in questione prende il nome di regime in alternata.</a:t>
            </a:r>
          </a:p>
          <a:p>
            <a:endParaRPr lang="it-IT" dirty="0">
              <a:solidFill>
                <a:schemeClr val="bg1"/>
              </a:solidFill>
            </a:endParaRPr>
          </a:p>
          <a:p>
            <a:r>
              <a:rPr lang="it-IT" dirty="0">
                <a:solidFill>
                  <a:schemeClr val="bg1"/>
                </a:solidFill>
              </a:rPr>
              <a:t>In tale regime le grandezze elettriche sono sinusoidi </a:t>
            </a:r>
          </a:p>
          <a:p>
            <a:r>
              <a:rPr lang="it-IT" dirty="0" err="1">
                <a:solidFill>
                  <a:schemeClr val="bg1"/>
                </a:solidFill>
              </a:rPr>
              <a:t>isofrequenziali</a:t>
            </a:r>
            <a:r>
              <a:rPr lang="it-IT" dirty="0">
                <a:solidFill>
                  <a:schemeClr val="bg1"/>
                </a:solidFill>
              </a:rPr>
              <a:t> (stessa frequenza). Nelle case e negli stabilimenti </a:t>
            </a:r>
          </a:p>
          <a:p>
            <a:r>
              <a:rPr lang="it-IT" dirty="0">
                <a:solidFill>
                  <a:schemeClr val="bg1"/>
                </a:solidFill>
              </a:rPr>
              <a:t>Industriali l’energia ci arriva in alternata. Questo perché </a:t>
            </a:r>
          </a:p>
          <a:p>
            <a:pPr algn="just"/>
            <a:r>
              <a:rPr lang="it-IT" dirty="0">
                <a:solidFill>
                  <a:schemeClr val="bg1"/>
                </a:solidFill>
              </a:rPr>
              <a:t>l’alternatore produce energia in uscita in alternata.</a:t>
            </a:r>
          </a:p>
        </p:txBody>
      </p:sp>
    </p:spTree>
    <p:extLst>
      <p:ext uri="{BB962C8B-B14F-4D97-AF65-F5344CB8AC3E}">
        <p14:creationId xmlns:p14="http://schemas.microsoft.com/office/powerpoint/2010/main" val="2725704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sp>
        <p:nvSpPr>
          <p:cNvPr id="3" name="CasellaDiTesto 2"/>
          <p:cNvSpPr txBox="1"/>
          <p:nvPr/>
        </p:nvSpPr>
        <p:spPr>
          <a:xfrm>
            <a:off x="2603436" y="4433329"/>
            <a:ext cx="6545253" cy="1200329"/>
          </a:xfrm>
          <a:prstGeom prst="rect">
            <a:avLst/>
          </a:prstGeom>
          <a:noFill/>
        </p:spPr>
        <p:txBody>
          <a:bodyPr wrap="none" rtlCol="0">
            <a:spAutoFit/>
          </a:bodyPr>
          <a:lstStyle/>
          <a:p>
            <a:r>
              <a:rPr lang="it-IT" dirty="0">
                <a:solidFill>
                  <a:schemeClr val="bg1"/>
                </a:solidFill>
              </a:rPr>
              <a:t>Quando l’energia esce dalla centrale e viene trasmessa verso le città</a:t>
            </a:r>
          </a:p>
          <a:p>
            <a:r>
              <a:rPr lang="it-IT" dirty="0">
                <a:solidFill>
                  <a:schemeClr val="bg1"/>
                </a:solidFill>
              </a:rPr>
              <a:t>essa attraversa un complesso sistema di trasmissione. La </a:t>
            </a:r>
          </a:p>
          <a:p>
            <a:r>
              <a:rPr lang="it-IT" b="1" dirty="0">
                <a:solidFill>
                  <a:schemeClr val="bg1"/>
                </a:solidFill>
              </a:rPr>
              <a:t>trasmissione di energia elettrica</a:t>
            </a:r>
            <a:r>
              <a:rPr lang="it-IT" dirty="0">
                <a:solidFill>
                  <a:schemeClr val="bg1"/>
                </a:solidFill>
              </a:rPr>
              <a:t> è il passaggio intermedio tra la </a:t>
            </a:r>
          </a:p>
          <a:p>
            <a:r>
              <a:rPr lang="it-IT" dirty="0">
                <a:solidFill>
                  <a:schemeClr val="bg1"/>
                </a:solidFill>
              </a:rPr>
              <a:t>produzione e la distribuzione agli utilizzatori della medesima.</a:t>
            </a:r>
          </a:p>
        </p:txBody>
      </p:sp>
      <p:pic>
        <p:nvPicPr>
          <p:cNvPr id="4" name="Immagine 3"/>
          <p:cNvPicPr>
            <a:picLocks noChangeAspect="1"/>
          </p:cNvPicPr>
          <p:nvPr/>
        </p:nvPicPr>
        <p:blipFill>
          <a:blip r:embed="rId3"/>
          <a:stretch>
            <a:fillRect/>
          </a:stretch>
        </p:blipFill>
        <p:spPr>
          <a:xfrm>
            <a:off x="2793170" y="1176337"/>
            <a:ext cx="4598230" cy="3023650"/>
          </a:xfrm>
          <a:prstGeom prst="rect">
            <a:avLst/>
          </a:prstGeom>
        </p:spPr>
      </p:pic>
    </p:spTree>
    <p:extLst>
      <p:ext uri="{BB962C8B-B14F-4D97-AF65-F5344CB8AC3E}">
        <p14:creationId xmlns:p14="http://schemas.microsoft.com/office/powerpoint/2010/main" val="42560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sp>
        <p:nvSpPr>
          <p:cNvPr id="3" name="CasellaDiTesto 2"/>
          <p:cNvSpPr txBox="1"/>
          <p:nvPr/>
        </p:nvSpPr>
        <p:spPr>
          <a:xfrm>
            <a:off x="2572505" y="965269"/>
            <a:ext cx="6619120" cy="5909310"/>
          </a:xfrm>
          <a:prstGeom prst="rect">
            <a:avLst/>
          </a:prstGeom>
          <a:noFill/>
        </p:spPr>
        <p:txBody>
          <a:bodyPr wrap="none" rtlCol="0">
            <a:spAutoFit/>
          </a:bodyPr>
          <a:lstStyle/>
          <a:p>
            <a:r>
              <a:rPr lang="it-IT" dirty="0">
                <a:solidFill>
                  <a:schemeClr val="bg1"/>
                </a:solidFill>
              </a:rPr>
              <a:t>Siccome si vuole trasporta energia con una certa potenza, e siccome </a:t>
            </a:r>
          </a:p>
          <a:p>
            <a:r>
              <a:rPr lang="it-IT" dirty="0">
                <a:solidFill>
                  <a:schemeClr val="bg1"/>
                </a:solidFill>
              </a:rPr>
              <a:t>la potenza è data, per definizione, dal prodotto della tensione per</a:t>
            </a:r>
          </a:p>
          <a:p>
            <a:r>
              <a:rPr lang="it-IT" dirty="0">
                <a:solidFill>
                  <a:schemeClr val="bg1"/>
                </a:solidFill>
              </a:rPr>
              <a:t>la corrente e quindi:</a:t>
            </a:r>
          </a:p>
          <a:p>
            <a:endParaRPr lang="it-IT" dirty="0">
              <a:solidFill>
                <a:schemeClr val="bg1"/>
              </a:solidFill>
            </a:endParaRPr>
          </a:p>
          <a:p>
            <a:r>
              <a:rPr lang="it-IT" dirty="0">
                <a:solidFill>
                  <a:schemeClr val="bg1"/>
                </a:solidFill>
              </a:rPr>
              <a:t>P=V*I</a:t>
            </a:r>
          </a:p>
          <a:p>
            <a:endParaRPr lang="it-IT" dirty="0">
              <a:solidFill>
                <a:schemeClr val="bg1"/>
              </a:solidFill>
            </a:endParaRPr>
          </a:p>
          <a:p>
            <a:r>
              <a:rPr lang="it-IT" dirty="0">
                <a:solidFill>
                  <a:schemeClr val="bg1"/>
                </a:solidFill>
              </a:rPr>
              <a:t>Per poter trasmette grandi potenze o sia alza la tensione o sia alza</a:t>
            </a:r>
          </a:p>
          <a:p>
            <a:r>
              <a:rPr lang="it-IT" dirty="0">
                <a:solidFill>
                  <a:schemeClr val="bg1"/>
                </a:solidFill>
              </a:rPr>
              <a:t>la corrente.</a:t>
            </a:r>
          </a:p>
          <a:p>
            <a:r>
              <a:rPr lang="it-IT" dirty="0">
                <a:solidFill>
                  <a:schemeClr val="bg1"/>
                </a:solidFill>
              </a:rPr>
              <a:t>Qualsiasi conduttore percorso da corrente dissipa calore. Se </a:t>
            </a:r>
          </a:p>
          <a:p>
            <a:r>
              <a:rPr lang="it-IT" dirty="0">
                <a:solidFill>
                  <a:schemeClr val="bg1"/>
                </a:solidFill>
              </a:rPr>
              <a:t>Aumentiamo la corrente, avremo bisogno di cavi di grandissimo </a:t>
            </a:r>
          </a:p>
          <a:p>
            <a:r>
              <a:rPr lang="it-IT" dirty="0">
                <a:solidFill>
                  <a:schemeClr val="bg1"/>
                </a:solidFill>
              </a:rPr>
              <a:t>spessore, con conseguente aumento del peso dell’intera struttura. </a:t>
            </a:r>
          </a:p>
          <a:p>
            <a:pPr algn="just"/>
            <a:r>
              <a:rPr lang="it-IT" dirty="0">
                <a:solidFill>
                  <a:schemeClr val="bg1"/>
                </a:solidFill>
              </a:rPr>
              <a:t>Inoltre, per poter diminuire le perdite di trasmissione conviene agire</a:t>
            </a:r>
          </a:p>
          <a:p>
            <a:r>
              <a:rPr lang="it-IT" dirty="0">
                <a:solidFill>
                  <a:schemeClr val="bg1"/>
                </a:solidFill>
              </a:rPr>
              <a:t>sulla tensione.</a:t>
            </a:r>
          </a:p>
          <a:p>
            <a:endParaRPr lang="it-IT" dirty="0">
              <a:solidFill>
                <a:schemeClr val="bg1"/>
              </a:solidFill>
            </a:endParaRPr>
          </a:p>
          <a:p>
            <a:r>
              <a:rPr lang="it-IT" dirty="0">
                <a:solidFill>
                  <a:schemeClr val="bg1"/>
                </a:solidFill>
              </a:rPr>
              <a:t>Ecco perché si usa un trasformatore per aumentare il voltaggio.</a:t>
            </a:r>
          </a:p>
          <a:p>
            <a:r>
              <a:rPr lang="it-IT" b="1" dirty="0">
                <a:solidFill>
                  <a:schemeClr val="bg1"/>
                </a:solidFill>
              </a:rPr>
              <a:t>Per quanto riguarda la trasmissione di energia elettrica, si ha la</a:t>
            </a:r>
          </a:p>
          <a:p>
            <a:r>
              <a:rPr lang="it-IT" b="1" dirty="0">
                <a:solidFill>
                  <a:schemeClr val="bg1"/>
                </a:solidFill>
              </a:rPr>
              <a:t>necessità di elettrificazione: Insieme di lavori e di installazioni che</a:t>
            </a:r>
          </a:p>
          <a:p>
            <a:r>
              <a:rPr lang="it-IT" b="1" dirty="0">
                <a:solidFill>
                  <a:schemeClr val="bg1"/>
                </a:solidFill>
              </a:rPr>
              <a:t>rendono un impianto adatto a trasmettere energia elettrica</a:t>
            </a:r>
            <a:endParaRPr lang="en-US" sz="1400" b="1" dirty="0">
              <a:solidFill>
                <a:schemeClr val="bg1"/>
              </a:solidFill>
            </a:endParaRPr>
          </a:p>
          <a:p>
            <a:endParaRPr lang="it-IT" dirty="0">
              <a:solidFill>
                <a:schemeClr val="bg1"/>
              </a:solidFill>
            </a:endParaRPr>
          </a:p>
          <a:p>
            <a:endParaRPr lang="it-IT" dirty="0">
              <a:solidFill>
                <a:schemeClr val="bg1"/>
              </a:solidFill>
            </a:endParaRPr>
          </a:p>
          <a:p>
            <a:endParaRPr lang="it-IT" dirty="0"/>
          </a:p>
        </p:txBody>
      </p:sp>
    </p:spTree>
    <p:extLst>
      <p:ext uri="{BB962C8B-B14F-4D97-AF65-F5344CB8AC3E}">
        <p14:creationId xmlns:p14="http://schemas.microsoft.com/office/powerpoint/2010/main" val="1412996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sp>
        <p:nvSpPr>
          <p:cNvPr id="3" name="CasellaDiTesto 2"/>
          <p:cNvSpPr txBox="1"/>
          <p:nvPr/>
        </p:nvSpPr>
        <p:spPr>
          <a:xfrm>
            <a:off x="2572505" y="965269"/>
            <a:ext cx="6488828" cy="3139321"/>
          </a:xfrm>
          <a:prstGeom prst="rect">
            <a:avLst/>
          </a:prstGeom>
          <a:noFill/>
        </p:spPr>
        <p:txBody>
          <a:bodyPr wrap="none" rtlCol="0">
            <a:spAutoFit/>
          </a:bodyPr>
          <a:lstStyle/>
          <a:p>
            <a:r>
              <a:rPr lang="en-US" dirty="0">
                <a:solidFill>
                  <a:schemeClr val="bg1"/>
                </a:solidFill>
              </a:rPr>
              <a:t>Il </a:t>
            </a:r>
            <a:r>
              <a:rPr lang="en-US" dirty="0" err="1">
                <a:solidFill>
                  <a:schemeClr val="bg1"/>
                </a:solidFill>
              </a:rPr>
              <a:t>traliccio</a:t>
            </a:r>
            <a:r>
              <a:rPr lang="en-US" dirty="0">
                <a:solidFill>
                  <a:schemeClr val="bg1"/>
                </a:solidFill>
              </a:rPr>
              <a:t> </a:t>
            </a:r>
            <a:r>
              <a:rPr lang="en-US" dirty="0" err="1">
                <a:solidFill>
                  <a:schemeClr val="bg1"/>
                </a:solidFill>
              </a:rPr>
              <a:t>dell’alta</a:t>
            </a:r>
            <a:r>
              <a:rPr lang="en-US" dirty="0">
                <a:solidFill>
                  <a:schemeClr val="bg1"/>
                </a:solidFill>
              </a:rPr>
              <a:t> </a:t>
            </a:r>
            <a:r>
              <a:rPr lang="en-US" dirty="0" err="1">
                <a:solidFill>
                  <a:schemeClr val="bg1"/>
                </a:solidFill>
              </a:rPr>
              <a:t>tensione</a:t>
            </a:r>
            <a:r>
              <a:rPr lang="en-US" dirty="0">
                <a:solidFill>
                  <a:schemeClr val="bg1"/>
                </a:solidFill>
              </a:rPr>
              <a:t> è </a:t>
            </a:r>
            <a:r>
              <a:rPr lang="en-US" dirty="0" err="1">
                <a:solidFill>
                  <a:schemeClr val="bg1"/>
                </a:solidFill>
              </a:rPr>
              <a:t>il</a:t>
            </a:r>
            <a:r>
              <a:rPr lang="en-US" dirty="0">
                <a:solidFill>
                  <a:schemeClr val="bg1"/>
                </a:solidFill>
              </a:rPr>
              <a:t> </a:t>
            </a:r>
            <a:r>
              <a:rPr lang="en-US" dirty="0" err="1">
                <a:solidFill>
                  <a:schemeClr val="bg1"/>
                </a:solidFill>
              </a:rPr>
              <a:t>simbolo</a:t>
            </a:r>
            <a:r>
              <a:rPr lang="en-US" dirty="0">
                <a:solidFill>
                  <a:schemeClr val="bg1"/>
                </a:solidFill>
              </a:rPr>
              <a:t> di </a:t>
            </a:r>
            <a:r>
              <a:rPr lang="en-US" dirty="0" err="1">
                <a:solidFill>
                  <a:schemeClr val="bg1"/>
                </a:solidFill>
              </a:rPr>
              <a:t>questa</a:t>
            </a:r>
            <a:r>
              <a:rPr lang="en-US" dirty="0">
                <a:solidFill>
                  <a:schemeClr val="bg1"/>
                </a:solidFill>
              </a:rPr>
              <a:t> </a:t>
            </a:r>
            <a:r>
              <a:rPr lang="en-US" dirty="0" err="1">
                <a:solidFill>
                  <a:schemeClr val="bg1"/>
                </a:solidFill>
              </a:rPr>
              <a:t>fase</a:t>
            </a:r>
            <a:r>
              <a:rPr lang="en-US" dirty="0">
                <a:solidFill>
                  <a:schemeClr val="bg1"/>
                </a:solidFill>
              </a:rPr>
              <a:t>. </a:t>
            </a:r>
          </a:p>
          <a:p>
            <a:r>
              <a:rPr lang="en-US" dirty="0">
                <a:solidFill>
                  <a:schemeClr val="bg1"/>
                </a:solidFill>
              </a:rPr>
              <a:t>La </a:t>
            </a:r>
            <a:r>
              <a:rPr lang="en-US" dirty="0" err="1">
                <a:solidFill>
                  <a:schemeClr val="bg1"/>
                </a:solidFill>
              </a:rPr>
              <a:t>trasmissione</a:t>
            </a:r>
            <a:r>
              <a:rPr lang="en-US" dirty="0">
                <a:solidFill>
                  <a:schemeClr val="bg1"/>
                </a:solidFill>
              </a:rPr>
              <a:t> </a:t>
            </a:r>
            <a:r>
              <a:rPr lang="en-US" dirty="0" err="1">
                <a:solidFill>
                  <a:schemeClr val="bg1"/>
                </a:solidFill>
              </a:rPr>
              <a:t>dell’energia</a:t>
            </a:r>
            <a:r>
              <a:rPr lang="en-US" dirty="0">
                <a:solidFill>
                  <a:schemeClr val="bg1"/>
                </a:solidFill>
              </a:rPr>
              <a:t> </a:t>
            </a:r>
            <a:r>
              <a:rPr lang="en-US" dirty="0" err="1">
                <a:solidFill>
                  <a:schemeClr val="bg1"/>
                </a:solidFill>
              </a:rPr>
              <a:t>elettrica</a:t>
            </a:r>
            <a:r>
              <a:rPr lang="en-US" dirty="0">
                <a:solidFill>
                  <a:schemeClr val="bg1"/>
                </a:solidFill>
              </a:rPr>
              <a:t> </a:t>
            </a:r>
            <a:r>
              <a:rPr lang="en-US" dirty="0" err="1">
                <a:solidFill>
                  <a:schemeClr val="bg1"/>
                </a:solidFill>
              </a:rPr>
              <a:t>avviene</a:t>
            </a:r>
            <a:r>
              <a:rPr lang="en-US" dirty="0">
                <a:solidFill>
                  <a:schemeClr val="bg1"/>
                </a:solidFill>
              </a:rPr>
              <a:t> </a:t>
            </a:r>
            <a:r>
              <a:rPr lang="en-US" dirty="0" err="1">
                <a:solidFill>
                  <a:schemeClr val="bg1"/>
                </a:solidFill>
              </a:rPr>
              <a:t>su</a:t>
            </a:r>
            <a:r>
              <a:rPr lang="en-US" dirty="0">
                <a:solidFill>
                  <a:schemeClr val="bg1"/>
                </a:solidFill>
              </a:rPr>
              <a:t> </a:t>
            </a:r>
            <a:r>
              <a:rPr lang="en-US" dirty="0" err="1">
                <a:solidFill>
                  <a:schemeClr val="bg1"/>
                </a:solidFill>
              </a:rPr>
              <a:t>lunghe</a:t>
            </a:r>
            <a:r>
              <a:rPr lang="en-US" dirty="0">
                <a:solidFill>
                  <a:schemeClr val="bg1"/>
                </a:solidFill>
              </a:rPr>
              <a:t> </a:t>
            </a:r>
            <a:r>
              <a:rPr lang="en-US" dirty="0" err="1">
                <a:solidFill>
                  <a:schemeClr val="bg1"/>
                </a:solidFill>
              </a:rPr>
              <a:t>distanze</a:t>
            </a:r>
            <a:r>
              <a:rPr lang="en-US" dirty="0">
                <a:solidFill>
                  <a:schemeClr val="bg1"/>
                </a:solidFill>
              </a:rPr>
              <a:t> ad </a:t>
            </a:r>
          </a:p>
          <a:p>
            <a:r>
              <a:rPr lang="en-US" dirty="0" err="1">
                <a:solidFill>
                  <a:schemeClr val="bg1"/>
                </a:solidFill>
              </a:rPr>
              <a:t>alta</a:t>
            </a:r>
            <a:r>
              <a:rPr lang="en-US" dirty="0">
                <a:solidFill>
                  <a:schemeClr val="bg1"/>
                </a:solidFill>
              </a:rPr>
              <a:t> </a:t>
            </a:r>
            <a:r>
              <a:rPr lang="en-US" dirty="0" err="1">
                <a:solidFill>
                  <a:schemeClr val="bg1"/>
                </a:solidFill>
              </a:rPr>
              <a:t>tensione</a:t>
            </a:r>
            <a:r>
              <a:rPr lang="en-US" dirty="0">
                <a:solidFill>
                  <a:schemeClr val="bg1"/>
                </a:solidFill>
              </a:rPr>
              <a:t>. In </a:t>
            </a:r>
            <a:r>
              <a:rPr lang="en-US" dirty="0" err="1">
                <a:solidFill>
                  <a:schemeClr val="bg1"/>
                </a:solidFill>
              </a:rPr>
              <a:t>particolare</a:t>
            </a:r>
            <a:r>
              <a:rPr lang="en-US" dirty="0">
                <a:solidFill>
                  <a:schemeClr val="bg1"/>
                </a:solidFill>
              </a:rPr>
              <a:t> per </a:t>
            </a:r>
            <a:r>
              <a:rPr lang="en-US" dirty="0" err="1">
                <a:solidFill>
                  <a:schemeClr val="bg1"/>
                </a:solidFill>
              </a:rPr>
              <a:t>alta</a:t>
            </a:r>
            <a:r>
              <a:rPr lang="en-US" dirty="0">
                <a:solidFill>
                  <a:schemeClr val="bg1"/>
                </a:solidFill>
              </a:rPr>
              <a:t> </a:t>
            </a:r>
            <a:r>
              <a:rPr lang="en-US" dirty="0" err="1">
                <a:solidFill>
                  <a:schemeClr val="bg1"/>
                </a:solidFill>
              </a:rPr>
              <a:t>tensione</a:t>
            </a:r>
            <a:r>
              <a:rPr lang="en-US" dirty="0">
                <a:solidFill>
                  <a:schemeClr val="bg1"/>
                </a:solidFill>
              </a:rPr>
              <a:t> </a:t>
            </a:r>
            <a:r>
              <a:rPr lang="en-US" dirty="0" err="1">
                <a:solidFill>
                  <a:schemeClr val="bg1"/>
                </a:solidFill>
              </a:rPr>
              <a:t>si</a:t>
            </a:r>
            <a:r>
              <a:rPr lang="en-US" dirty="0">
                <a:solidFill>
                  <a:schemeClr val="bg1"/>
                </a:solidFill>
              </a:rPr>
              <a:t> </a:t>
            </a:r>
            <a:r>
              <a:rPr lang="en-US" dirty="0" err="1">
                <a:solidFill>
                  <a:schemeClr val="bg1"/>
                </a:solidFill>
              </a:rPr>
              <a:t>intende</a:t>
            </a:r>
            <a:r>
              <a:rPr lang="en-US" dirty="0">
                <a:solidFill>
                  <a:schemeClr val="bg1"/>
                </a:solidFill>
              </a:rPr>
              <a:t> </a:t>
            </a:r>
            <a:r>
              <a:rPr lang="en-US" dirty="0" err="1">
                <a:solidFill>
                  <a:schemeClr val="bg1"/>
                </a:solidFill>
              </a:rPr>
              <a:t>tensione</a:t>
            </a:r>
            <a:r>
              <a:rPr lang="en-US" dirty="0">
                <a:solidFill>
                  <a:schemeClr val="bg1"/>
                </a:solidFill>
              </a:rPr>
              <a:t> </a:t>
            </a:r>
          </a:p>
          <a:p>
            <a:r>
              <a:rPr lang="en-US" dirty="0" err="1">
                <a:solidFill>
                  <a:schemeClr val="bg1"/>
                </a:solidFill>
              </a:rPr>
              <a:t>superiore</a:t>
            </a:r>
            <a:r>
              <a:rPr lang="en-US" dirty="0">
                <a:solidFill>
                  <a:schemeClr val="bg1"/>
                </a:solidFill>
              </a:rPr>
              <a:t> </a:t>
            </a:r>
            <a:r>
              <a:rPr lang="en-US" dirty="0" err="1">
                <a:solidFill>
                  <a:schemeClr val="bg1"/>
                </a:solidFill>
              </a:rPr>
              <a:t>ai</a:t>
            </a:r>
            <a:r>
              <a:rPr lang="en-US" dirty="0">
                <a:solidFill>
                  <a:schemeClr val="bg1"/>
                </a:solidFill>
              </a:rPr>
              <a:t> 30000 V (30 kV). </a:t>
            </a:r>
          </a:p>
          <a:p>
            <a:endParaRPr lang="en-US" dirty="0">
              <a:solidFill>
                <a:schemeClr val="bg1"/>
              </a:solidFill>
            </a:endParaRPr>
          </a:p>
          <a:p>
            <a:r>
              <a:rPr lang="en-US" dirty="0">
                <a:solidFill>
                  <a:schemeClr val="bg1"/>
                </a:solidFill>
              </a:rPr>
              <a:t>Di </a:t>
            </a:r>
            <a:r>
              <a:rPr lang="en-US" dirty="0" err="1">
                <a:solidFill>
                  <a:schemeClr val="bg1"/>
                </a:solidFill>
              </a:rPr>
              <a:t>seguito</a:t>
            </a:r>
            <a:r>
              <a:rPr lang="en-US" dirty="0">
                <a:solidFill>
                  <a:schemeClr val="bg1"/>
                </a:solidFill>
              </a:rPr>
              <a:t> </a:t>
            </a:r>
            <a:r>
              <a:rPr lang="en-US" dirty="0" err="1">
                <a:solidFill>
                  <a:schemeClr val="bg1"/>
                </a:solidFill>
              </a:rPr>
              <a:t>viene</a:t>
            </a:r>
            <a:r>
              <a:rPr lang="en-US" dirty="0">
                <a:solidFill>
                  <a:schemeClr val="bg1"/>
                </a:solidFill>
              </a:rPr>
              <a:t> </a:t>
            </a:r>
            <a:r>
              <a:rPr lang="en-US" dirty="0" err="1">
                <a:solidFill>
                  <a:schemeClr val="bg1"/>
                </a:solidFill>
              </a:rPr>
              <a:t>mostrato</a:t>
            </a:r>
            <a:r>
              <a:rPr lang="en-US" dirty="0">
                <a:solidFill>
                  <a:schemeClr val="bg1"/>
                </a:solidFill>
              </a:rPr>
              <a:t> un </a:t>
            </a:r>
            <a:r>
              <a:rPr lang="en-US" dirty="0" err="1">
                <a:solidFill>
                  <a:schemeClr val="bg1"/>
                </a:solidFill>
              </a:rPr>
              <a:t>esempio</a:t>
            </a:r>
            <a:r>
              <a:rPr lang="en-US" dirty="0">
                <a:solidFill>
                  <a:schemeClr val="bg1"/>
                </a:solidFill>
              </a:rPr>
              <a:t> di </a:t>
            </a:r>
            <a:r>
              <a:rPr lang="en-US" dirty="0" err="1">
                <a:solidFill>
                  <a:schemeClr val="bg1"/>
                </a:solidFill>
              </a:rPr>
              <a:t>traliccio</a:t>
            </a:r>
            <a:r>
              <a:rPr lang="en-US" dirty="0">
                <a:solidFill>
                  <a:schemeClr val="bg1"/>
                </a:solidFill>
              </a:rPr>
              <a:t> </a:t>
            </a:r>
            <a:r>
              <a:rPr lang="en-US" dirty="0" err="1">
                <a:solidFill>
                  <a:schemeClr val="bg1"/>
                </a:solidFill>
              </a:rPr>
              <a:t>dell’alta</a:t>
            </a:r>
            <a:r>
              <a:rPr lang="en-US" dirty="0">
                <a:solidFill>
                  <a:schemeClr val="bg1"/>
                </a:solidFill>
              </a:rPr>
              <a:t> </a:t>
            </a:r>
            <a:r>
              <a:rPr lang="en-US" dirty="0" err="1">
                <a:solidFill>
                  <a:schemeClr val="bg1"/>
                </a:solidFill>
              </a:rPr>
              <a:t>tensione</a:t>
            </a:r>
            <a:r>
              <a:rPr lang="en-US" dirty="0">
                <a:solidFill>
                  <a:schemeClr val="bg1"/>
                </a:solidFill>
              </a:rPr>
              <a:t>:</a:t>
            </a:r>
          </a:p>
          <a:p>
            <a:endParaRPr lang="en-US" dirty="0">
              <a:solidFill>
                <a:schemeClr val="bg1"/>
              </a:solidFill>
            </a:endParaRPr>
          </a:p>
          <a:p>
            <a:endParaRPr lang="en-US" dirty="0">
              <a:solidFill>
                <a:schemeClr val="bg1"/>
              </a:solidFill>
            </a:endParaRPr>
          </a:p>
          <a:p>
            <a:endParaRPr lang="it-IT" dirty="0">
              <a:solidFill>
                <a:schemeClr val="bg1"/>
              </a:solidFill>
            </a:endParaRPr>
          </a:p>
          <a:p>
            <a:endParaRPr lang="it-IT" dirty="0">
              <a:solidFill>
                <a:schemeClr val="bg1"/>
              </a:solidFill>
            </a:endParaRPr>
          </a:p>
          <a:p>
            <a:endParaRPr lang="it-IT" dirty="0"/>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788" y="2804423"/>
            <a:ext cx="5376633" cy="4032475"/>
          </a:xfrm>
          <a:prstGeom prst="rect">
            <a:avLst/>
          </a:prstGeom>
        </p:spPr>
      </p:pic>
    </p:spTree>
    <p:extLst>
      <p:ext uri="{BB962C8B-B14F-4D97-AF65-F5344CB8AC3E}">
        <p14:creationId xmlns:p14="http://schemas.microsoft.com/office/powerpoint/2010/main" val="179930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Forme</a:t>
            </a:r>
            <a:r>
              <a:rPr lang="en-US" dirty="0"/>
              <a:t> di </a:t>
            </a:r>
            <a:r>
              <a:rPr lang="en-US" dirty="0" err="1"/>
              <a:t>energia</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19400" y="685800"/>
                <a:ext cx="6096000" cy="6019800"/>
              </a:xfrm>
            </p:spPr>
            <p:txBody>
              <a:bodyPr>
                <a:normAutofit fontScale="92500" lnSpcReduction="10000"/>
              </a:bodyPr>
              <a:lstStyle/>
              <a:p>
                <a:r>
                  <a:rPr lang="en-US" dirty="0"/>
                  <a:t>E’ bene </a:t>
                </a:r>
                <a:r>
                  <a:rPr lang="en-US" dirty="0" err="1"/>
                  <a:t>tenere</a:t>
                </a:r>
                <a:r>
                  <a:rPr lang="en-US" dirty="0"/>
                  <a:t> a </a:t>
                </a:r>
                <a:r>
                  <a:rPr lang="en-US" dirty="0" err="1"/>
                  <a:t>mente</a:t>
                </a:r>
                <a:r>
                  <a:rPr lang="en-US" dirty="0"/>
                  <a:t> tale </a:t>
                </a:r>
                <a:r>
                  <a:rPr lang="en-US" dirty="0" err="1"/>
                  <a:t>frase</a:t>
                </a:r>
                <a:r>
                  <a:rPr lang="en-US" dirty="0"/>
                  <a:t>: “</a:t>
                </a:r>
                <a:r>
                  <a:rPr lang="en-US" dirty="0" err="1"/>
                  <a:t>L’energia</a:t>
                </a:r>
                <a:r>
                  <a:rPr lang="en-US" dirty="0"/>
                  <a:t> non </a:t>
                </a:r>
                <a:r>
                  <a:rPr lang="en-US" dirty="0" err="1"/>
                  <a:t>si</a:t>
                </a:r>
                <a:r>
                  <a:rPr lang="en-US" dirty="0"/>
                  <a:t> </a:t>
                </a:r>
                <a:r>
                  <a:rPr lang="en-US" dirty="0" err="1"/>
                  <a:t>crea</a:t>
                </a:r>
                <a:r>
                  <a:rPr lang="en-US" dirty="0"/>
                  <a:t> e non </a:t>
                </a:r>
                <a:r>
                  <a:rPr lang="en-US" dirty="0" err="1"/>
                  <a:t>si</a:t>
                </a:r>
                <a:r>
                  <a:rPr lang="en-US" dirty="0"/>
                  <a:t> </a:t>
                </a:r>
                <a:r>
                  <a:rPr lang="en-US" dirty="0" err="1"/>
                  <a:t>distrugge</a:t>
                </a:r>
                <a:r>
                  <a:rPr lang="en-US" dirty="0"/>
                  <a:t> ma </a:t>
                </a:r>
                <a:r>
                  <a:rPr lang="en-US" dirty="0" err="1"/>
                  <a:t>si</a:t>
                </a:r>
                <a:r>
                  <a:rPr lang="en-US" dirty="0"/>
                  <a:t> </a:t>
                </a:r>
                <a:r>
                  <a:rPr lang="en-US" dirty="0" err="1"/>
                  <a:t>trasforma</a:t>
                </a:r>
                <a:r>
                  <a:rPr lang="en-US" dirty="0"/>
                  <a:t>”.</a:t>
                </a:r>
              </a:p>
              <a:p>
                <a:endParaRPr lang="en-US" dirty="0"/>
              </a:p>
              <a:p>
                <a:r>
                  <a:rPr lang="en-US" dirty="0" err="1"/>
                  <a:t>Detto</a:t>
                </a:r>
                <a:r>
                  <a:rPr lang="en-US" dirty="0"/>
                  <a:t> </a:t>
                </a:r>
                <a:r>
                  <a:rPr lang="en-US" dirty="0" err="1"/>
                  <a:t>ciò</a:t>
                </a:r>
                <a:r>
                  <a:rPr lang="en-US" dirty="0"/>
                  <a:t>, </a:t>
                </a:r>
                <a:r>
                  <a:rPr lang="en-US" dirty="0" err="1"/>
                  <a:t>esistono</a:t>
                </a:r>
                <a:r>
                  <a:rPr lang="en-US" dirty="0"/>
                  <a:t> in </a:t>
                </a:r>
                <a:r>
                  <a:rPr lang="en-US" dirty="0" err="1"/>
                  <a:t>natura</a:t>
                </a:r>
                <a:r>
                  <a:rPr lang="en-US" dirty="0"/>
                  <a:t> </a:t>
                </a:r>
                <a:r>
                  <a:rPr lang="en-US" dirty="0" err="1"/>
                  <a:t>molte</a:t>
                </a:r>
                <a:r>
                  <a:rPr lang="en-US" dirty="0"/>
                  <a:t> </a:t>
                </a:r>
                <a:r>
                  <a:rPr lang="en-US" dirty="0" err="1"/>
                  <a:t>forme</a:t>
                </a:r>
                <a:r>
                  <a:rPr lang="en-US" dirty="0"/>
                  <a:t> di </a:t>
                </a:r>
                <a:r>
                  <a:rPr lang="en-US" dirty="0" err="1"/>
                  <a:t>energia</a:t>
                </a:r>
                <a:r>
                  <a:rPr lang="en-US" dirty="0"/>
                  <a:t>. Qui di </a:t>
                </a:r>
                <a:r>
                  <a:rPr lang="en-US" dirty="0" err="1"/>
                  <a:t>seguito</a:t>
                </a:r>
                <a:r>
                  <a:rPr lang="en-US" dirty="0"/>
                  <a:t> ne </a:t>
                </a:r>
                <a:r>
                  <a:rPr lang="en-US" dirty="0" err="1"/>
                  <a:t>elenchiamo</a:t>
                </a:r>
                <a:r>
                  <a:rPr lang="en-US" dirty="0"/>
                  <a:t> </a:t>
                </a:r>
                <a:r>
                  <a:rPr lang="en-US" dirty="0" err="1"/>
                  <a:t>alcune</a:t>
                </a:r>
                <a:r>
                  <a:rPr lang="en-US" dirty="0"/>
                  <a:t>:</a:t>
                </a:r>
              </a:p>
              <a:p>
                <a:endParaRPr lang="en-US" dirty="0"/>
              </a:p>
              <a:p>
                <a:pPr lvl="1"/>
                <a:r>
                  <a:rPr lang="en-US" dirty="0" err="1"/>
                  <a:t>Energia</a:t>
                </a:r>
                <a:r>
                  <a:rPr lang="en-US" dirty="0"/>
                  <a:t> </a:t>
                </a:r>
                <a:r>
                  <a:rPr lang="en-US" dirty="0" err="1"/>
                  <a:t>cinetica</a:t>
                </a:r>
                <a:r>
                  <a:rPr lang="en-US" dirty="0"/>
                  <a:t> -&gt; </a:t>
                </a:r>
                <a:r>
                  <a:rPr lang="en-US" dirty="0" err="1"/>
                  <a:t>ossia</a:t>
                </a:r>
                <a:r>
                  <a:rPr lang="en-US" dirty="0"/>
                  <a:t> </a:t>
                </a:r>
                <a:r>
                  <a:rPr lang="en-US" dirty="0" err="1"/>
                  <a:t>una</a:t>
                </a:r>
                <a:r>
                  <a:rPr lang="en-US" dirty="0"/>
                  <a:t> </a:t>
                </a:r>
                <a:r>
                  <a:rPr lang="en-US" dirty="0" err="1"/>
                  <a:t>energia</a:t>
                </a:r>
                <a:r>
                  <a:rPr lang="en-US" dirty="0"/>
                  <a:t> di </a:t>
                </a:r>
                <a:r>
                  <a:rPr lang="en-US" dirty="0" err="1"/>
                  <a:t>movimento</a:t>
                </a:r>
                <a:endParaRPr lang="en-US" dirty="0"/>
              </a:p>
              <a:p>
                <a:pPr lvl="1"/>
                <a:r>
                  <a:rPr lang="en-US" dirty="0" err="1"/>
                  <a:t>Energia</a:t>
                </a:r>
                <a:r>
                  <a:rPr lang="en-US" dirty="0"/>
                  <a:t> </a:t>
                </a:r>
                <a:r>
                  <a:rPr lang="en-US" dirty="0" err="1"/>
                  <a:t>potenziale</a:t>
                </a:r>
                <a:r>
                  <a:rPr lang="en-US" dirty="0"/>
                  <a:t> -&gt; </a:t>
                </a:r>
                <a:r>
                  <a:rPr lang="en-US" dirty="0" err="1"/>
                  <a:t>ossia</a:t>
                </a:r>
                <a:r>
                  <a:rPr lang="en-US" dirty="0"/>
                  <a:t> </a:t>
                </a:r>
                <a:r>
                  <a:rPr lang="en-US" dirty="0" err="1"/>
                  <a:t>una</a:t>
                </a:r>
                <a:r>
                  <a:rPr lang="en-US" dirty="0"/>
                  <a:t> </a:t>
                </a:r>
                <a:r>
                  <a:rPr lang="en-US" dirty="0" err="1"/>
                  <a:t>energia</a:t>
                </a:r>
                <a:r>
                  <a:rPr lang="en-US" dirty="0"/>
                  <a:t> </a:t>
                </a:r>
                <a:r>
                  <a:rPr lang="en-US" dirty="0" err="1"/>
                  <a:t>legata</a:t>
                </a:r>
                <a:r>
                  <a:rPr lang="en-US" dirty="0"/>
                  <a:t> </a:t>
                </a:r>
                <a:r>
                  <a:rPr lang="en-US" dirty="0" err="1"/>
                  <a:t>alla</a:t>
                </a:r>
                <a:r>
                  <a:rPr lang="en-US" dirty="0"/>
                  <a:t> </a:t>
                </a:r>
                <a:r>
                  <a:rPr lang="en-US" dirty="0" err="1"/>
                  <a:t>posizione</a:t>
                </a:r>
                <a:r>
                  <a:rPr lang="en-US" dirty="0"/>
                  <a:t> del </a:t>
                </a:r>
                <a:r>
                  <a:rPr lang="en-US" dirty="0" err="1"/>
                  <a:t>corpo</a:t>
                </a:r>
                <a:endParaRPr lang="en-US" dirty="0"/>
              </a:p>
              <a:p>
                <a:pPr lvl="1"/>
                <a:r>
                  <a:rPr lang="en-US" dirty="0" err="1"/>
                  <a:t>Energie</a:t>
                </a:r>
                <a:r>
                  <a:rPr lang="en-US" dirty="0"/>
                  <a:t> </a:t>
                </a:r>
                <a:r>
                  <a:rPr lang="en-US" dirty="0" err="1"/>
                  <a:t>termica</a:t>
                </a:r>
                <a:r>
                  <a:rPr lang="en-US" dirty="0"/>
                  <a:t> -&gt; </a:t>
                </a:r>
                <a:r>
                  <a:rPr lang="en-US" dirty="0" err="1"/>
                  <a:t>energia</a:t>
                </a:r>
                <a:r>
                  <a:rPr lang="en-US" dirty="0"/>
                  <a:t> </a:t>
                </a:r>
                <a:r>
                  <a:rPr lang="it-IT" dirty="0"/>
                  <a:t>posseduta da qualsiasi corpo che abbia una temperatura superiore allo zero assoluto (0 K=-273 °C).</a:t>
                </a:r>
                <a:endParaRPr lang="en-US" dirty="0"/>
              </a:p>
              <a:p>
                <a:pPr lvl="1"/>
                <a:r>
                  <a:rPr lang="en-US" dirty="0" err="1"/>
                  <a:t>Energia</a:t>
                </a:r>
                <a:r>
                  <a:rPr lang="en-US" dirty="0"/>
                  <a:t> </a:t>
                </a:r>
                <a:r>
                  <a:rPr lang="en-US" dirty="0" err="1"/>
                  <a:t>chimica</a:t>
                </a:r>
                <a:r>
                  <a:rPr lang="en-US" dirty="0"/>
                  <a:t> -&gt; </a:t>
                </a:r>
                <a:r>
                  <a:rPr lang="en-US" dirty="0" err="1"/>
                  <a:t>legata</a:t>
                </a:r>
                <a:r>
                  <a:rPr lang="en-US" dirty="0"/>
                  <a:t> </a:t>
                </a:r>
                <a:r>
                  <a:rPr lang="en-US" dirty="0" err="1"/>
                  <a:t>alla</a:t>
                </a:r>
                <a:r>
                  <a:rPr lang="en-US" dirty="0"/>
                  <a:t> </a:t>
                </a:r>
                <a:r>
                  <a:rPr lang="en-US" dirty="0" err="1"/>
                  <a:t>formazione</a:t>
                </a:r>
                <a:r>
                  <a:rPr lang="en-US" dirty="0"/>
                  <a:t> e/o </a:t>
                </a:r>
                <a:r>
                  <a:rPr lang="en-US" dirty="0" err="1"/>
                  <a:t>rottura</a:t>
                </a:r>
                <a:r>
                  <a:rPr lang="en-US" dirty="0"/>
                  <a:t> di </a:t>
                </a:r>
                <a:r>
                  <a:rPr lang="en-US" dirty="0" err="1"/>
                  <a:t>legami</a:t>
                </a:r>
                <a:r>
                  <a:rPr lang="en-US" dirty="0"/>
                  <a:t> </a:t>
                </a:r>
                <a:r>
                  <a:rPr lang="en-US" dirty="0" err="1"/>
                  <a:t>chimici</a:t>
                </a:r>
                <a:endParaRPr lang="en-US" dirty="0"/>
              </a:p>
              <a:p>
                <a:pPr lvl="1"/>
                <a:r>
                  <a:rPr lang="en-US" dirty="0" err="1"/>
                  <a:t>Energia</a:t>
                </a:r>
                <a:r>
                  <a:rPr lang="en-US" dirty="0"/>
                  <a:t> </a:t>
                </a:r>
                <a:r>
                  <a:rPr lang="en-US" dirty="0" err="1"/>
                  <a:t>nucleare</a:t>
                </a:r>
                <a:r>
                  <a:rPr lang="en-US" dirty="0"/>
                  <a:t> -&gt; </a:t>
                </a:r>
                <a:r>
                  <a:rPr lang="en-US" dirty="0" err="1"/>
                  <a:t>legata</a:t>
                </a:r>
                <a:r>
                  <a:rPr lang="en-US" dirty="0"/>
                  <a:t> </a:t>
                </a:r>
                <a:r>
                  <a:rPr lang="en-US" dirty="0" err="1"/>
                  <a:t>alle</a:t>
                </a:r>
                <a:r>
                  <a:rPr lang="en-US" dirty="0"/>
                  <a:t> </a:t>
                </a:r>
                <a:r>
                  <a:rPr lang="en-US" dirty="0" err="1"/>
                  <a:t>reazioni</a:t>
                </a:r>
                <a:r>
                  <a:rPr lang="en-US" dirty="0"/>
                  <a:t> </a:t>
                </a:r>
                <a:r>
                  <a:rPr lang="en-US" dirty="0" err="1"/>
                  <a:t>nucleari</a:t>
                </a:r>
                <a:endParaRPr lang="en-US" dirty="0"/>
              </a:p>
              <a:p>
                <a:pPr lvl="1"/>
                <a:r>
                  <a:rPr lang="en-US" dirty="0" err="1"/>
                  <a:t>Energia</a:t>
                </a:r>
                <a:r>
                  <a:rPr lang="en-US" dirty="0"/>
                  <a:t> </a:t>
                </a:r>
                <a:r>
                  <a:rPr lang="en-US" dirty="0" err="1"/>
                  <a:t>meccanica</a:t>
                </a:r>
                <a:r>
                  <a:rPr lang="en-US" dirty="0"/>
                  <a:t> -&gt;  </a:t>
                </a:r>
                <a:r>
                  <a:rPr lang="en-US" dirty="0" err="1"/>
                  <a:t>somma</a:t>
                </a:r>
                <a:r>
                  <a:rPr lang="en-US" dirty="0"/>
                  <a:t> </a:t>
                </a:r>
                <a:r>
                  <a:rPr lang="en-US" dirty="0" err="1"/>
                  <a:t>dell’energia</a:t>
                </a:r>
                <a:r>
                  <a:rPr lang="en-US" dirty="0"/>
                  <a:t> </a:t>
                </a:r>
                <a:r>
                  <a:rPr lang="en-US" dirty="0" err="1"/>
                  <a:t>cinetica</a:t>
                </a:r>
                <a:r>
                  <a:rPr lang="en-US" dirty="0"/>
                  <a:t> e </a:t>
                </a:r>
                <a:r>
                  <a:rPr lang="en-US" dirty="0" err="1"/>
                  <a:t>dell’energia</a:t>
                </a:r>
                <a:r>
                  <a:rPr lang="en-US" dirty="0"/>
                  <a:t> </a:t>
                </a:r>
                <a:r>
                  <a:rPr lang="en-US" dirty="0" err="1"/>
                  <a:t>potenziale</a:t>
                </a:r>
                <a:endParaRPr lang="en-US" dirty="0"/>
              </a:p>
              <a:p>
                <a:pPr marL="342882" lvl="1" indent="0">
                  <a:buNone/>
                </a:pPr>
                <a:endParaRPr lang="en-US" dirty="0"/>
              </a:p>
              <a:p>
                <a:pPr marL="342882" lvl="1" indent="0">
                  <a:buNone/>
                </a:pPr>
                <a:r>
                  <a:rPr lang="en-US" sz="1800" b="1" u="sng" dirty="0" err="1"/>
                  <a:t>L’energia</a:t>
                </a:r>
                <a:r>
                  <a:rPr lang="en-US" sz="1800" b="1" u="sng" dirty="0"/>
                  <a:t> </a:t>
                </a:r>
                <a:r>
                  <a:rPr lang="en-US" sz="1800" b="1" u="sng" dirty="0" err="1"/>
                  <a:t>cinetica</a:t>
                </a:r>
                <a:r>
                  <a:rPr lang="en-US" sz="1800" dirty="0"/>
                  <a:t>, per </a:t>
                </a:r>
                <a:r>
                  <a:rPr lang="en-US" sz="1800" dirty="0" err="1"/>
                  <a:t>definizione</a:t>
                </a:r>
                <a:r>
                  <a:rPr lang="en-US" sz="1800" dirty="0"/>
                  <a:t>, è data da:</a:t>
                </a:r>
              </a:p>
              <a:p>
                <a:pPr marL="342882" lvl="1" indent="0">
                  <a:buNone/>
                </a:pPr>
                <a:endParaRPr lang="en-US" sz="1800" dirty="0"/>
              </a:p>
              <a:p>
                <a:pPr marL="342882" lvl="1" indent="0">
                  <a:buNone/>
                </a:pPr>
                <a:r>
                  <a:rPr lang="en-US" sz="1800" dirty="0"/>
                  <a:t>	</a:t>
                </a:r>
                <a14:m>
                  <m:oMath xmlns:m="http://schemas.openxmlformats.org/officeDocument/2006/math">
                    <m:sSub>
                      <m:sSubPr>
                        <m:ctrlPr>
                          <a:rPr lang="en-US" sz="1800" i="1" smtClean="0">
                            <a:latin typeface="Cambria Math" panose="02040503050406030204" pitchFamily="18" charset="0"/>
                          </a:rPr>
                        </m:ctrlPr>
                      </m:sSubPr>
                      <m:e>
                        <m:r>
                          <a:rPr lang="it-IT" sz="1800" b="0" i="1" smtClean="0">
                            <a:latin typeface="Cambria Math" panose="02040503050406030204" pitchFamily="18" charset="0"/>
                          </a:rPr>
                          <m:t>𝐸</m:t>
                        </m:r>
                      </m:e>
                      <m:sub>
                        <m:r>
                          <a:rPr lang="it-IT" sz="1800" b="0" i="1" smtClean="0">
                            <a:latin typeface="Cambria Math" panose="02040503050406030204" pitchFamily="18" charset="0"/>
                          </a:rPr>
                          <m:t>𝑐</m:t>
                        </m:r>
                      </m:sub>
                    </m:sSub>
                    <m:r>
                      <a:rPr lang="it-IT" sz="1800" b="0" i="1" smtClean="0">
                        <a:latin typeface="Cambria Math" panose="02040503050406030204" pitchFamily="18" charset="0"/>
                      </a:rPr>
                      <m:t>=</m:t>
                    </m:r>
                    <m:f>
                      <m:fPr>
                        <m:type m:val="skw"/>
                        <m:ctrlPr>
                          <a:rPr lang="it-IT" sz="1800" b="0" i="1" smtClean="0">
                            <a:latin typeface="Cambria Math" panose="02040503050406030204" pitchFamily="18" charset="0"/>
                          </a:rPr>
                        </m:ctrlPr>
                      </m:fPr>
                      <m:num>
                        <m:r>
                          <a:rPr lang="it-IT" sz="1800" b="0" i="1" smtClean="0">
                            <a:latin typeface="Cambria Math" panose="02040503050406030204" pitchFamily="18" charset="0"/>
                          </a:rPr>
                          <m:t>1</m:t>
                        </m:r>
                      </m:num>
                      <m:den>
                        <m:r>
                          <a:rPr lang="it-IT" sz="1800" b="0" i="1" smtClean="0">
                            <a:latin typeface="Cambria Math" panose="02040503050406030204" pitchFamily="18" charset="0"/>
                          </a:rPr>
                          <m:t>2</m:t>
                        </m:r>
                      </m:den>
                    </m:f>
                    <m:r>
                      <a:rPr lang="it-IT" sz="1800" b="0" i="1" smtClean="0">
                        <a:latin typeface="Cambria Math" panose="02040503050406030204" pitchFamily="18" charset="0"/>
                      </a:rPr>
                      <m:t>𝑚</m:t>
                    </m:r>
                    <m:sSup>
                      <m:sSupPr>
                        <m:ctrlPr>
                          <a:rPr lang="it-IT" sz="1800" b="0" i="1" smtClean="0">
                            <a:latin typeface="Cambria Math" panose="02040503050406030204" pitchFamily="18" charset="0"/>
                          </a:rPr>
                        </m:ctrlPr>
                      </m:sSupPr>
                      <m:e>
                        <m:r>
                          <a:rPr lang="it-IT" sz="1800" b="0" i="1" smtClean="0">
                            <a:latin typeface="Cambria Math" panose="02040503050406030204" pitchFamily="18" charset="0"/>
                          </a:rPr>
                          <m:t>𝑣</m:t>
                        </m:r>
                      </m:e>
                      <m:sup>
                        <m:r>
                          <a:rPr lang="it-IT" sz="1800" b="0" i="1" smtClean="0">
                            <a:latin typeface="Cambria Math" panose="02040503050406030204" pitchFamily="18" charset="0"/>
                          </a:rPr>
                          <m:t>2</m:t>
                        </m:r>
                      </m:sup>
                    </m:sSup>
                  </m:oMath>
                </a14:m>
                <a:endParaRPr lang="en-US" sz="1800" dirty="0"/>
              </a:p>
              <a:p>
                <a:pPr marL="342882" lvl="1" indent="0">
                  <a:buNone/>
                </a:pPr>
                <a:endParaRPr lang="en-US" sz="1800" dirty="0"/>
              </a:p>
              <a:p>
                <a:pPr marL="0" indent="0">
                  <a:buNone/>
                </a:pPr>
                <a:r>
                  <a:rPr lang="en-US" dirty="0"/>
                  <a:t>       Dove con ‘m’ </a:t>
                </a:r>
                <a:r>
                  <a:rPr lang="en-US" dirty="0" err="1"/>
                  <a:t>si</a:t>
                </a:r>
                <a:r>
                  <a:rPr lang="en-US" dirty="0"/>
                  <a:t> </a:t>
                </a:r>
                <a:r>
                  <a:rPr lang="en-US" dirty="0" err="1"/>
                  <a:t>indica</a:t>
                </a:r>
                <a:r>
                  <a:rPr lang="en-US" dirty="0"/>
                  <a:t> la </a:t>
                </a:r>
                <a:r>
                  <a:rPr lang="en-US" dirty="0" err="1"/>
                  <a:t>massa</a:t>
                </a:r>
                <a:r>
                  <a:rPr lang="en-US" dirty="0"/>
                  <a:t> e con ‘v’ la </a:t>
                </a:r>
                <a:r>
                  <a:rPr lang="en-US" dirty="0" err="1"/>
                  <a:t>velocità</a:t>
                </a:r>
                <a:r>
                  <a:rPr lang="en-US" dirty="0"/>
                  <a:t>.    </a:t>
                </a:r>
              </a:p>
              <a:p>
                <a:pPr marL="0" indent="0">
                  <a:buNone/>
                </a:pPr>
                <a:r>
                  <a:rPr lang="en-US" dirty="0"/>
                  <a:t>       </a:t>
                </a:r>
                <a:r>
                  <a:rPr lang="en-US" dirty="0" err="1"/>
                  <a:t>L’energia</a:t>
                </a:r>
                <a:r>
                  <a:rPr lang="en-US" dirty="0"/>
                  <a:t> </a:t>
                </a:r>
                <a:r>
                  <a:rPr lang="en-US" dirty="0" err="1"/>
                  <a:t>potenziale</a:t>
                </a:r>
                <a:r>
                  <a:rPr lang="en-US" dirty="0"/>
                  <a:t> è data </a:t>
                </a:r>
                <a:r>
                  <a:rPr lang="en-US" dirty="0" err="1"/>
                  <a:t>invece</a:t>
                </a:r>
                <a:r>
                  <a:rPr lang="en-US" dirty="0"/>
                  <a:t> da:</a:t>
                </a:r>
              </a:p>
              <a:p>
                <a:pPr marL="0" indent="0">
                  <a:buNone/>
                </a:pPr>
                <a:endParaRPr lang="en-US" dirty="0"/>
              </a:p>
              <a:p>
                <a:pPr marL="0" indent="0">
                  <a:buNone/>
                </a:pPr>
                <a:r>
                  <a:rPr lang="en-US" dirty="0"/>
                  <a:t>	</a:t>
                </a:r>
                <a14:m>
                  <m:oMath xmlns:m="http://schemas.openxmlformats.org/officeDocument/2006/math">
                    <m:sSub>
                      <m:sSubPr>
                        <m:ctrlPr>
                          <a:rPr lang="en-US"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𝑃</m:t>
                        </m:r>
                      </m:sub>
                    </m:sSub>
                    <m:r>
                      <a:rPr lang="it-IT" b="0" i="1" smtClean="0">
                        <a:latin typeface="Cambria Math" panose="02040503050406030204" pitchFamily="18" charset="0"/>
                      </a:rPr>
                      <m:t>=</m:t>
                    </m:r>
                    <m:r>
                      <a:rPr lang="it-IT" b="0" i="1" smtClean="0">
                        <a:latin typeface="Cambria Math" panose="02040503050406030204" pitchFamily="18" charset="0"/>
                      </a:rPr>
                      <m:t>𝑚𝑔h</m:t>
                    </m:r>
                  </m:oMath>
                </a14:m>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19400" y="685800"/>
                <a:ext cx="6096000" cy="6019800"/>
              </a:xfrm>
              <a:blipFill>
                <a:blip r:embed="rId2"/>
                <a:stretch>
                  <a:fillRect l="-500" t="-811"/>
                </a:stretch>
              </a:blipFill>
            </p:spPr>
            <p:txBody>
              <a:bodyPr/>
              <a:lstStyle/>
              <a:p>
                <a:r>
                  <a:rPr lang="it-IT">
                    <a:noFill/>
                  </a:rPr>
                  <a:t> </a:t>
                </a:r>
              </a:p>
            </p:txBody>
          </p:sp>
        </mc:Fallback>
      </mc:AlternateContent>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871" t="41597"/>
          <a:stretch/>
        </p:blipFill>
        <p:spPr>
          <a:xfrm flipV="1">
            <a:off x="2602007" y="6248399"/>
            <a:ext cx="6476103" cy="609600"/>
          </a:xfrm>
          <a:prstGeom prst="rect">
            <a:avLst/>
          </a:prstGeom>
        </p:spPr>
      </p:pic>
    </p:spTree>
    <p:extLst>
      <p:ext uri="{BB962C8B-B14F-4D97-AF65-F5344CB8AC3E}">
        <p14:creationId xmlns:p14="http://schemas.microsoft.com/office/powerpoint/2010/main" val="3710807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sp>
        <p:nvSpPr>
          <p:cNvPr id="3" name="CasellaDiTesto 2"/>
          <p:cNvSpPr txBox="1"/>
          <p:nvPr/>
        </p:nvSpPr>
        <p:spPr>
          <a:xfrm>
            <a:off x="2572504" y="965269"/>
            <a:ext cx="6342895" cy="5586145"/>
          </a:xfrm>
          <a:prstGeom prst="rect">
            <a:avLst/>
          </a:prstGeom>
          <a:noFill/>
        </p:spPr>
        <p:txBody>
          <a:bodyPr wrap="square" rtlCol="0">
            <a:spAutoFit/>
          </a:bodyPr>
          <a:lstStyle/>
          <a:p>
            <a:pPr>
              <a:lnSpc>
                <a:spcPts val="3800"/>
              </a:lnSpc>
            </a:pPr>
            <a:r>
              <a:rPr lang="en-US" sz="2400" b="1" dirty="0">
                <a:solidFill>
                  <a:schemeClr val="bg1"/>
                </a:solidFill>
              </a:rPr>
              <a:t>Range di </a:t>
            </a:r>
            <a:r>
              <a:rPr lang="en-US" sz="2400" b="1" dirty="0" err="1">
                <a:solidFill>
                  <a:schemeClr val="bg1"/>
                </a:solidFill>
              </a:rPr>
              <a:t>tensioni</a:t>
            </a:r>
            <a:r>
              <a:rPr lang="en-US" sz="2400" b="1" dirty="0">
                <a:solidFill>
                  <a:schemeClr val="bg1"/>
                </a:solidFill>
              </a:rPr>
              <a:t>:</a:t>
            </a:r>
          </a:p>
          <a:p>
            <a:pPr marL="571500" indent="-571500">
              <a:lnSpc>
                <a:spcPts val="3800"/>
              </a:lnSpc>
              <a:buFont typeface="Arial" panose="020B0604020202020204" pitchFamily="34" charset="0"/>
              <a:buChar char="•"/>
            </a:pPr>
            <a:r>
              <a:rPr lang="en-US" b="1" dirty="0">
                <a:solidFill>
                  <a:schemeClr val="bg1"/>
                </a:solidFill>
              </a:rPr>
              <a:t>Alte </a:t>
            </a:r>
            <a:r>
              <a:rPr lang="en-US" b="1" dirty="0" err="1">
                <a:solidFill>
                  <a:schemeClr val="bg1"/>
                </a:solidFill>
              </a:rPr>
              <a:t>tensione</a:t>
            </a:r>
            <a:r>
              <a:rPr lang="en-US" b="1" dirty="0">
                <a:solidFill>
                  <a:schemeClr val="bg1"/>
                </a:solidFill>
              </a:rPr>
              <a:t>: 30 kV (in </a:t>
            </a:r>
            <a:r>
              <a:rPr lang="en-US" b="1" dirty="0" err="1">
                <a:solidFill>
                  <a:schemeClr val="bg1"/>
                </a:solidFill>
              </a:rPr>
              <a:t>c.c</a:t>
            </a:r>
            <a:r>
              <a:rPr lang="en-US" b="1" dirty="0">
                <a:solidFill>
                  <a:schemeClr val="bg1"/>
                </a:solidFill>
              </a:rPr>
              <a:t> e </a:t>
            </a:r>
            <a:r>
              <a:rPr lang="en-US" b="1" dirty="0" err="1">
                <a:solidFill>
                  <a:schemeClr val="bg1"/>
                </a:solidFill>
              </a:rPr>
              <a:t>a.c</a:t>
            </a:r>
            <a:r>
              <a:rPr lang="en-US" b="1" dirty="0">
                <a:solidFill>
                  <a:schemeClr val="bg1"/>
                </a:solidFill>
              </a:rPr>
              <a:t>)</a:t>
            </a:r>
          </a:p>
          <a:p>
            <a:pPr marL="571500" indent="-571500">
              <a:lnSpc>
                <a:spcPts val="3800"/>
              </a:lnSpc>
              <a:buFont typeface="Arial" panose="020B0604020202020204" pitchFamily="34" charset="0"/>
              <a:buChar char="•"/>
            </a:pPr>
            <a:r>
              <a:rPr lang="en-US" b="1" dirty="0">
                <a:solidFill>
                  <a:schemeClr val="bg1"/>
                </a:solidFill>
              </a:rPr>
              <a:t>Media </a:t>
            </a:r>
            <a:r>
              <a:rPr lang="en-US" b="1" dirty="0" err="1">
                <a:solidFill>
                  <a:schemeClr val="bg1"/>
                </a:solidFill>
              </a:rPr>
              <a:t>tensione</a:t>
            </a:r>
            <a:r>
              <a:rPr lang="en-US" b="1" dirty="0">
                <a:solidFill>
                  <a:schemeClr val="bg1"/>
                </a:solidFill>
              </a:rPr>
              <a:t>: 1kV-15kV (</a:t>
            </a:r>
            <a:r>
              <a:rPr lang="en-US" b="1" dirty="0" err="1">
                <a:solidFill>
                  <a:schemeClr val="bg1"/>
                </a:solidFill>
              </a:rPr>
              <a:t>a.c</a:t>
            </a:r>
            <a:r>
              <a:rPr lang="en-US" b="1" dirty="0">
                <a:solidFill>
                  <a:schemeClr val="bg1"/>
                </a:solidFill>
              </a:rPr>
              <a:t>), 1,5kV-30kV (</a:t>
            </a:r>
            <a:r>
              <a:rPr lang="en-US" b="1" dirty="0" err="1">
                <a:solidFill>
                  <a:schemeClr val="bg1"/>
                </a:solidFill>
              </a:rPr>
              <a:t>c.c</a:t>
            </a:r>
            <a:r>
              <a:rPr lang="en-US" b="1" dirty="0">
                <a:solidFill>
                  <a:schemeClr val="bg1"/>
                </a:solidFill>
              </a:rPr>
              <a:t>)</a:t>
            </a:r>
          </a:p>
          <a:p>
            <a:pPr marL="571500" indent="-571500">
              <a:lnSpc>
                <a:spcPts val="3800"/>
              </a:lnSpc>
              <a:buFont typeface="Arial" panose="020B0604020202020204" pitchFamily="34" charset="0"/>
              <a:buChar char="•"/>
            </a:pPr>
            <a:r>
              <a:rPr lang="en-US" b="1" dirty="0" err="1">
                <a:solidFill>
                  <a:schemeClr val="bg1"/>
                </a:solidFill>
              </a:rPr>
              <a:t>Bassa</a:t>
            </a:r>
            <a:r>
              <a:rPr lang="en-US" b="1" dirty="0">
                <a:solidFill>
                  <a:schemeClr val="bg1"/>
                </a:solidFill>
              </a:rPr>
              <a:t> </a:t>
            </a:r>
            <a:r>
              <a:rPr lang="en-US" b="1" dirty="0" err="1">
                <a:solidFill>
                  <a:schemeClr val="bg1"/>
                </a:solidFill>
              </a:rPr>
              <a:t>tensione</a:t>
            </a:r>
            <a:r>
              <a:rPr lang="en-US" b="1" dirty="0">
                <a:solidFill>
                  <a:schemeClr val="bg1"/>
                </a:solidFill>
              </a:rPr>
              <a:t>: 50V -1000V (</a:t>
            </a:r>
            <a:r>
              <a:rPr lang="en-US" b="1" dirty="0" err="1">
                <a:solidFill>
                  <a:schemeClr val="bg1"/>
                </a:solidFill>
              </a:rPr>
              <a:t>a.c</a:t>
            </a:r>
            <a:r>
              <a:rPr lang="en-US" b="1" dirty="0">
                <a:solidFill>
                  <a:schemeClr val="bg1"/>
                </a:solidFill>
              </a:rPr>
              <a:t>), 120V-1500V (</a:t>
            </a:r>
            <a:r>
              <a:rPr lang="en-US" b="1" dirty="0" err="1">
                <a:solidFill>
                  <a:schemeClr val="bg1"/>
                </a:solidFill>
              </a:rPr>
              <a:t>c.c</a:t>
            </a:r>
            <a:r>
              <a:rPr lang="en-US" b="1" dirty="0">
                <a:solidFill>
                  <a:schemeClr val="bg1"/>
                </a:solidFill>
              </a:rPr>
              <a:t>)</a:t>
            </a:r>
          </a:p>
          <a:p>
            <a:pPr marL="571500" indent="-571500">
              <a:lnSpc>
                <a:spcPts val="3800"/>
              </a:lnSpc>
              <a:buFont typeface="Arial" panose="020B0604020202020204" pitchFamily="34" charset="0"/>
              <a:buChar char="•"/>
            </a:pPr>
            <a:endParaRPr lang="en-US" sz="2400" b="1" dirty="0">
              <a:solidFill>
                <a:schemeClr val="bg1"/>
              </a:solidFill>
            </a:endParaRPr>
          </a:p>
          <a:p>
            <a:pPr>
              <a:lnSpc>
                <a:spcPts val="3800"/>
              </a:lnSpc>
            </a:pPr>
            <a:r>
              <a:rPr lang="en-US" sz="2400" b="1" dirty="0" err="1">
                <a:solidFill>
                  <a:schemeClr val="bg1"/>
                </a:solidFill>
              </a:rPr>
              <a:t>Dati</a:t>
            </a:r>
            <a:r>
              <a:rPr lang="en-US" sz="2400" b="1" dirty="0">
                <a:solidFill>
                  <a:schemeClr val="bg1"/>
                </a:solidFill>
              </a:rPr>
              <a:t> del C.E.I (</a:t>
            </a:r>
            <a:r>
              <a:rPr lang="en-US" sz="2400" b="1" dirty="0" err="1">
                <a:solidFill>
                  <a:schemeClr val="bg1"/>
                </a:solidFill>
              </a:rPr>
              <a:t>Comitato</a:t>
            </a:r>
            <a:r>
              <a:rPr lang="en-US" sz="2400" b="1" dirty="0">
                <a:solidFill>
                  <a:schemeClr val="bg1"/>
                </a:solidFill>
              </a:rPr>
              <a:t> </a:t>
            </a:r>
            <a:r>
              <a:rPr lang="en-US" sz="2400" b="1" dirty="0" err="1">
                <a:solidFill>
                  <a:schemeClr val="bg1"/>
                </a:solidFill>
              </a:rPr>
              <a:t>Elettrotecnico</a:t>
            </a:r>
            <a:r>
              <a:rPr lang="en-US" sz="2400" b="1" dirty="0">
                <a:solidFill>
                  <a:schemeClr val="bg1"/>
                </a:solidFill>
              </a:rPr>
              <a:t> </a:t>
            </a:r>
            <a:r>
              <a:rPr lang="en-US" sz="2400" b="1" dirty="0" err="1">
                <a:solidFill>
                  <a:schemeClr val="bg1"/>
                </a:solidFill>
              </a:rPr>
              <a:t>Italiano</a:t>
            </a:r>
            <a:r>
              <a:rPr lang="en-US" sz="2400" b="1" dirty="0">
                <a:solidFill>
                  <a:schemeClr val="bg1"/>
                </a:solidFill>
              </a:rPr>
              <a:t>).</a:t>
            </a:r>
          </a:p>
          <a:p>
            <a:pPr>
              <a:lnSpc>
                <a:spcPts val="3800"/>
              </a:lnSpc>
            </a:pPr>
            <a:endParaRPr lang="en-US" sz="2400" b="1" dirty="0">
              <a:solidFill>
                <a:schemeClr val="bg1"/>
              </a:solidFill>
            </a:endParaRPr>
          </a:p>
          <a:p>
            <a:pPr>
              <a:lnSpc>
                <a:spcPts val="3800"/>
              </a:lnSpc>
            </a:pPr>
            <a:r>
              <a:rPr lang="en-US" dirty="0">
                <a:solidFill>
                  <a:schemeClr val="bg1"/>
                </a:solidFill>
              </a:rPr>
              <a:t>Si </a:t>
            </a:r>
            <a:r>
              <a:rPr lang="en-US" dirty="0" err="1">
                <a:solidFill>
                  <a:schemeClr val="bg1"/>
                </a:solidFill>
              </a:rPr>
              <a:t>noti</a:t>
            </a:r>
            <a:r>
              <a:rPr lang="en-US" dirty="0">
                <a:solidFill>
                  <a:schemeClr val="bg1"/>
                </a:solidFill>
              </a:rPr>
              <a:t> </a:t>
            </a:r>
            <a:r>
              <a:rPr lang="en-US" dirty="0" err="1">
                <a:solidFill>
                  <a:schemeClr val="bg1"/>
                </a:solidFill>
              </a:rPr>
              <a:t>che</a:t>
            </a:r>
            <a:r>
              <a:rPr lang="en-US" dirty="0">
                <a:solidFill>
                  <a:schemeClr val="bg1"/>
                </a:solidFill>
              </a:rPr>
              <a:t> </a:t>
            </a:r>
            <a:r>
              <a:rPr lang="en-US" dirty="0" err="1">
                <a:solidFill>
                  <a:schemeClr val="bg1"/>
                </a:solidFill>
              </a:rPr>
              <a:t>c.c</a:t>
            </a:r>
            <a:r>
              <a:rPr lang="en-US" dirty="0">
                <a:solidFill>
                  <a:schemeClr val="bg1"/>
                </a:solidFill>
              </a:rPr>
              <a:t> </a:t>
            </a:r>
            <a:r>
              <a:rPr lang="en-US" dirty="0" err="1">
                <a:solidFill>
                  <a:schemeClr val="bg1"/>
                </a:solidFill>
              </a:rPr>
              <a:t>sta</a:t>
            </a:r>
            <a:r>
              <a:rPr lang="en-US" dirty="0">
                <a:solidFill>
                  <a:schemeClr val="bg1"/>
                </a:solidFill>
              </a:rPr>
              <a:t> per </a:t>
            </a:r>
            <a:r>
              <a:rPr lang="en-US" dirty="0" err="1">
                <a:solidFill>
                  <a:schemeClr val="bg1"/>
                </a:solidFill>
              </a:rPr>
              <a:t>corrente</a:t>
            </a:r>
            <a:r>
              <a:rPr lang="en-US" dirty="0">
                <a:solidFill>
                  <a:schemeClr val="bg1"/>
                </a:solidFill>
              </a:rPr>
              <a:t> in continua e </a:t>
            </a:r>
            <a:r>
              <a:rPr lang="en-US" dirty="0" err="1">
                <a:solidFill>
                  <a:schemeClr val="bg1"/>
                </a:solidFill>
              </a:rPr>
              <a:t>c.a</a:t>
            </a:r>
            <a:r>
              <a:rPr lang="en-US" dirty="0">
                <a:solidFill>
                  <a:schemeClr val="bg1"/>
                </a:solidFill>
              </a:rPr>
              <a:t> </a:t>
            </a:r>
            <a:r>
              <a:rPr lang="en-US" dirty="0" err="1">
                <a:solidFill>
                  <a:schemeClr val="bg1"/>
                </a:solidFill>
              </a:rPr>
              <a:t>sta</a:t>
            </a:r>
            <a:r>
              <a:rPr lang="en-US" dirty="0">
                <a:solidFill>
                  <a:schemeClr val="bg1"/>
                </a:solidFill>
              </a:rPr>
              <a:t> per </a:t>
            </a:r>
            <a:r>
              <a:rPr lang="en-US" dirty="0" err="1">
                <a:solidFill>
                  <a:schemeClr val="bg1"/>
                </a:solidFill>
              </a:rPr>
              <a:t>corrente</a:t>
            </a:r>
            <a:r>
              <a:rPr lang="en-US" dirty="0">
                <a:solidFill>
                  <a:schemeClr val="bg1"/>
                </a:solidFill>
              </a:rPr>
              <a:t> in </a:t>
            </a:r>
            <a:r>
              <a:rPr lang="en-US" dirty="0" err="1">
                <a:solidFill>
                  <a:schemeClr val="bg1"/>
                </a:solidFill>
              </a:rPr>
              <a:t>alternata</a:t>
            </a:r>
            <a:r>
              <a:rPr lang="en-US" dirty="0">
                <a:solidFill>
                  <a:schemeClr val="bg1"/>
                </a:solidFill>
              </a:rPr>
              <a:t> (in </a:t>
            </a:r>
            <a:r>
              <a:rPr lang="en-US" dirty="0" err="1">
                <a:solidFill>
                  <a:schemeClr val="bg1"/>
                </a:solidFill>
              </a:rPr>
              <a:t>inglese</a:t>
            </a:r>
            <a:r>
              <a:rPr lang="en-US" dirty="0">
                <a:solidFill>
                  <a:schemeClr val="bg1"/>
                </a:solidFill>
              </a:rPr>
              <a:t>: </a:t>
            </a:r>
            <a:r>
              <a:rPr lang="en-US" dirty="0" err="1">
                <a:solidFill>
                  <a:schemeClr val="bg1"/>
                </a:solidFill>
              </a:rPr>
              <a:t>d.c</a:t>
            </a:r>
            <a:r>
              <a:rPr lang="en-US" dirty="0">
                <a:solidFill>
                  <a:schemeClr val="bg1"/>
                </a:solidFill>
              </a:rPr>
              <a:t>=direct current, </a:t>
            </a:r>
            <a:r>
              <a:rPr lang="en-US" dirty="0" err="1">
                <a:solidFill>
                  <a:schemeClr val="bg1"/>
                </a:solidFill>
              </a:rPr>
              <a:t>a.c</a:t>
            </a:r>
            <a:r>
              <a:rPr lang="en-US" dirty="0">
                <a:solidFill>
                  <a:schemeClr val="bg1"/>
                </a:solidFill>
              </a:rPr>
              <a:t>=alternate current)..</a:t>
            </a:r>
          </a:p>
          <a:p>
            <a:endParaRPr lang="en-US" dirty="0">
              <a:solidFill>
                <a:schemeClr val="bg1"/>
              </a:solidFill>
            </a:endParaRPr>
          </a:p>
          <a:p>
            <a:endParaRPr lang="it-IT" dirty="0">
              <a:solidFill>
                <a:schemeClr val="bg1"/>
              </a:solidFill>
            </a:endParaRPr>
          </a:p>
          <a:p>
            <a:endParaRPr lang="it-IT" dirty="0">
              <a:solidFill>
                <a:schemeClr val="bg1"/>
              </a:solidFill>
            </a:endParaRPr>
          </a:p>
          <a:p>
            <a:endParaRPr lang="it-IT" dirty="0"/>
          </a:p>
        </p:txBody>
      </p:sp>
    </p:spTree>
    <p:extLst>
      <p:ext uri="{BB962C8B-B14F-4D97-AF65-F5344CB8AC3E}">
        <p14:creationId xmlns:p14="http://schemas.microsoft.com/office/powerpoint/2010/main" val="2519958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sp>
        <p:nvSpPr>
          <p:cNvPr id="3" name="CasellaDiTesto 2"/>
          <p:cNvSpPr txBox="1"/>
          <p:nvPr/>
        </p:nvSpPr>
        <p:spPr>
          <a:xfrm>
            <a:off x="2681664" y="965269"/>
            <a:ext cx="6342895" cy="3785652"/>
          </a:xfrm>
          <a:prstGeom prst="rect">
            <a:avLst/>
          </a:prstGeom>
          <a:noFill/>
        </p:spPr>
        <p:txBody>
          <a:bodyPr wrap="square" rtlCol="0">
            <a:spAutoFit/>
          </a:bodyPr>
          <a:lstStyle/>
          <a:p>
            <a:pPr>
              <a:lnSpc>
                <a:spcPts val="3800"/>
              </a:lnSpc>
            </a:pPr>
            <a:r>
              <a:rPr lang="en-US" sz="1400" b="1" dirty="0" err="1">
                <a:solidFill>
                  <a:schemeClr val="bg1"/>
                </a:solidFill>
              </a:rPr>
              <a:t>Quindi</a:t>
            </a:r>
            <a:r>
              <a:rPr lang="en-US" sz="1400" b="1" dirty="0">
                <a:solidFill>
                  <a:schemeClr val="bg1"/>
                </a:solidFill>
              </a:rPr>
              <a:t>, </a:t>
            </a:r>
            <a:r>
              <a:rPr lang="en-US" sz="1400" b="1" dirty="0" err="1">
                <a:solidFill>
                  <a:schemeClr val="bg1"/>
                </a:solidFill>
              </a:rPr>
              <a:t>ricapitolando</a:t>
            </a:r>
            <a:r>
              <a:rPr lang="en-US" sz="1400" b="1" dirty="0">
                <a:solidFill>
                  <a:schemeClr val="bg1"/>
                </a:solidFill>
              </a:rPr>
              <a:t>, </a:t>
            </a:r>
            <a:r>
              <a:rPr lang="en-US" sz="1400" b="1" dirty="0" err="1">
                <a:solidFill>
                  <a:schemeClr val="bg1"/>
                </a:solidFill>
              </a:rPr>
              <a:t>l’aumento</a:t>
            </a:r>
            <a:r>
              <a:rPr lang="en-US" sz="1400" b="1" dirty="0">
                <a:solidFill>
                  <a:schemeClr val="bg1"/>
                </a:solidFill>
              </a:rPr>
              <a:t> </a:t>
            </a:r>
            <a:r>
              <a:rPr lang="en-US" sz="1400" b="1" dirty="0" err="1">
                <a:solidFill>
                  <a:schemeClr val="bg1"/>
                </a:solidFill>
              </a:rPr>
              <a:t>della</a:t>
            </a:r>
            <a:r>
              <a:rPr lang="en-US" sz="1400" b="1" dirty="0">
                <a:solidFill>
                  <a:schemeClr val="bg1"/>
                </a:solidFill>
              </a:rPr>
              <a:t> </a:t>
            </a:r>
            <a:r>
              <a:rPr lang="en-US" sz="1400" b="1" dirty="0" err="1">
                <a:solidFill>
                  <a:schemeClr val="bg1"/>
                </a:solidFill>
              </a:rPr>
              <a:t>tensione</a:t>
            </a:r>
            <a:r>
              <a:rPr lang="en-US" sz="1400" b="1" dirty="0">
                <a:solidFill>
                  <a:schemeClr val="bg1"/>
                </a:solidFill>
              </a:rPr>
              <a:t> è </a:t>
            </a:r>
            <a:r>
              <a:rPr lang="en-US" sz="1400" b="1" dirty="0" err="1">
                <a:solidFill>
                  <a:schemeClr val="bg1"/>
                </a:solidFill>
              </a:rPr>
              <a:t>necessaria</a:t>
            </a:r>
            <a:r>
              <a:rPr lang="en-US" sz="1400" b="1" dirty="0">
                <a:solidFill>
                  <a:schemeClr val="bg1"/>
                </a:solidFill>
              </a:rPr>
              <a:t> per </a:t>
            </a:r>
            <a:r>
              <a:rPr lang="en-US" sz="1400" b="1" dirty="0" err="1">
                <a:solidFill>
                  <a:schemeClr val="bg1"/>
                </a:solidFill>
              </a:rPr>
              <a:t>evitare</a:t>
            </a:r>
            <a:r>
              <a:rPr lang="en-US" sz="1400" b="1" dirty="0">
                <a:solidFill>
                  <a:schemeClr val="bg1"/>
                </a:solidFill>
              </a:rPr>
              <a:t> </a:t>
            </a:r>
            <a:r>
              <a:rPr lang="en-US" sz="1400" b="1" dirty="0" err="1">
                <a:solidFill>
                  <a:schemeClr val="bg1"/>
                </a:solidFill>
              </a:rPr>
              <a:t>grosse</a:t>
            </a:r>
            <a:r>
              <a:rPr lang="en-US" sz="1400" b="1" dirty="0">
                <a:solidFill>
                  <a:schemeClr val="bg1"/>
                </a:solidFill>
              </a:rPr>
              <a:t> </a:t>
            </a:r>
            <a:r>
              <a:rPr lang="en-US" sz="1400" b="1" dirty="0" err="1">
                <a:solidFill>
                  <a:schemeClr val="bg1"/>
                </a:solidFill>
              </a:rPr>
              <a:t>perdite</a:t>
            </a:r>
            <a:r>
              <a:rPr lang="en-US" sz="1400" b="1" dirty="0">
                <a:solidFill>
                  <a:schemeClr val="bg1"/>
                </a:solidFill>
              </a:rPr>
              <a:t>, a </a:t>
            </a:r>
            <a:r>
              <a:rPr lang="en-US" sz="1400" b="1" dirty="0" err="1">
                <a:solidFill>
                  <a:schemeClr val="bg1"/>
                </a:solidFill>
              </a:rPr>
              <a:t>parità</a:t>
            </a:r>
            <a:r>
              <a:rPr lang="en-US" sz="1400" b="1" dirty="0">
                <a:solidFill>
                  <a:schemeClr val="bg1"/>
                </a:solidFill>
              </a:rPr>
              <a:t> di Potenza </a:t>
            </a:r>
            <a:r>
              <a:rPr lang="en-US" sz="1400" b="1" dirty="0" err="1">
                <a:solidFill>
                  <a:schemeClr val="bg1"/>
                </a:solidFill>
              </a:rPr>
              <a:t>trasportata</a:t>
            </a:r>
            <a:r>
              <a:rPr lang="en-US" sz="1400" b="1" dirty="0">
                <a:solidFill>
                  <a:schemeClr val="bg1"/>
                </a:solidFill>
              </a:rPr>
              <a:t>. </a:t>
            </a:r>
            <a:r>
              <a:rPr lang="en-US" sz="1400" b="1" dirty="0" err="1">
                <a:solidFill>
                  <a:schemeClr val="bg1"/>
                </a:solidFill>
              </a:rPr>
              <a:t>L’elettrificazione</a:t>
            </a:r>
            <a:r>
              <a:rPr lang="en-US" sz="1400" b="1" dirty="0">
                <a:solidFill>
                  <a:schemeClr val="bg1"/>
                </a:solidFill>
              </a:rPr>
              <a:t> è </a:t>
            </a:r>
            <a:r>
              <a:rPr lang="en-US" sz="1400" b="1" dirty="0" err="1">
                <a:solidFill>
                  <a:schemeClr val="bg1"/>
                </a:solidFill>
              </a:rPr>
              <a:t>composta</a:t>
            </a:r>
            <a:r>
              <a:rPr lang="en-US" sz="1400" b="1" dirty="0">
                <a:solidFill>
                  <a:schemeClr val="bg1"/>
                </a:solidFill>
              </a:rPr>
              <a:t> da:</a:t>
            </a:r>
          </a:p>
          <a:p>
            <a:pPr marL="571500" indent="-571500">
              <a:lnSpc>
                <a:spcPts val="3800"/>
              </a:lnSpc>
              <a:buFont typeface="Arial" panose="020B0604020202020204" pitchFamily="34" charset="0"/>
              <a:buChar char="•"/>
            </a:pPr>
            <a:r>
              <a:rPr lang="en-US" sz="1400" b="1" u="sng" dirty="0">
                <a:solidFill>
                  <a:schemeClr val="bg1"/>
                </a:solidFill>
              </a:rPr>
              <a:t>Un </a:t>
            </a:r>
            <a:r>
              <a:rPr lang="en-US" sz="1400" b="1" u="sng" dirty="0" err="1">
                <a:solidFill>
                  <a:schemeClr val="bg1"/>
                </a:solidFill>
              </a:rPr>
              <a:t>traliccio</a:t>
            </a:r>
            <a:r>
              <a:rPr lang="en-US" sz="1400" b="1" u="sng" dirty="0">
                <a:solidFill>
                  <a:schemeClr val="bg1"/>
                </a:solidFill>
              </a:rPr>
              <a:t> </a:t>
            </a:r>
            <a:r>
              <a:rPr lang="en-US" sz="1400" b="1" u="sng" dirty="0" err="1">
                <a:solidFill>
                  <a:schemeClr val="bg1"/>
                </a:solidFill>
              </a:rPr>
              <a:t>dell’alta</a:t>
            </a:r>
            <a:r>
              <a:rPr lang="en-US" sz="1400" b="1" u="sng" dirty="0">
                <a:solidFill>
                  <a:schemeClr val="bg1"/>
                </a:solidFill>
              </a:rPr>
              <a:t> </a:t>
            </a:r>
            <a:r>
              <a:rPr lang="en-US" sz="1400" b="1" u="sng" dirty="0" err="1">
                <a:solidFill>
                  <a:schemeClr val="bg1"/>
                </a:solidFill>
              </a:rPr>
              <a:t>tensione</a:t>
            </a:r>
            <a:r>
              <a:rPr lang="en-US" sz="1400" b="1" u="sng" dirty="0">
                <a:solidFill>
                  <a:schemeClr val="bg1"/>
                </a:solidFill>
              </a:rPr>
              <a:t> </a:t>
            </a:r>
            <a:r>
              <a:rPr lang="en-US" sz="1400" b="1" u="sng" dirty="0" err="1">
                <a:solidFill>
                  <a:schemeClr val="bg1"/>
                </a:solidFill>
              </a:rPr>
              <a:t>che</a:t>
            </a:r>
            <a:r>
              <a:rPr lang="en-US" sz="1400" b="1" u="sng" dirty="0">
                <a:solidFill>
                  <a:schemeClr val="bg1"/>
                </a:solidFill>
              </a:rPr>
              <a:t> a </a:t>
            </a:r>
            <a:r>
              <a:rPr lang="en-US" sz="1400" b="1" u="sng" dirty="0" err="1">
                <a:solidFill>
                  <a:schemeClr val="bg1"/>
                </a:solidFill>
              </a:rPr>
              <a:t>sua</a:t>
            </a:r>
            <a:r>
              <a:rPr lang="en-US" sz="1400" b="1" u="sng" dirty="0">
                <a:solidFill>
                  <a:schemeClr val="bg1"/>
                </a:solidFill>
              </a:rPr>
              <a:t> </a:t>
            </a:r>
            <a:r>
              <a:rPr lang="en-US" sz="1400" b="1" u="sng" dirty="0" err="1">
                <a:solidFill>
                  <a:schemeClr val="bg1"/>
                </a:solidFill>
              </a:rPr>
              <a:t>volta</a:t>
            </a:r>
            <a:r>
              <a:rPr lang="en-US" sz="1400" b="1" u="sng" dirty="0">
                <a:solidFill>
                  <a:schemeClr val="bg1"/>
                </a:solidFill>
              </a:rPr>
              <a:t> è </a:t>
            </a:r>
            <a:r>
              <a:rPr lang="en-US" sz="1400" b="1" u="sng" dirty="0" err="1">
                <a:solidFill>
                  <a:schemeClr val="bg1"/>
                </a:solidFill>
              </a:rPr>
              <a:t>composto</a:t>
            </a:r>
            <a:r>
              <a:rPr lang="en-US" sz="1400" b="1" u="sng" dirty="0">
                <a:solidFill>
                  <a:schemeClr val="bg1"/>
                </a:solidFill>
              </a:rPr>
              <a:t> da:</a:t>
            </a:r>
          </a:p>
          <a:p>
            <a:pPr marL="1028700" lvl="1" indent="-571500">
              <a:lnSpc>
                <a:spcPts val="3800"/>
              </a:lnSpc>
              <a:buFont typeface="Arial" panose="020B0604020202020204" pitchFamily="34" charset="0"/>
              <a:buChar char="•"/>
            </a:pPr>
            <a:r>
              <a:rPr lang="en-US" sz="1400" b="1" u="sng" dirty="0">
                <a:solidFill>
                  <a:schemeClr val="bg1"/>
                </a:solidFill>
              </a:rPr>
              <a:t>Un </a:t>
            </a:r>
            <a:r>
              <a:rPr lang="en-US" sz="1400" b="1" u="sng" dirty="0" err="1">
                <a:solidFill>
                  <a:schemeClr val="bg1"/>
                </a:solidFill>
              </a:rPr>
              <a:t>palo</a:t>
            </a:r>
            <a:r>
              <a:rPr lang="en-US" sz="1400" b="1" u="sng" dirty="0">
                <a:solidFill>
                  <a:schemeClr val="bg1"/>
                </a:solidFill>
              </a:rPr>
              <a:t> (</a:t>
            </a:r>
            <a:r>
              <a:rPr lang="en-US" sz="1400" b="1" u="sng" dirty="0" err="1">
                <a:solidFill>
                  <a:schemeClr val="bg1"/>
                </a:solidFill>
              </a:rPr>
              <a:t>traliccio</a:t>
            </a:r>
            <a:r>
              <a:rPr lang="en-US" sz="1400" b="1" u="sng" dirty="0">
                <a:solidFill>
                  <a:schemeClr val="bg1"/>
                </a:solidFill>
              </a:rPr>
              <a:t>) di </a:t>
            </a:r>
            <a:r>
              <a:rPr lang="en-US" sz="1400" b="1" u="sng" dirty="0" err="1">
                <a:solidFill>
                  <a:schemeClr val="bg1"/>
                </a:solidFill>
              </a:rPr>
              <a:t>sostegno</a:t>
            </a:r>
            <a:endParaRPr lang="en-US" sz="1400" b="1" u="sng" dirty="0">
              <a:solidFill>
                <a:schemeClr val="bg1"/>
              </a:solidFill>
            </a:endParaRPr>
          </a:p>
          <a:p>
            <a:pPr marL="1028700" lvl="1" indent="-571500">
              <a:lnSpc>
                <a:spcPts val="3800"/>
              </a:lnSpc>
              <a:buFont typeface="Arial" panose="020B0604020202020204" pitchFamily="34" charset="0"/>
              <a:buChar char="•"/>
            </a:pPr>
            <a:r>
              <a:rPr lang="en-US" sz="1400" b="1" u="sng" dirty="0">
                <a:solidFill>
                  <a:schemeClr val="bg1"/>
                </a:solidFill>
              </a:rPr>
              <a:t>I </a:t>
            </a:r>
            <a:r>
              <a:rPr lang="en-US" sz="1400" b="1" u="sng" dirty="0" err="1">
                <a:solidFill>
                  <a:schemeClr val="bg1"/>
                </a:solidFill>
              </a:rPr>
              <a:t>conduttori</a:t>
            </a:r>
            <a:r>
              <a:rPr lang="en-US" sz="1400" b="1" u="sng" dirty="0">
                <a:solidFill>
                  <a:schemeClr val="bg1"/>
                </a:solidFill>
              </a:rPr>
              <a:t> </a:t>
            </a:r>
          </a:p>
          <a:p>
            <a:pPr marL="1028700" lvl="1" indent="-571500">
              <a:lnSpc>
                <a:spcPts val="3800"/>
              </a:lnSpc>
              <a:buFont typeface="Arial" panose="020B0604020202020204" pitchFamily="34" charset="0"/>
              <a:buChar char="•"/>
            </a:pPr>
            <a:r>
              <a:rPr lang="en-US" sz="1400" b="1" u="sng" dirty="0" err="1">
                <a:solidFill>
                  <a:schemeClr val="bg1"/>
                </a:solidFill>
              </a:rPr>
              <a:t>Gli</a:t>
            </a:r>
            <a:r>
              <a:rPr lang="en-US" sz="1400" b="1" u="sng" dirty="0">
                <a:solidFill>
                  <a:schemeClr val="bg1"/>
                </a:solidFill>
              </a:rPr>
              <a:t> </a:t>
            </a:r>
            <a:r>
              <a:rPr lang="en-US" sz="1400" b="1" u="sng" dirty="0" err="1">
                <a:solidFill>
                  <a:schemeClr val="bg1"/>
                </a:solidFill>
              </a:rPr>
              <a:t>isolatori</a:t>
            </a:r>
            <a:endParaRPr lang="en-US" sz="1400" b="1" u="sng" dirty="0">
              <a:solidFill>
                <a:schemeClr val="bg1"/>
              </a:solidFill>
            </a:endParaRPr>
          </a:p>
          <a:p>
            <a:endParaRPr lang="it-IT" sz="1400" dirty="0">
              <a:solidFill>
                <a:schemeClr val="bg1"/>
              </a:solidFill>
            </a:endParaRPr>
          </a:p>
          <a:p>
            <a:endParaRPr lang="it-IT" dirty="0">
              <a:solidFill>
                <a:schemeClr val="bg1"/>
              </a:solidFill>
            </a:endParaRPr>
          </a:p>
          <a:p>
            <a:endParaRPr lang="it-IT" dirty="0"/>
          </a:p>
        </p:txBody>
      </p:sp>
    </p:spTree>
    <p:extLst>
      <p:ext uri="{BB962C8B-B14F-4D97-AF65-F5344CB8AC3E}">
        <p14:creationId xmlns:p14="http://schemas.microsoft.com/office/powerpoint/2010/main" val="4070770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sp>
        <p:nvSpPr>
          <p:cNvPr id="3" name="CasellaDiTesto 2"/>
          <p:cNvSpPr txBox="1"/>
          <p:nvPr/>
        </p:nvSpPr>
        <p:spPr>
          <a:xfrm>
            <a:off x="2681664" y="965269"/>
            <a:ext cx="6342895" cy="861774"/>
          </a:xfrm>
          <a:prstGeom prst="rect">
            <a:avLst/>
          </a:prstGeom>
          <a:noFill/>
        </p:spPr>
        <p:txBody>
          <a:bodyPr wrap="square" rtlCol="0">
            <a:spAutoFit/>
          </a:bodyPr>
          <a:lstStyle/>
          <a:p>
            <a:endParaRPr lang="it-IT" sz="1400" dirty="0">
              <a:solidFill>
                <a:schemeClr val="bg1"/>
              </a:solidFill>
            </a:endParaRPr>
          </a:p>
          <a:p>
            <a:r>
              <a:rPr lang="it-IT" dirty="0">
                <a:solidFill>
                  <a:schemeClr val="bg1"/>
                </a:solidFill>
              </a:rPr>
              <a:t>Traliccio più conduttori:</a:t>
            </a:r>
          </a:p>
          <a:p>
            <a:endParaRPr lang="it-IT" dirty="0"/>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5443" y="1578971"/>
            <a:ext cx="6124306" cy="4593229"/>
          </a:xfrm>
          <a:prstGeom prst="rect">
            <a:avLst/>
          </a:prstGeom>
        </p:spPr>
      </p:pic>
    </p:spTree>
    <p:extLst>
      <p:ext uri="{BB962C8B-B14F-4D97-AF65-F5344CB8AC3E}">
        <p14:creationId xmlns:p14="http://schemas.microsoft.com/office/powerpoint/2010/main" val="4085275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825" y="1600200"/>
            <a:ext cx="6205728" cy="4654296"/>
          </a:xfrm>
          <a:prstGeom prst="rect">
            <a:avLst/>
          </a:prstGeom>
        </p:spPr>
      </p:pic>
      <p:sp>
        <p:nvSpPr>
          <p:cNvPr id="5" name="CasellaDiTesto 4"/>
          <p:cNvSpPr txBox="1"/>
          <p:nvPr/>
        </p:nvSpPr>
        <p:spPr>
          <a:xfrm>
            <a:off x="2667000" y="1230868"/>
            <a:ext cx="4243919" cy="369332"/>
          </a:xfrm>
          <a:prstGeom prst="rect">
            <a:avLst/>
          </a:prstGeom>
          <a:noFill/>
        </p:spPr>
        <p:txBody>
          <a:bodyPr wrap="none" rtlCol="0">
            <a:spAutoFit/>
          </a:bodyPr>
          <a:lstStyle/>
          <a:p>
            <a:r>
              <a:rPr lang="it-IT" dirty="0">
                <a:solidFill>
                  <a:schemeClr val="bg1"/>
                </a:solidFill>
              </a:rPr>
              <a:t>Sezione di un conduttore dell’alta tensione:</a:t>
            </a:r>
          </a:p>
        </p:txBody>
      </p:sp>
    </p:spTree>
    <p:extLst>
      <p:ext uri="{BB962C8B-B14F-4D97-AF65-F5344CB8AC3E}">
        <p14:creationId xmlns:p14="http://schemas.microsoft.com/office/powerpoint/2010/main" val="3091155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sp>
        <p:nvSpPr>
          <p:cNvPr id="3" name="CasellaDiTesto 2"/>
          <p:cNvSpPr txBox="1"/>
          <p:nvPr/>
        </p:nvSpPr>
        <p:spPr>
          <a:xfrm>
            <a:off x="2681664" y="965269"/>
            <a:ext cx="6342895" cy="1415772"/>
          </a:xfrm>
          <a:prstGeom prst="rect">
            <a:avLst/>
          </a:prstGeom>
          <a:noFill/>
        </p:spPr>
        <p:txBody>
          <a:bodyPr wrap="square" rtlCol="0">
            <a:spAutoFit/>
          </a:bodyPr>
          <a:lstStyle/>
          <a:p>
            <a:endParaRPr lang="it-IT" sz="1400" dirty="0">
              <a:solidFill>
                <a:schemeClr val="bg1"/>
              </a:solidFill>
            </a:endParaRPr>
          </a:p>
          <a:p>
            <a:r>
              <a:rPr lang="it-IT" dirty="0">
                <a:solidFill>
                  <a:schemeClr val="bg1"/>
                </a:solidFill>
              </a:rPr>
              <a:t>Gli isolatori servono ad isolare il sostegno dai conduttori di potenza. La figura seguente mostra isolatori recenti (in vetro ricotto):</a:t>
            </a:r>
          </a:p>
          <a:p>
            <a:endParaRPr lang="it-IT" dirty="0"/>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7309" y="2072946"/>
            <a:ext cx="6128092" cy="4596069"/>
          </a:xfrm>
          <a:prstGeom prst="rect">
            <a:avLst/>
          </a:prstGeom>
        </p:spPr>
      </p:pic>
    </p:spTree>
    <p:extLst>
      <p:ext uri="{BB962C8B-B14F-4D97-AF65-F5344CB8AC3E}">
        <p14:creationId xmlns:p14="http://schemas.microsoft.com/office/powerpoint/2010/main" val="762009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sp>
        <p:nvSpPr>
          <p:cNvPr id="3" name="CasellaDiTesto 2"/>
          <p:cNvSpPr txBox="1"/>
          <p:nvPr/>
        </p:nvSpPr>
        <p:spPr>
          <a:xfrm>
            <a:off x="2681664" y="965269"/>
            <a:ext cx="6342895" cy="861774"/>
          </a:xfrm>
          <a:prstGeom prst="rect">
            <a:avLst/>
          </a:prstGeom>
          <a:noFill/>
        </p:spPr>
        <p:txBody>
          <a:bodyPr wrap="square" rtlCol="0">
            <a:spAutoFit/>
          </a:bodyPr>
          <a:lstStyle/>
          <a:p>
            <a:endParaRPr lang="it-IT" sz="1400" dirty="0">
              <a:solidFill>
                <a:schemeClr val="bg1"/>
              </a:solidFill>
            </a:endParaRPr>
          </a:p>
          <a:p>
            <a:r>
              <a:rPr lang="it-IT" dirty="0">
                <a:solidFill>
                  <a:schemeClr val="bg1"/>
                </a:solidFill>
              </a:rPr>
              <a:t>Gli isolatori  più datati in porcellana:</a:t>
            </a:r>
          </a:p>
          <a:p>
            <a:endParaRPr lang="it-IT" dirty="0"/>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827043"/>
            <a:ext cx="3281363" cy="4358323"/>
          </a:xfrm>
          <a:prstGeom prst="rect">
            <a:avLst/>
          </a:prstGeom>
        </p:spPr>
      </p:pic>
    </p:spTree>
    <p:extLst>
      <p:ext uri="{BB962C8B-B14F-4D97-AF65-F5344CB8AC3E}">
        <p14:creationId xmlns:p14="http://schemas.microsoft.com/office/powerpoint/2010/main" val="3774567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sp>
        <p:nvSpPr>
          <p:cNvPr id="3" name="CasellaDiTesto 2"/>
          <p:cNvSpPr txBox="1"/>
          <p:nvPr/>
        </p:nvSpPr>
        <p:spPr>
          <a:xfrm>
            <a:off x="2681664" y="965269"/>
            <a:ext cx="6342895" cy="4739759"/>
          </a:xfrm>
          <a:prstGeom prst="rect">
            <a:avLst/>
          </a:prstGeom>
          <a:noFill/>
        </p:spPr>
        <p:txBody>
          <a:bodyPr wrap="square" rtlCol="0">
            <a:spAutoFit/>
          </a:bodyPr>
          <a:lstStyle/>
          <a:p>
            <a:endParaRPr lang="it-IT" sz="1400" dirty="0">
              <a:solidFill>
                <a:schemeClr val="bg1"/>
              </a:solidFill>
            </a:endParaRPr>
          </a:p>
          <a:p>
            <a:pPr algn="just"/>
            <a:r>
              <a:rPr lang="it-IT" dirty="0">
                <a:solidFill>
                  <a:schemeClr val="bg1"/>
                </a:solidFill>
              </a:rPr>
              <a:t>Una volta che l’energia viene trasmessa su lunghe distanze in altissima tensione, essa chiaramente non viene consegnata così come è ma viene abbassata la tensione per ragioni di sicurezza. Pertanto la fase detta di distribuzione dell’energia elettrica avviene a tensioni più basse. Anche in questo caso entra in gioco il trasformatore che viene montato in apposite allocazioni dette cabine di trasformazione. Ce ne sono di due tipi:</a:t>
            </a:r>
          </a:p>
          <a:p>
            <a:pPr algn="just"/>
            <a:endParaRPr lang="it-IT" dirty="0">
              <a:solidFill>
                <a:schemeClr val="bg1"/>
              </a:solidFill>
            </a:endParaRPr>
          </a:p>
          <a:p>
            <a:pPr marL="285750" indent="-285750" algn="just">
              <a:buFont typeface="Arial" panose="020B0604020202020204" pitchFamily="34" charset="0"/>
              <a:buChar char="•"/>
            </a:pPr>
            <a:r>
              <a:rPr lang="it-IT" u="sng" dirty="0">
                <a:solidFill>
                  <a:schemeClr val="bg1"/>
                </a:solidFill>
              </a:rPr>
              <a:t>CABINA DI TRASFORMAZIONE PRIMARIA</a:t>
            </a:r>
          </a:p>
          <a:p>
            <a:pPr marL="285750" indent="-285750" algn="just">
              <a:buFont typeface="Arial" panose="020B0604020202020204" pitchFamily="34" charset="0"/>
              <a:buChar char="•"/>
            </a:pPr>
            <a:r>
              <a:rPr lang="it-IT" u="sng" dirty="0">
                <a:solidFill>
                  <a:schemeClr val="bg1"/>
                </a:solidFill>
              </a:rPr>
              <a:t>CABINA DI TRASFORMAZIONE SECONDARIA</a:t>
            </a:r>
          </a:p>
          <a:p>
            <a:pPr marL="285750" indent="-285750" algn="just">
              <a:buFont typeface="Arial" panose="020B0604020202020204" pitchFamily="34" charset="0"/>
              <a:buChar char="•"/>
            </a:pPr>
            <a:endParaRPr lang="it-IT" dirty="0">
              <a:solidFill>
                <a:schemeClr val="bg1"/>
              </a:solidFill>
            </a:endParaRPr>
          </a:p>
          <a:p>
            <a:pPr algn="just"/>
            <a:r>
              <a:rPr lang="it-IT" dirty="0">
                <a:solidFill>
                  <a:schemeClr val="bg1"/>
                </a:solidFill>
              </a:rPr>
              <a:t>Il primo tipo di cabina abbassa la tensione da alta a media tensione, mentre la cabina del secondo tipo la abbassa da media a bassa tensione. La distribuzione dell’energia avviane quindi in media e poi bassa tensione. </a:t>
            </a:r>
          </a:p>
          <a:p>
            <a:endParaRPr lang="it-IT" dirty="0"/>
          </a:p>
        </p:txBody>
      </p:sp>
    </p:spTree>
    <p:extLst>
      <p:ext uri="{BB962C8B-B14F-4D97-AF65-F5344CB8AC3E}">
        <p14:creationId xmlns:p14="http://schemas.microsoft.com/office/powerpoint/2010/main" val="645125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sp>
        <p:nvSpPr>
          <p:cNvPr id="3" name="CasellaDiTesto 2"/>
          <p:cNvSpPr txBox="1"/>
          <p:nvPr/>
        </p:nvSpPr>
        <p:spPr>
          <a:xfrm>
            <a:off x="2681664" y="965269"/>
            <a:ext cx="6342895" cy="2246769"/>
          </a:xfrm>
          <a:prstGeom prst="rect">
            <a:avLst/>
          </a:prstGeom>
          <a:noFill/>
        </p:spPr>
        <p:txBody>
          <a:bodyPr wrap="square" rtlCol="0">
            <a:spAutoFit/>
          </a:bodyPr>
          <a:lstStyle/>
          <a:p>
            <a:endParaRPr lang="it-IT" sz="1400" dirty="0">
              <a:solidFill>
                <a:schemeClr val="bg1"/>
              </a:solidFill>
            </a:endParaRPr>
          </a:p>
          <a:p>
            <a:pPr algn="just"/>
            <a:r>
              <a:rPr lang="it-IT" dirty="0">
                <a:solidFill>
                  <a:schemeClr val="bg1"/>
                </a:solidFill>
              </a:rPr>
              <a:t>La seguente figura mostra un esempio di cabina di trasformazione primaria:</a:t>
            </a:r>
          </a:p>
          <a:p>
            <a:pPr algn="just"/>
            <a:endParaRPr lang="it-IT" dirty="0">
              <a:solidFill>
                <a:schemeClr val="bg1"/>
              </a:solidFill>
            </a:endParaRPr>
          </a:p>
          <a:p>
            <a:pPr algn="just"/>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algn="just"/>
            <a:endParaRPr lang="it-IT" dirty="0">
              <a:solidFill>
                <a:schemeClr val="bg1"/>
              </a:solidFill>
            </a:endParaRPr>
          </a:p>
          <a:p>
            <a:endParaRPr lang="it-IT" dirty="0"/>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506" y="1905000"/>
            <a:ext cx="5633210" cy="4219470"/>
          </a:xfrm>
          <a:prstGeom prst="rect">
            <a:avLst/>
          </a:prstGeom>
        </p:spPr>
      </p:pic>
    </p:spTree>
    <p:extLst>
      <p:ext uri="{BB962C8B-B14F-4D97-AF65-F5344CB8AC3E}">
        <p14:creationId xmlns:p14="http://schemas.microsoft.com/office/powerpoint/2010/main" val="743263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La </a:t>
            </a:r>
            <a:r>
              <a:rPr lang="en-US" sz="2700" dirty="0" err="1"/>
              <a:t>trasmissione</a:t>
            </a:r>
            <a:r>
              <a:rPr lang="en-US" sz="2700" dirty="0"/>
              <a:t> </a:t>
            </a:r>
            <a:r>
              <a:rPr lang="en-US" sz="2700" dirty="0" err="1"/>
              <a:t>dell’energia</a:t>
            </a:r>
            <a:r>
              <a:rPr lang="en-US" sz="2700" dirty="0"/>
              <a:t> </a:t>
            </a:r>
            <a:r>
              <a:rPr lang="en-US" sz="2700" dirty="0" err="1"/>
              <a:t>elettrica</a:t>
            </a:r>
            <a:endParaRPr lang="en-US" sz="2700" dirty="0"/>
          </a:p>
        </p:txBody>
      </p:sp>
      <p:sp>
        <p:nvSpPr>
          <p:cNvPr id="3" name="CasellaDiTesto 2"/>
          <p:cNvSpPr txBox="1"/>
          <p:nvPr/>
        </p:nvSpPr>
        <p:spPr>
          <a:xfrm>
            <a:off x="2681664" y="965269"/>
            <a:ext cx="6342895" cy="2246769"/>
          </a:xfrm>
          <a:prstGeom prst="rect">
            <a:avLst/>
          </a:prstGeom>
          <a:noFill/>
        </p:spPr>
        <p:txBody>
          <a:bodyPr wrap="square" rtlCol="0">
            <a:spAutoFit/>
          </a:bodyPr>
          <a:lstStyle/>
          <a:p>
            <a:endParaRPr lang="it-IT" sz="1400" dirty="0">
              <a:solidFill>
                <a:schemeClr val="bg1"/>
              </a:solidFill>
            </a:endParaRPr>
          </a:p>
          <a:p>
            <a:pPr algn="just"/>
            <a:r>
              <a:rPr lang="it-IT" dirty="0">
                <a:solidFill>
                  <a:schemeClr val="bg1"/>
                </a:solidFill>
              </a:rPr>
              <a:t>La seguente figura mostra un esempio di cabina di trasformazione secondaria:</a:t>
            </a:r>
          </a:p>
          <a:p>
            <a:pPr algn="just"/>
            <a:endParaRPr lang="it-IT" dirty="0">
              <a:solidFill>
                <a:schemeClr val="bg1"/>
              </a:solidFill>
            </a:endParaRPr>
          </a:p>
          <a:p>
            <a:pPr algn="just"/>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algn="just"/>
            <a:endParaRPr lang="it-IT" dirty="0">
              <a:solidFill>
                <a:schemeClr val="bg1"/>
              </a:solidFill>
            </a:endParaRPr>
          </a:p>
          <a:p>
            <a:endParaRPr lang="it-IT" dirty="0"/>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825" y="2065207"/>
            <a:ext cx="5799328" cy="4349496"/>
          </a:xfrm>
          <a:prstGeom prst="rect">
            <a:avLst/>
          </a:prstGeom>
        </p:spPr>
      </p:pic>
    </p:spTree>
    <p:extLst>
      <p:ext uri="{BB962C8B-B14F-4D97-AF65-F5344CB8AC3E}">
        <p14:creationId xmlns:p14="http://schemas.microsoft.com/office/powerpoint/2010/main" val="1215733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Esempi</a:t>
            </a:r>
            <a:r>
              <a:rPr lang="en-US" sz="2700" dirty="0"/>
              <a:t> di </a:t>
            </a:r>
            <a:r>
              <a:rPr lang="en-US" sz="2700" dirty="0" err="1"/>
              <a:t>centrali</a:t>
            </a:r>
            <a:r>
              <a:rPr lang="en-US" sz="2700" dirty="0"/>
              <a:t> </a:t>
            </a:r>
            <a:r>
              <a:rPr lang="en-US" sz="2700" dirty="0" err="1"/>
              <a:t>idroelettriche</a:t>
            </a:r>
            <a:r>
              <a:rPr lang="en-US" sz="2700" dirty="0"/>
              <a:t>:</a:t>
            </a:r>
          </a:p>
        </p:txBody>
      </p:sp>
      <p:sp>
        <p:nvSpPr>
          <p:cNvPr id="3" name="CasellaDiTesto 2"/>
          <p:cNvSpPr txBox="1"/>
          <p:nvPr/>
        </p:nvSpPr>
        <p:spPr>
          <a:xfrm>
            <a:off x="2681664" y="965269"/>
            <a:ext cx="6342895" cy="1692771"/>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r>
              <a:rPr lang="it-IT" dirty="0">
                <a:solidFill>
                  <a:schemeClr val="bg1"/>
                </a:solidFill>
              </a:rPr>
              <a:t>Esempi di centrali: (Centrale sul fiume Adda) con 4 turboalternatori da 2KVA (</a:t>
            </a:r>
            <a:r>
              <a:rPr lang="it-IT" dirty="0" err="1">
                <a:solidFill>
                  <a:schemeClr val="bg1"/>
                </a:solidFill>
              </a:rPr>
              <a:t>KiloVoltAmpere</a:t>
            </a:r>
            <a:r>
              <a:rPr lang="it-IT" dirty="0">
                <a:solidFill>
                  <a:schemeClr val="bg1"/>
                </a:solidFill>
              </a:rPr>
              <a:t>):</a:t>
            </a:r>
          </a:p>
          <a:p>
            <a:endParaRPr lang="it-IT" dirty="0"/>
          </a:p>
          <a:p>
            <a:endParaRPr lang="it-IT" dirty="0"/>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825" y="2133600"/>
            <a:ext cx="5942763" cy="4457072"/>
          </a:xfrm>
          <a:prstGeom prst="rect">
            <a:avLst/>
          </a:prstGeom>
        </p:spPr>
      </p:pic>
    </p:spTree>
    <p:extLst>
      <p:ext uri="{BB962C8B-B14F-4D97-AF65-F5344CB8AC3E}">
        <p14:creationId xmlns:p14="http://schemas.microsoft.com/office/powerpoint/2010/main" val="1401642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Forme</a:t>
            </a:r>
            <a:r>
              <a:rPr lang="en-US" dirty="0"/>
              <a:t> di </a:t>
            </a:r>
            <a:r>
              <a:rPr lang="en-US" dirty="0" err="1"/>
              <a:t>energia</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19400" y="685800"/>
                <a:ext cx="6096000" cy="6019800"/>
              </a:xfrm>
            </p:spPr>
            <p:txBody>
              <a:bodyPr>
                <a:normAutofit/>
              </a:bodyPr>
              <a:lstStyle/>
              <a:p>
                <a:r>
                  <a:rPr lang="en-US" dirty="0"/>
                  <a:t>Dove con ‘g’ </a:t>
                </a:r>
                <a:r>
                  <a:rPr lang="en-US" dirty="0" err="1"/>
                  <a:t>si</a:t>
                </a:r>
                <a:r>
                  <a:rPr lang="en-US" dirty="0"/>
                  <a:t> </a:t>
                </a:r>
                <a:r>
                  <a:rPr lang="en-US" dirty="0" err="1"/>
                  <a:t>intende</a:t>
                </a:r>
                <a:r>
                  <a:rPr lang="en-US" dirty="0"/>
                  <a:t> </a:t>
                </a:r>
                <a:r>
                  <a:rPr lang="en-US" dirty="0" err="1"/>
                  <a:t>l’accelerazione</a:t>
                </a:r>
                <a:r>
                  <a:rPr lang="en-US" dirty="0"/>
                  <a:t> </a:t>
                </a:r>
                <a:r>
                  <a:rPr lang="en-US" dirty="0" err="1"/>
                  <a:t>gravitazionale</a:t>
                </a:r>
                <a:r>
                  <a:rPr lang="en-US" dirty="0"/>
                  <a:t> (9,8 </a:t>
                </a:r>
                <a14:m>
                  <m:oMath xmlns:m="http://schemas.openxmlformats.org/officeDocument/2006/math">
                    <m:f>
                      <m:fPr>
                        <m:type m:val="skw"/>
                        <m:ctrlPr>
                          <a:rPr lang="en-US" i="1" smtClean="0">
                            <a:latin typeface="Cambria Math" panose="02040503050406030204" pitchFamily="18" charset="0"/>
                          </a:rPr>
                        </m:ctrlPr>
                      </m:fPr>
                      <m:num>
                        <m:r>
                          <a:rPr lang="it-IT" b="0" i="1" smtClean="0">
                            <a:latin typeface="Cambria Math" panose="02040503050406030204" pitchFamily="18" charset="0"/>
                          </a:rPr>
                          <m:t>𝑚</m:t>
                        </m:r>
                      </m:num>
                      <m:den>
                        <m:sSup>
                          <m:sSupPr>
                            <m:ctrlPr>
                              <a:rPr lang="en-US" i="1" smtClean="0">
                                <a:latin typeface="Cambria Math" panose="02040503050406030204" pitchFamily="18" charset="0"/>
                              </a:rPr>
                            </m:ctrlPr>
                          </m:sSupPr>
                          <m:e>
                            <m:r>
                              <a:rPr lang="it-IT" b="0" i="1" smtClean="0">
                                <a:latin typeface="Cambria Math" panose="02040503050406030204" pitchFamily="18" charset="0"/>
                              </a:rPr>
                              <m:t>𝑠</m:t>
                            </m:r>
                          </m:e>
                          <m:sup>
                            <m:r>
                              <a:rPr lang="it-IT" b="0" i="1" smtClean="0">
                                <a:latin typeface="Cambria Math" panose="02040503050406030204" pitchFamily="18" charset="0"/>
                              </a:rPr>
                              <m:t>2</m:t>
                            </m:r>
                          </m:sup>
                        </m:sSup>
                      </m:den>
                    </m:f>
                  </m:oMath>
                </a14:m>
                <a:r>
                  <a:rPr lang="en-US" dirty="0"/>
                  <a:t>), e con ‘h’ </a:t>
                </a:r>
                <a:r>
                  <a:rPr lang="en-US" dirty="0" err="1"/>
                  <a:t>l’altezza</a:t>
                </a:r>
                <a:r>
                  <a:rPr lang="en-US" dirty="0"/>
                  <a:t> dal </a:t>
                </a:r>
                <a:r>
                  <a:rPr lang="en-US" dirty="0" err="1"/>
                  <a:t>suolo</a:t>
                </a:r>
                <a:r>
                  <a:rPr lang="en-US" dirty="0"/>
                  <a:t> del </a:t>
                </a:r>
                <a:r>
                  <a:rPr lang="en-US" dirty="0" err="1"/>
                  <a:t>corpo</a:t>
                </a:r>
                <a:r>
                  <a:rPr lang="en-US" dirty="0"/>
                  <a:t>.</a:t>
                </a:r>
              </a:p>
              <a:p>
                <a:endParaRPr lang="en-US" dirty="0"/>
              </a:p>
              <a:p>
                <a:pPr algn="just"/>
                <a:r>
                  <a:rPr lang="en-US" dirty="0" err="1"/>
                  <a:t>L’esempio</a:t>
                </a:r>
                <a:r>
                  <a:rPr lang="en-US" dirty="0"/>
                  <a:t> </a:t>
                </a:r>
                <a:r>
                  <a:rPr lang="en-US" dirty="0" err="1"/>
                  <a:t>che</a:t>
                </a:r>
                <a:r>
                  <a:rPr lang="en-US" dirty="0"/>
                  <a:t> segue </a:t>
                </a:r>
                <a:r>
                  <a:rPr lang="en-US" dirty="0" err="1"/>
                  <a:t>mostra</a:t>
                </a:r>
                <a:r>
                  <a:rPr lang="en-US" dirty="0"/>
                  <a:t> come </a:t>
                </a:r>
                <a:r>
                  <a:rPr lang="en-US" dirty="0" err="1"/>
                  <a:t>viene</a:t>
                </a:r>
                <a:r>
                  <a:rPr lang="en-US" dirty="0"/>
                  <a:t> </a:t>
                </a:r>
                <a:r>
                  <a:rPr lang="en-US" dirty="0" err="1"/>
                  <a:t>convertita</a:t>
                </a:r>
                <a:r>
                  <a:rPr lang="en-US" dirty="0"/>
                  <a:t> </a:t>
                </a:r>
                <a:r>
                  <a:rPr lang="en-US" dirty="0" err="1"/>
                  <a:t>l’energia</a:t>
                </a:r>
                <a:r>
                  <a:rPr lang="en-US" dirty="0"/>
                  <a:t>. Si </a:t>
                </a:r>
                <a:r>
                  <a:rPr lang="en-US" dirty="0" err="1"/>
                  <a:t>supponga</a:t>
                </a:r>
                <a:r>
                  <a:rPr lang="en-US" dirty="0"/>
                  <a:t> di </a:t>
                </a:r>
                <a:r>
                  <a:rPr lang="en-US" dirty="0" err="1"/>
                  <a:t>avere</a:t>
                </a:r>
                <a:r>
                  <a:rPr lang="en-US" dirty="0"/>
                  <a:t> un </a:t>
                </a:r>
                <a:r>
                  <a:rPr lang="en-US" dirty="0" err="1"/>
                  <a:t>corpo</a:t>
                </a:r>
                <a:r>
                  <a:rPr lang="en-US" dirty="0"/>
                  <a:t> di </a:t>
                </a:r>
                <a:r>
                  <a:rPr lang="en-US" dirty="0" err="1"/>
                  <a:t>massa</a:t>
                </a:r>
                <a:r>
                  <a:rPr lang="en-US" dirty="0"/>
                  <a:t> ‘m’ </a:t>
                </a:r>
                <a:r>
                  <a:rPr lang="en-US" dirty="0" err="1"/>
                  <a:t>posto</a:t>
                </a:r>
                <a:r>
                  <a:rPr lang="en-US" dirty="0"/>
                  <a:t> ad </a:t>
                </a:r>
                <a:r>
                  <a:rPr lang="en-US" dirty="0" err="1"/>
                  <a:t>una</a:t>
                </a:r>
                <a:r>
                  <a:rPr lang="en-US" dirty="0"/>
                  <a:t> </a:t>
                </a:r>
                <a:r>
                  <a:rPr lang="en-US" dirty="0" err="1"/>
                  <a:t>altezza</a:t>
                </a:r>
                <a:r>
                  <a:rPr lang="en-US" dirty="0"/>
                  <a:t> ‘h’ dal </a:t>
                </a:r>
                <a:r>
                  <a:rPr lang="en-US" dirty="0" err="1"/>
                  <a:t>suolo</a:t>
                </a:r>
                <a:r>
                  <a:rPr lang="en-US" dirty="0"/>
                  <a:t>. Si </a:t>
                </a:r>
                <a:r>
                  <a:rPr lang="en-US" dirty="0" err="1"/>
                  <a:t>supponga</a:t>
                </a:r>
                <a:r>
                  <a:rPr lang="en-US" dirty="0"/>
                  <a:t> </a:t>
                </a:r>
                <a:r>
                  <a:rPr lang="en-US" dirty="0" err="1"/>
                  <a:t>che</a:t>
                </a:r>
                <a:r>
                  <a:rPr lang="en-US" dirty="0"/>
                  <a:t> </a:t>
                </a:r>
                <a:r>
                  <a:rPr lang="en-US" dirty="0" err="1"/>
                  <a:t>all’improvviso</a:t>
                </a:r>
                <a:r>
                  <a:rPr lang="en-US" dirty="0"/>
                  <a:t> tale </a:t>
                </a:r>
                <a:r>
                  <a:rPr lang="en-US" dirty="0" err="1"/>
                  <a:t>corpo</a:t>
                </a:r>
                <a:r>
                  <a:rPr lang="en-US" dirty="0"/>
                  <a:t> </a:t>
                </a:r>
                <a:r>
                  <a:rPr lang="en-US" dirty="0" err="1"/>
                  <a:t>scivoli</a:t>
                </a:r>
                <a:r>
                  <a:rPr lang="en-US" dirty="0"/>
                  <a:t> </a:t>
                </a:r>
                <a:r>
                  <a:rPr lang="en-US" dirty="0" err="1"/>
                  <a:t>su</a:t>
                </a:r>
                <a:r>
                  <a:rPr lang="en-US" dirty="0"/>
                  <a:t> un piano </a:t>
                </a:r>
                <a:r>
                  <a:rPr lang="en-US" dirty="0" err="1"/>
                  <a:t>inclinato</a:t>
                </a:r>
                <a:r>
                  <a:rPr lang="en-US" dirty="0"/>
                  <a:t> </a:t>
                </a:r>
                <a:r>
                  <a:rPr lang="en-US" dirty="0" err="1"/>
                  <a:t>liscio</a:t>
                </a:r>
                <a:r>
                  <a:rPr lang="en-US" dirty="0"/>
                  <a:t> (</a:t>
                </a:r>
                <a:r>
                  <a:rPr lang="en-US" dirty="0" err="1"/>
                  <a:t>ossia</a:t>
                </a:r>
                <a:r>
                  <a:rPr lang="en-US" dirty="0"/>
                  <a:t> </a:t>
                </a:r>
                <a:r>
                  <a:rPr lang="en-US" dirty="0" err="1"/>
                  <a:t>privo</a:t>
                </a:r>
                <a:r>
                  <a:rPr lang="en-US" dirty="0"/>
                  <a:t> di </a:t>
                </a:r>
                <a:r>
                  <a:rPr lang="en-US" dirty="0" err="1"/>
                  <a:t>attrito</a:t>
                </a:r>
                <a:r>
                  <a:rPr lang="en-US" dirty="0"/>
                  <a:t>). La </a:t>
                </a:r>
                <a:r>
                  <a:rPr lang="en-US" dirty="0" err="1"/>
                  <a:t>seguente</a:t>
                </a:r>
                <a:r>
                  <a:rPr lang="en-US" dirty="0"/>
                  <a:t> </a:t>
                </a:r>
                <a:r>
                  <a:rPr lang="en-US" dirty="0" err="1"/>
                  <a:t>figura</a:t>
                </a:r>
                <a:r>
                  <a:rPr lang="en-US" dirty="0"/>
                  <a:t> </a:t>
                </a:r>
                <a:r>
                  <a:rPr lang="en-US" dirty="0" err="1"/>
                  <a:t>mostra</a:t>
                </a:r>
                <a:r>
                  <a:rPr lang="en-US" dirty="0"/>
                  <a:t> la </a:t>
                </a:r>
                <a:r>
                  <a:rPr lang="en-US" dirty="0" err="1"/>
                  <a:t>situazione</a:t>
                </a:r>
                <a:r>
                  <a:rPr lang="en-US" dirty="0"/>
                  <a:t> </a:t>
                </a:r>
                <a:r>
                  <a:rPr lang="en-US" dirty="0" err="1"/>
                  <a:t>fisica</a:t>
                </a:r>
                <a:r>
                  <a:rPr lang="en-US" dirty="0"/>
                  <a:t> </a:t>
                </a:r>
                <a:r>
                  <a:rPr lang="en-US" dirty="0" err="1"/>
                  <a:t>appena</a:t>
                </a:r>
                <a:r>
                  <a:rPr lang="en-US" dirty="0"/>
                  <a:t> </a:t>
                </a:r>
                <a:r>
                  <a:rPr lang="en-US" dirty="0" err="1"/>
                  <a:t>descritta</a:t>
                </a:r>
                <a:r>
                  <a:rPr lang="en-US" dirty="0"/>
                  <a:t>:</a:t>
                </a:r>
              </a:p>
              <a:p>
                <a:endParaRPr lang="en-US" dirty="0"/>
              </a:p>
              <a:p>
                <a:endParaRPr lang="en-US" dirty="0"/>
              </a:p>
              <a:p>
                <a:endParaRPr lang="en-US" dirty="0"/>
              </a:p>
              <a:p>
                <a:endParaRPr lang="en-US" dirty="0"/>
              </a:p>
              <a:p>
                <a:endParaRPr lang="en-US" dirty="0"/>
              </a:p>
              <a:p>
                <a:endParaRPr lang="en-US" dirty="0"/>
              </a:p>
              <a:p>
                <a:r>
                  <a:rPr lang="en-US" dirty="0" err="1"/>
                  <a:t>Indichiamo</a:t>
                </a:r>
                <a:r>
                  <a:rPr lang="en-US" dirty="0"/>
                  <a:t> con ‘A’ lo </a:t>
                </a:r>
                <a:r>
                  <a:rPr lang="en-US" dirty="0" err="1"/>
                  <a:t>stato</a:t>
                </a:r>
                <a:r>
                  <a:rPr lang="en-US" dirty="0"/>
                  <a:t> del </a:t>
                </a:r>
                <a:r>
                  <a:rPr lang="en-US" dirty="0" err="1"/>
                  <a:t>corpo</a:t>
                </a:r>
                <a:r>
                  <a:rPr lang="en-US" dirty="0"/>
                  <a:t> </a:t>
                </a:r>
                <a:r>
                  <a:rPr lang="en-US" dirty="0" err="1"/>
                  <a:t>posto</a:t>
                </a:r>
                <a:r>
                  <a:rPr lang="en-US" dirty="0"/>
                  <a:t> in </a:t>
                </a:r>
                <a:r>
                  <a:rPr lang="en-US" dirty="0" err="1"/>
                  <a:t>cima</a:t>
                </a:r>
                <a:r>
                  <a:rPr lang="en-US" dirty="0"/>
                  <a:t> </a:t>
                </a:r>
                <a:r>
                  <a:rPr lang="en-US" dirty="0" err="1"/>
                  <a:t>alla</a:t>
                </a:r>
                <a:r>
                  <a:rPr lang="en-US" dirty="0"/>
                  <a:t> </a:t>
                </a:r>
                <a:r>
                  <a:rPr lang="en-US" dirty="0" err="1"/>
                  <a:t>collinetta</a:t>
                </a:r>
                <a:r>
                  <a:rPr lang="en-US" dirty="0"/>
                  <a:t> e con ‘B’ lo </a:t>
                </a:r>
                <a:r>
                  <a:rPr lang="en-US" dirty="0" err="1"/>
                  <a:t>stato</a:t>
                </a:r>
                <a:r>
                  <a:rPr lang="en-US" dirty="0"/>
                  <a:t> del </a:t>
                </a:r>
                <a:r>
                  <a:rPr lang="en-US" dirty="0" err="1"/>
                  <a:t>corpo</a:t>
                </a:r>
                <a:r>
                  <a:rPr lang="en-US" dirty="0"/>
                  <a:t> </a:t>
                </a:r>
                <a:r>
                  <a:rPr lang="en-US" dirty="0" err="1"/>
                  <a:t>sul</a:t>
                </a:r>
                <a:r>
                  <a:rPr lang="en-US" dirty="0"/>
                  <a:t> </a:t>
                </a:r>
                <a:r>
                  <a:rPr lang="en-US" dirty="0" err="1"/>
                  <a:t>fondo</a:t>
                </a:r>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19400" y="685800"/>
                <a:ext cx="6096000" cy="6019800"/>
              </a:xfrm>
              <a:blipFill>
                <a:blip r:embed="rId2"/>
                <a:stretch>
                  <a:fillRect l="-1000" t="-2128" r="-800"/>
                </a:stretch>
              </a:blipFill>
            </p:spPr>
            <p:txBody>
              <a:bodyPr/>
              <a:lstStyle/>
              <a:p>
                <a:r>
                  <a:rPr lang="it-IT">
                    <a:noFill/>
                  </a:rPr>
                  <a:t> </a:t>
                </a:r>
              </a:p>
            </p:txBody>
          </p:sp>
        </mc:Fallback>
      </mc:AlternateContent>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871" t="41597"/>
          <a:stretch/>
        </p:blipFill>
        <p:spPr>
          <a:xfrm flipV="1">
            <a:off x="2602007" y="6248399"/>
            <a:ext cx="6476103" cy="609600"/>
          </a:xfrm>
          <a:prstGeom prst="rect">
            <a:avLst/>
          </a:prstGeom>
        </p:spPr>
      </p:pic>
      <p:pic>
        <p:nvPicPr>
          <p:cNvPr id="5" name="Immagine 4"/>
          <p:cNvPicPr>
            <a:picLocks noChangeAspect="1"/>
          </p:cNvPicPr>
          <p:nvPr/>
        </p:nvPicPr>
        <p:blipFill>
          <a:blip r:embed="rId4"/>
          <a:stretch>
            <a:fillRect/>
          </a:stretch>
        </p:blipFill>
        <p:spPr>
          <a:xfrm>
            <a:off x="3138731" y="3352800"/>
            <a:ext cx="5457335" cy="1295400"/>
          </a:xfrm>
          <a:prstGeom prst="rect">
            <a:avLst/>
          </a:prstGeom>
        </p:spPr>
      </p:pic>
      <p:cxnSp>
        <p:nvCxnSpPr>
          <p:cNvPr id="7" name="Connettore 2 6"/>
          <p:cNvCxnSpPr/>
          <p:nvPr/>
        </p:nvCxnSpPr>
        <p:spPr>
          <a:xfrm>
            <a:off x="4495800" y="3733800"/>
            <a:ext cx="0" cy="762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4191000" y="4114800"/>
            <a:ext cx="306494" cy="369332"/>
          </a:xfrm>
          <a:prstGeom prst="rect">
            <a:avLst/>
          </a:prstGeom>
          <a:noFill/>
        </p:spPr>
        <p:txBody>
          <a:bodyPr wrap="none" rtlCol="0">
            <a:spAutoFit/>
          </a:bodyPr>
          <a:lstStyle/>
          <a:p>
            <a:r>
              <a:rPr lang="it-IT" dirty="0"/>
              <a:t>h</a:t>
            </a:r>
          </a:p>
        </p:txBody>
      </p:sp>
      <p:sp>
        <p:nvSpPr>
          <p:cNvPr id="9" name="CasellaDiTesto 8"/>
          <p:cNvSpPr txBox="1"/>
          <p:nvPr/>
        </p:nvSpPr>
        <p:spPr>
          <a:xfrm>
            <a:off x="4876800" y="3352800"/>
            <a:ext cx="317716" cy="369332"/>
          </a:xfrm>
          <a:prstGeom prst="rect">
            <a:avLst/>
          </a:prstGeom>
          <a:noFill/>
        </p:spPr>
        <p:txBody>
          <a:bodyPr wrap="none" rtlCol="0">
            <a:spAutoFit/>
          </a:bodyPr>
          <a:lstStyle/>
          <a:p>
            <a:r>
              <a:rPr lang="it-IT" dirty="0"/>
              <a:t>A</a:t>
            </a:r>
          </a:p>
        </p:txBody>
      </p:sp>
      <p:sp>
        <p:nvSpPr>
          <p:cNvPr id="10" name="CasellaDiTesto 9"/>
          <p:cNvSpPr txBox="1"/>
          <p:nvPr/>
        </p:nvSpPr>
        <p:spPr>
          <a:xfrm>
            <a:off x="8153400" y="4114800"/>
            <a:ext cx="309700" cy="369332"/>
          </a:xfrm>
          <a:prstGeom prst="rect">
            <a:avLst/>
          </a:prstGeom>
          <a:noFill/>
        </p:spPr>
        <p:txBody>
          <a:bodyPr wrap="none" rtlCol="0">
            <a:spAutoFit/>
          </a:bodyPr>
          <a:lstStyle/>
          <a:p>
            <a:r>
              <a:rPr lang="it-IT" dirty="0"/>
              <a:t>B</a:t>
            </a:r>
          </a:p>
        </p:txBody>
      </p:sp>
    </p:spTree>
    <p:extLst>
      <p:ext uri="{BB962C8B-B14F-4D97-AF65-F5344CB8AC3E}">
        <p14:creationId xmlns:p14="http://schemas.microsoft.com/office/powerpoint/2010/main" val="1205129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Esempi</a:t>
            </a:r>
            <a:r>
              <a:rPr lang="en-US" sz="2700" dirty="0"/>
              <a:t> di </a:t>
            </a:r>
            <a:r>
              <a:rPr lang="en-US" sz="2700" dirty="0" err="1"/>
              <a:t>centrali</a:t>
            </a:r>
            <a:r>
              <a:rPr lang="en-US" sz="2700" dirty="0"/>
              <a:t> </a:t>
            </a:r>
            <a:r>
              <a:rPr lang="en-US" sz="2700" dirty="0" err="1"/>
              <a:t>idroelettriche</a:t>
            </a:r>
            <a:r>
              <a:rPr lang="en-US" sz="2700" dirty="0"/>
              <a:t>:</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3144" y="1359366"/>
            <a:ext cx="6112256" cy="4584192"/>
          </a:xfrm>
          <a:prstGeom prst="rect">
            <a:avLst/>
          </a:prstGeom>
        </p:spPr>
      </p:pic>
    </p:spTree>
    <p:extLst>
      <p:ext uri="{BB962C8B-B14F-4D97-AF65-F5344CB8AC3E}">
        <p14:creationId xmlns:p14="http://schemas.microsoft.com/office/powerpoint/2010/main" val="1771447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Esempi</a:t>
            </a:r>
            <a:r>
              <a:rPr lang="en-US" sz="2700" dirty="0"/>
              <a:t> di </a:t>
            </a:r>
            <a:r>
              <a:rPr lang="en-US" sz="2700" dirty="0" err="1"/>
              <a:t>centrali</a:t>
            </a:r>
            <a:r>
              <a:rPr lang="en-US" sz="2700" dirty="0"/>
              <a:t> </a:t>
            </a:r>
            <a:r>
              <a:rPr lang="en-US" sz="2700" dirty="0" err="1"/>
              <a:t>idroelettriche</a:t>
            </a:r>
            <a:r>
              <a:rPr lang="en-US" sz="2700" dirty="0"/>
              <a:t>:</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sp>
        <p:nvSpPr>
          <p:cNvPr id="2" name="CasellaDiTesto 1"/>
          <p:cNvSpPr txBox="1"/>
          <p:nvPr/>
        </p:nvSpPr>
        <p:spPr>
          <a:xfrm>
            <a:off x="2691401" y="1299627"/>
            <a:ext cx="6361293" cy="369332"/>
          </a:xfrm>
          <a:prstGeom prst="rect">
            <a:avLst/>
          </a:prstGeom>
          <a:noFill/>
        </p:spPr>
        <p:txBody>
          <a:bodyPr wrap="none" rtlCol="0">
            <a:spAutoFit/>
          </a:bodyPr>
          <a:lstStyle/>
          <a:p>
            <a:r>
              <a:rPr lang="it-IT" dirty="0">
                <a:solidFill>
                  <a:schemeClr val="bg1"/>
                </a:solidFill>
              </a:rPr>
              <a:t>Diga a doppio arco di Hoover negli stati uniti (254 metri di altezza).</a:t>
            </a: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283" y="1828800"/>
            <a:ext cx="6129528" cy="4597146"/>
          </a:xfrm>
          <a:prstGeom prst="rect">
            <a:avLst/>
          </a:prstGeom>
        </p:spPr>
      </p:pic>
    </p:spTree>
    <p:extLst>
      <p:ext uri="{BB962C8B-B14F-4D97-AF65-F5344CB8AC3E}">
        <p14:creationId xmlns:p14="http://schemas.microsoft.com/office/powerpoint/2010/main" val="147693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Esempi</a:t>
            </a:r>
            <a:r>
              <a:rPr lang="en-US" sz="2700" dirty="0"/>
              <a:t> di </a:t>
            </a:r>
            <a:r>
              <a:rPr lang="en-US" sz="2700" dirty="0" err="1"/>
              <a:t>centrali</a:t>
            </a:r>
            <a:r>
              <a:rPr lang="en-US" sz="2700" dirty="0"/>
              <a:t> </a:t>
            </a:r>
            <a:r>
              <a:rPr lang="en-US" sz="2700" dirty="0" err="1"/>
              <a:t>idroelettriche</a:t>
            </a:r>
            <a:r>
              <a:rPr lang="en-US" sz="2700" dirty="0"/>
              <a:t>:</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sp>
        <p:nvSpPr>
          <p:cNvPr id="2" name="CasellaDiTesto 1"/>
          <p:cNvSpPr txBox="1"/>
          <p:nvPr/>
        </p:nvSpPr>
        <p:spPr>
          <a:xfrm>
            <a:off x="2691401" y="1299627"/>
            <a:ext cx="4831900" cy="369332"/>
          </a:xfrm>
          <a:prstGeom prst="rect">
            <a:avLst/>
          </a:prstGeom>
          <a:noFill/>
        </p:spPr>
        <p:txBody>
          <a:bodyPr wrap="none" rtlCol="0">
            <a:spAutoFit/>
          </a:bodyPr>
          <a:lstStyle/>
          <a:p>
            <a:r>
              <a:rPr lang="it-IT" dirty="0">
                <a:solidFill>
                  <a:schemeClr val="bg1"/>
                </a:solidFill>
              </a:rPr>
              <a:t>Centrale di Hoover con i vari gruppi di alternatori:</a:t>
            </a: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8550" y="1828800"/>
            <a:ext cx="6309121" cy="4731841"/>
          </a:xfrm>
          <a:prstGeom prst="rect">
            <a:avLst/>
          </a:prstGeom>
        </p:spPr>
      </p:pic>
    </p:spTree>
    <p:extLst>
      <p:ext uri="{BB962C8B-B14F-4D97-AF65-F5344CB8AC3E}">
        <p14:creationId xmlns:p14="http://schemas.microsoft.com/office/powerpoint/2010/main" val="2604567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Esempi</a:t>
            </a:r>
            <a:r>
              <a:rPr lang="en-US" sz="2700" dirty="0"/>
              <a:t> di </a:t>
            </a:r>
            <a:r>
              <a:rPr lang="en-US" sz="2700" dirty="0" err="1"/>
              <a:t>centrali</a:t>
            </a:r>
            <a:r>
              <a:rPr lang="en-US" sz="2700" dirty="0"/>
              <a:t> </a:t>
            </a:r>
            <a:r>
              <a:rPr lang="en-US" sz="2700" dirty="0" err="1"/>
              <a:t>idroelettriche</a:t>
            </a:r>
            <a:r>
              <a:rPr lang="en-US" sz="2700" dirty="0"/>
              <a:t>:</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sp>
        <p:nvSpPr>
          <p:cNvPr id="2" name="CasellaDiTesto 1"/>
          <p:cNvSpPr txBox="1"/>
          <p:nvPr/>
        </p:nvSpPr>
        <p:spPr>
          <a:xfrm>
            <a:off x="2691401" y="1299627"/>
            <a:ext cx="6443815" cy="1477328"/>
          </a:xfrm>
          <a:prstGeom prst="rect">
            <a:avLst/>
          </a:prstGeom>
          <a:noFill/>
        </p:spPr>
        <p:txBody>
          <a:bodyPr wrap="none" rtlCol="0">
            <a:spAutoFit/>
          </a:bodyPr>
          <a:lstStyle/>
          <a:p>
            <a:r>
              <a:rPr lang="it-IT" dirty="0">
                <a:solidFill>
                  <a:schemeClr val="bg1"/>
                </a:solidFill>
              </a:rPr>
              <a:t>Per quanto riguarda le dighe, ce ne sono di vario tipo. Il seguente</a:t>
            </a:r>
          </a:p>
          <a:p>
            <a:r>
              <a:rPr lang="it-IT" dirty="0">
                <a:solidFill>
                  <a:schemeClr val="bg1"/>
                </a:solidFill>
              </a:rPr>
              <a:t>esempio mostra una piccola diga tracimabile in Val Raccolana (alta </a:t>
            </a:r>
          </a:p>
          <a:p>
            <a:r>
              <a:rPr lang="it-IT" dirty="0">
                <a:solidFill>
                  <a:schemeClr val="bg1"/>
                </a:solidFill>
              </a:rPr>
              <a:t>Circa 10 metri):</a:t>
            </a:r>
          </a:p>
          <a:p>
            <a:endParaRPr lang="it-IT" dirty="0">
              <a:solidFill>
                <a:schemeClr val="bg1"/>
              </a:solidFill>
            </a:endParaRPr>
          </a:p>
          <a:p>
            <a:endParaRPr lang="it-IT" dirty="0">
              <a:solidFill>
                <a:schemeClr val="bg1"/>
              </a:solidFill>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5872" y="2226991"/>
            <a:ext cx="6129528" cy="4597146"/>
          </a:xfrm>
          <a:prstGeom prst="rect">
            <a:avLst/>
          </a:prstGeom>
        </p:spPr>
      </p:pic>
    </p:spTree>
    <p:extLst>
      <p:ext uri="{BB962C8B-B14F-4D97-AF65-F5344CB8AC3E}">
        <p14:creationId xmlns:p14="http://schemas.microsoft.com/office/powerpoint/2010/main" val="3385388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Esempi</a:t>
            </a:r>
            <a:r>
              <a:rPr lang="en-US" sz="2700" dirty="0"/>
              <a:t> di </a:t>
            </a:r>
            <a:r>
              <a:rPr lang="en-US" sz="2700" dirty="0" err="1"/>
              <a:t>centrali</a:t>
            </a:r>
            <a:r>
              <a:rPr lang="en-US" sz="2700" dirty="0"/>
              <a:t> </a:t>
            </a:r>
            <a:r>
              <a:rPr lang="en-US" sz="2700" dirty="0" err="1"/>
              <a:t>idroelettriche</a:t>
            </a:r>
            <a:r>
              <a:rPr lang="en-US" sz="2700" dirty="0"/>
              <a:t>:</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sp>
        <p:nvSpPr>
          <p:cNvPr id="2" name="CasellaDiTesto 1"/>
          <p:cNvSpPr txBox="1"/>
          <p:nvPr/>
        </p:nvSpPr>
        <p:spPr>
          <a:xfrm>
            <a:off x="2691401" y="1299627"/>
            <a:ext cx="2992614" cy="923330"/>
          </a:xfrm>
          <a:prstGeom prst="rect">
            <a:avLst/>
          </a:prstGeom>
          <a:noFill/>
        </p:spPr>
        <p:txBody>
          <a:bodyPr wrap="none" rtlCol="0">
            <a:spAutoFit/>
          </a:bodyPr>
          <a:lstStyle/>
          <a:p>
            <a:r>
              <a:rPr lang="it-IT" dirty="0">
                <a:solidFill>
                  <a:schemeClr val="bg1"/>
                </a:solidFill>
              </a:rPr>
              <a:t>Diga a doppio arco del Vajont:</a:t>
            </a:r>
          </a:p>
          <a:p>
            <a:endParaRPr lang="it-IT" dirty="0">
              <a:solidFill>
                <a:schemeClr val="bg1"/>
              </a:solidFill>
            </a:endParaRPr>
          </a:p>
          <a:p>
            <a:endParaRPr lang="it-IT" dirty="0">
              <a:solidFill>
                <a:schemeClr val="bg1"/>
              </a:solidFill>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87" y="1761292"/>
            <a:ext cx="6287611" cy="4715708"/>
          </a:xfrm>
          <a:prstGeom prst="rect">
            <a:avLst/>
          </a:prstGeom>
        </p:spPr>
      </p:pic>
    </p:spTree>
    <p:extLst>
      <p:ext uri="{BB962C8B-B14F-4D97-AF65-F5344CB8AC3E}">
        <p14:creationId xmlns:p14="http://schemas.microsoft.com/office/powerpoint/2010/main" val="1664443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Esempi</a:t>
            </a:r>
            <a:r>
              <a:rPr lang="en-US" sz="2700" dirty="0"/>
              <a:t> di </a:t>
            </a:r>
            <a:r>
              <a:rPr lang="en-US" sz="2700" dirty="0" err="1"/>
              <a:t>centrali</a:t>
            </a:r>
            <a:r>
              <a:rPr lang="en-US" sz="2700" dirty="0"/>
              <a:t> </a:t>
            </a:r>
            <a:r>
              <a:rPr lang="en-US" sz="2700" dirty="0" err="1"/>
              <a:t>idroelettriche</a:t>
            </a:r>
            <a:r>
              <a:rPr lang="en-US" sz="2700" dirty="0"/>
              <a:t>:</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sp>
        <p:nvSpPr>
          <p:cNvPr id="2" name="CasellaDiTesto 1"/>
          <p:cNvSpPr txBox="1"/>
          <p:nvPr/>
        </p:nvSpPr>
        <p:spPr>
          <a:xfrm>
            <a:off x="2691401" y="1299627"/>
            <a:ext cx="5847819" cy="1200329"/>
          </a:xfrm>
          <a:prstGeom prst="rect">
            <a:avLst/>
          </a:prstGeom>
          <a:noFill/>
        </p:spPr>
        <p:txBody>
          <a:bodyPr wrap="none" rtlCol="0">
            <a:spAutoFit/>
          </a:bodyPr>
          <a:lstStyle/>
          <a:p>
            <a:r>
              <a:rPr lang="it-IT" dirty="0">
                <a:solidFill>
                  <a:schemeClr val="bg1"/>
                </a:solidFill>
              </a:rPr>
              <a:t>Esempio di condotta forzata (solitamente ad ogni condotta è</a:t>
            </a:r>
          </a:p>
          <a:p>
            <a:r>
              <a:rPr lang="it-IT" dirty="0">
                <a:solidFill>
                  <a:schemeClr val="bg1"/>
                </a:solidFill>
              </a:rPr>
              <a:t>associata una turbina con relativa riserva).</a:t>
            </a:r>
          </a:p>
          <a:p>
            <a:endParaRPr lang="it-IT" dirty="0">
              <a:solidFill>
                <a:schemeClr val="bg1"/>
              </a:solidFill>
            </a:endParaRPr>
          </a:p>
          <a:p>
            <a:endParaRPr lang="it-IT" dirty="0">
              <a:solidFill>
                <a:schemeClr val="bg1"/>
              </a:solidFill>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824" y="2104041"/>
            <a:ext cx="5895975" cy="4421981"/>
          </a:xfrm>
          <a:prstGeom prst="rect">
            <a:avLst/>
          </a:prstGeom>
        </p:spPr>
      </p:pic>
    </p:spTree>
    <p:extLst>
      <p:ext uri="{BB962C8B-B14F-4D97-AF65-F5344CB8AC3E}">
        <p14:creationId xmlns:p14="http://schemas.microsoft.com/office/powerpoint/2010/main" val="50552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Piccole</a:t>
            </a:r>
            <a:r>
              <a:rPr lang="en-US" sz="2700" dirty="0"/>
              <a:t> </a:t>
            </a:r>
            <a:r>
              <a:rPr lang="en-US" sz="2700" dirty="0" err="1"/>
              <a:t>centrali</a:t>
            </a:r>
            <a:r>
              <a:rPr lang="en-US" sz="2700" dirty="0"/>
              <a:t> </a:t>
            </a:r>
            <a:r>
              <a:rPr lang="en-US" sz="2700" dirty="0" err="1"/>
              <a:t>idroelettriche</a:t>
            </a:r>
            <a:r>
              <a:rPr lang="en-US" sz="2700" dirty="0"/>
              <a:t>:</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sp>
        <p:nvSpPr>
          <p:cNvPr id="2" name="CasellaDiTesto 1"/>
          <p:cNvSpPr txBox="1"/>
          <p:nvPr/>
        </p:nvSpPr>
        <p:spPr>
          <a:xfrm>
            <a:off x="2691401" y="1299627"/>
            <a:ext cx="6273064" cy="4524315"/>
          </a:xfrm>
          <a:prstGeom prst="rect">
            <a:avLst/>
          </a:prstGeom>
          <a:noFill/>
        </p:spPr>
        <p:txBody>
          <a:bodyPr wrap="none" rtlCol="0">
            <a:spAutoFit/>
          </a:bodyPr>
          <a:lstStyle/>
          <a:p>
            <a:r>
              <a:rPr lang="en-US" dirty="0" err="1">
                <a:solidFill>
                  <a:schemeClr val="bg1"/>
                </a:solidFill>
              </a:rPr>
              <a:t>Sono</a:t>
            </a:r>
            <a:r>
              <a:rPr lang="en-US" dirty="0">
                <a:solidFill>
                  <a:schemeClr val="bg1"/>
                </a:solidFill>
              </a:rPr>
              <a:t> </a:t>
            </a:r>
            <a:r>
              <a:rPr lang="en-US" dirty="0" err="1">
                <a:solidFill>
                  <a:schemeClr val="bg1"/>
                </a:solidFill>
              </a:rPr>
              <a:t>impianti</a:t>
            </a:r>
            <a:r>
              <a:rPr lang="en-US" dirty="0">
                <a:solidFill>
                  <a:schemeClr val="bg1"/>
                </a:solidFill>
              </a:rPr>
              <a:t> di </a:t>
            </a:r>
            <a:r>
              <a:rPr lang="en-US" dirty="0" err="1">
                <a:solidFill>
                  <a:schemeClr val="bg1"/>
                </a:solidFill>
              </a:rPr>
              <a:t>piccola</a:t>
            </a:r>
            <a:r>
              <a:rPr lang="en-US" dirty="0">
                <a:solidFill>
                  <a:schemeClr val="bg1"/>
                </a:solidFill>
              </a:rPr>
              <a:t> </a:t>
            </a:r>
            <a:r>
              <a:rPr lang="en-US" dirty="0" err="1">
                <a:solidFill>
                  <a:schemeClr val="bg1"/>
                </a:solidFill>
              </a:rPr>
              <a:t>potenza</a:t>
            </a:r>
            <a:r>
              <a:rPr lang="en-US" dirty="0">
                <a:solidFill>
                  <a:schemeClr val="bg1"/>
                </a:solidFill>
              </a:rPr>
              <a:t> e basso </a:t>
            </a:r>
            <a:r>
              <a:rPr lang="en-US" dirty="0" err="1">
                <a:solidFill>
                  <a:schemeClr val="bg1"/>
                </a:solidFill>
              </a:rPr>
              <a:t>impatto</a:t>
            </a:r>
            <a:r>
              <a:rPr lang="en-US" dirty="0">
                <a:solidFill>
                  <a:schemeClr val="bg1"/>
                </a:solidFill>
              </a:rPr>
              <a:t> </a:t>
            </a:r>
            <a:r>
              <a:rPr lang="en-US" dirty="0" err="1">
                <a:solidFill>
                  <a:schemeClr val="bg1"/>
                </a:solidFill>
              </a:rPr>
              <a:t>ambientale</a:t>
            </a:r>
            <a:r>
              <a:rPr lang="en-US" dirty="0">
                <a:solidFill>
                  <a:schemeClr val="bg1"/>
                </a:solidFill>
              </a:rPr>
              <a:t>.</a:t>
            </a:r>
          </a:p>
          <a:p>
            <a:endParaRPr lang="en-US" dirty="0">
              <a:solidFill>
                <a:schemeClr val="bg1"/>
              </a:solidFill>
            </a:endParaRPr>
          </a:p>
          <a:p>
            <a:r>
              <a:rPr lang="en-US" dirty="0">
                <a:solidFill>
                  <a:schemeClr val="bg1"/>
                </a:solidFill>
              </a:rPr>
              <a:t>I piccolo </a:t>
            </a:r>
            <a:r>
              <a:rPr lang="en-US" dirty="0" err="1">
                <a:solidFill>
                  <a:schemeClr val="bg1"/>
                </a:solidFill>
              </a:rPr>
              <a:t>impianti</a:t>
            </a:r>
            <a:r>
              <a:rPr lang="en-US" dirty="0">
                <a:solidFill>
                  <a:schemeClr val="bg1"/>
                </a:solidFill>
              </a:rPr>
              <a:t> </a:t>
            </a:r>
            <a:r>
              <a:rPr lang="en-US" dirty="0" err="1">
                <a:solidFill>
                  <a:schemeClr val="bg1"/>
                </a:solidFill>
              </a:rPr>
              <a:t>idroelettrici</a:t>
            </a:r>
            <a:r>
              <a:rPr lang="en-US" dirty="0">
                <a:solidFill>
                  <a:schemeClr val="bg1"/>
                </a:solidFill>
              </a:rPr>
              <a:t> </a:t>
            </a:r>
            <a:r>
              <a:rPr lang="en-US" dirty="0" err="1">
                <a:solidFill>
                  <a:schemeClr val="bg1"/>
                </a:solidFill>
              </a:rPr>
              <a:t>si</a:t>
            </a:r>
            <a:r>
              <a:rPr lang="en-US" dirty="0">
                <a:solidFill>
                  <a:schemeClr val="bg1"/>
                </a:solidFill>
              </a:rPr>
              <a:t> </a:t>
            </a:r>
            <a:r>
              <a:rPr lang="en-US" dirty="0" err="1">
                <a:solidFill>
                  <a:schemeClr val="bg1"/>
                </a:solidFill>
              </a:rPr>
              <a:t>dividono</a:t>
            </a:r>
            <a:r>
              <a:rPr lang="en-US" dirty="0">
                <a:solidFill>
                  <a:schemeClr val="bg1"/>
                </a:solidFill>
              </a:rPr>
              <a:t> in:</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Mini </a:t>
            </a:r>
            <a:r>
              <a:rPr lang="en-US" dirty="0" err="1">
                <a:solidFill>
                  <a:schemeClr val="bg1"/>
                </a:solidFill>
              </a:rPr>
              <a:t>idroelettrico</a:t>
            </a:r>
            <a:r>
              <a:rPr lang="en-US" dirty="0">
                <a:solidFill>
                  <a:schemeClr val="bg1"/>
                </a:solidFill>
              </a:rPr>
              <a:t> (&lt;15MW)</a:t>
            </a:r>
          </a:p>
          <a:p>
            <a:pPr marL="285750" indent="-285750">
              <a:buFont typeface="Arial" panose="020B0604020202020204" pitchFamily="34" charset="0"/>
              <a:buChar char="•"/>
            </a:pPr>
            <a:r>
              <a:rPr lang="en-US" dirty="0">
                <a:solidFill>
                  <a:schemeClr val="bg1"/>
                </a:solidFill>
              </a:rPr>
              <a:t>Micro </a:t>
            </a:r>
            <a:r>
              <a:rPr lang="en-US" dirty="0" err="1">
                <a:solidFill>
                  <a:schemeClr val="bg1"/>
                </a:solidFill>
              </a:rPr>
              <a:t>idroelettrico</a:t>
            </a:r>
            <a:r>
              <a:rPr lang="en-US" dirty="0">
                <a:solidFill>
                  <a:schemeClr val="bg1"/>
                </a:solidFill>
              </a:rPr>
              <a:t> (&lt;100KW)</a:t>
            </a:r>
          </a:p>
          <a:p>
            <a:pPr marL="285750" indent="-285750">
              <a:buFont typeface="Arial" panose="020B0604020202020204" pitchFamily="34" charset="0"/>
              <a:buChar char="•"/>
            </a:pPr>
            <a:r>
              <a:rPr lang="en-US" dirty="0">
                <a:solidFill>
                  <a:schemeClr val="bg1"/>
                </a:solidFill>
              </a:rPr>
              <a:t>Pico </a:t>
            </a:r>
            <a:r>
              <a:rPr lang="en-US" dirty="0" err="1">
                <a:solidFill>
                  <a:schemeClr val="bg1"/>
                </a:solidFill>
              </a:rPr>
              <a:t>idroelettrico</a:t>
            </a:r>
            <a:r>
              <a:rPr lang="en-US" dirty="0">
                <a:solidFill>
                  <a:schemeClr val="bg1"/>
                </a:solidFill>
              </a:rPr>
              <a:t> (&lt;5KW)</a:t>
            </a:r>
          </a:p>
          <a:p>
            <a:endParaRPr lang="it-IT" dirty="0">
              <a:solidFill>
                <a:schemeClr val="bg1"/>
              </a:solidFill>
            </a:endParaRPr>
          </a:p>
          <a:p>
            <a:r>
              <a:rPr lang="en-US" dirty="0">
                <a:solidFill>
                  <a:schemeClr val="bg1"/>
                </a:solidFill>
              </a:rPr>
              <a:t>In Italia </a:t>
            </a:r>
            <a:r>
              <a:rPr lang="en-US" dirty="0" err="1">
                <a:solidFill>
                  <a:schemeClr val="bg1"/>
                </a:solidFill>
              </a:rPr>
              <a:t>il</a:t>
            </a:r>
            <a:r>
              <a:rPr lang="en-US" dirty="0">
                <a:solidFill>
                  <a:schemeClr val="bg1"/>
                </a:solidFill>
              </a:rPr>
              <a:t> 47% </a:t>
            </a:r>
            <a:r>
              <a:rPr lang="en-US" dirty="0" err="1">
                <a:solidFill>
                  <a:schemeClr val="bg1"/>
                </a:solidFill>
              </a:rPr>
              <a:t>dell’energia</a:t>
            </a:r>
            <a:r>
              <a:rPr lang="en-US" dirty="0">
                <a:solidFill>
                  <a:schemeClr val="bg1"/>
                </a:solidFill>
              </a:rPr>
              <a:t> </a:t>
            </a:r>
            <a:r>
              <a:rPr lang="en-US" dirty="0" err="1">
                <a:solidFill>
                  <a:schemeClr val="bg1"/>
                </a:solidFill>
              </a:rPr>
              <a:t>prodotta</a:t>
            </a:r>
            <a:r>
              <a:rPr lang="en-US" dirty="0">
                <a:solidFill>
                  <a:schemeClr val="bg1"/>
                </a:solidFill>
              </a:rPr>
              <a:t> </a:t>
            </a:r>
            <a:r>
              <a:rPr lang="en-US" dirty="0" err="1">
                <a:solidFill>
                  <a:schemeClr val="bg1"/>
                </a:solidFill>
              </a:rPr>
              <a:t>deriva</a:t>
            </a:r>
            <a:r>
              <a:rPr lang="en-US" dirty="0">
                <a:solidFill>
                  <a:schemeClr val="bg1"/>
                </a:solidFill>
              </a:rPr>
              <a:t> </a:t>
            </a:r>
            <a:r>
              <a:rPr lang="en-US" dirty="0" err="1">
                <a:solidFill>
                  <a:schemeClr val="bg1"/>
                </a:solidFill>
              </a:rPr>
              <a:t>dall’idroelettrico</a:t>
            </a:r>
            <a:r>
              <a:rPr lang="en-US" dirty="0">
                <a:solidFill>
                  <a:schemeClr val="bg1"/>
                </a:solidFill>
              </a:rPr>
              <a:t>.</a:t>
            </a:r>
          </a:p>
          <a:p>
            <a:endParaRPr lang="en-US" dirty="0">
              <a:solidFill>
                <a:schemeClr val="bg1"/>
              </a:solidFill>
            </a:endParaRPr>
          </a:p>
          <a:p>
            <a:r>
              <a:rPr lang="en-US" dirty="0" err="1">
                <a:solidFill>
                  <a:schemeClr val="bg1"/>
                </a:solidFill>
              </a:rPr>
              <a:t>Sono</a:t>
            </a:r>
            <a:r>
              <a:rPr lang="en-US" dirty="0">
                <a:solidFill>
                  <a:schemeClr val="bg1"/>
                </a:solidFill>
              </a:rPr>
              <a:t> </a:t>
            </a:r>
            <a:r>
              <a:rPr lang="en-US" dirty="0" err="1">
                <a:solidFill>
                  <a:schemeClr val="bg1"/>
                </a:solidFill>
              </a:rPr>
              <a:t>presenti</a:t>
            </a:r>
            <a:r>
              <a:rPr lang="en-US" dirty="0">
                <a:solidFill>
                  <a:schemeClr val="bg1"/>
                </a:solidFill>
              </a:rPr>
              <a:t> </a:t>
            </a:r>
            <a:r>
              <a:rPr lang="en-US" dirty="0" err="1">
                <a:solidFill>
                  <a:schemeClr val="bg1"/>
                </a:solidFill>
              </a:rPr>
              <a:t>sul</a:t>
            </a:r>
            <a:r>
              <a:rPr lang="en-US" dirty="0">
                <a:solidFill>
                  <a:schemeClr val="bg1"/>
                </a:solidFill>
              </a:rPr>
              <a:t> </a:t>
            </a:r>
            <a:r>
              <a:rPr lang="en-US" dirty="0" err="1">
                <a:solidFill>
                  <a:schemeClr val="bg1"/>
                </a:solidFill>
              </a:rPr>
              <a:t>territoriocentinaia</a:t>
            </a:r>
            <a:r>
              <a:rPr lang="en-US" dirty="0">
                <a:solidFill>
                  <a:schemeClr val="bg1"/>
                </a:solidFill>
              </a:rPr>
              <a:t> di </a:t>
            </a:r>
            <a:r>
              <a:rPr lang="en-US" dirty="0" err="1">
                <a:solidFill>
                  <a:schemeClr val="bg1"/>
                </a:solidFill>
              </a:rPr>
              <a:t>centrali</a:t>
            </a:r>
            <a:r>
              <a:rPr lang="en-US" dirty="0">
                <a:solidFill>
                  <a:schemeClr val="bg1"/>
                </a:solidFill>
              </a:rPr>
              <a:t> </a:t>
            </a:r>
            <a:r>
              <a:rPr lang="en-US" dirty="0" err="1">
                <a:solidFill>
                  <a:schemeClr val="bg1"/>
                </a:solidFill>
              </a:rPr>
              <a:t>idroelettriche</a:t>
            </a:r>
            <a:r>
              <a:rPr lang="en-US" dirty="0">
                <a:solidFill>
                  <a:schemeClr val="bg1"/>
                </a:solidFill>
              </a:rPr>
              <a:t> </a:t>
            </a:r>
            <a:r>
              <a:rPr lang="en-US" dirty="0" err="1">
                <a:solidFill>
                  <a:schemeClr val="bg1"/>
                </a:solidFill>
              </a:rPr>
              <a:t>più</a:t>
            </a:r>
            <a:r>
              <a:rPr lang="en-US" dirty="0">
                <a:solidFill>
                  <a:schemeClr val="bg1"/>
                </a:solidFill>
              </a:rPr>
              <a:t> </a:t>
            </a:r>
          </a:p>
          <a:p>
            <a:r>
              <a:rPr lang="en-US" dirty="0">
                <a:solidFill>
                  <a:schemeClr val="bg1"/>
                </a:solidFill>
              </a:rPr>
              <a:t>o </a:t>
            </a:r>
            <a:r>
              <a:rPr lang="en-US" dirty="0" err="1">
                <a:solidFill>
                  <a:schemeClr val="bg1"/>
                </a:solidFill>
              </a:rPr>
              <a:t>meno</a:t>
            </a:r>
            <a:r>
              <a:rPr lang="en-US" dirty="0">
                <a:solidFill>
                  <a:schemeClr val="bg1"/>
                </a:solidFill>
              </a:rPr>
              <a:t> </a:t>
            </a:r>
            <a:r>
              <a:rPr lang="en-US" dirty="0" err="1">
                <a:solidFill>
                  <a:schemeClr val="bg1"/>
                </a:solidFill>
              </a:rPr>
              <a:t>grandi</a:t>
            </a:r>
            <a:r>
              <a:rPr lang="en-US" dirty="0">
                <a:solidFill>
                  <a:schemeClr val="bg1"/>
                </a:solidFill>
              </a:rPr>
              <a:t>.</a:t>
            </a:r>
          </a:p>
          <a:p>
            <a:r>
              <a:rPr lang="it-IT" dirty="0">
                <a:solidFill>
                  <a:schemeClr val="bg1"/>
                </a:solidFill>
              </a:rPr>
              <a:t>l’energia idroelettrica prodotta in Italia ammonta a 52.773 </a:t>
            </a:r>
            <a:r>
              <a:rPr lang="it-IT" dirty="0" err="1">
                <a:solidFill>
                  <a:schemeClr val="bg1"/>
                </a:solidFill>
              </a:rPr>
              <a:t>GWh</a:t>
            </a:r>
            <a:r>
              <a:rPr lang="it-IT" dirty="0">
                <a:solidFill>
                  <a:schemeClr val="bg1"/>
                </a:solidFill>
              </a:rPr>
              <a:t> </a:t>
            </a:r>
          </a:p>
          <a:p>
            <a:r>
              <a:rPr lang="it-IT" dirty="0">
                <a:solidFill>
                  <a:schemeClr val="bg1"/>
                </a:solidFill>
              </a:rPr>
              <a:t>(dato fine 2013)</a:t>
            </a:r>
            <a:endParaRPr lang="en-US" dirty="0">
              <a:solidFill>
                <a:schemeClr val="bg1"/>
              </a:solidFill>
            </a:endParaRP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724323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Vantaggi</a:t>
            </a:r>
            <a:r>
              <a:rPr lang="en-US" sz="2700" dirty="0"/>
              <a:t> e </a:t>
            </a:r>
            <a:r>
              <a:rPr lang="en-US" sz="2700" dirty="0" err="1"/>
              <a:t>svantaggi</a:t>
            </a:r>
            <a:r>
              <a:rPr lang="en-US" sz="2700" dirty="0"/>
              <a:t> </a:t>
            </a:r>
            <a:r>
              <a:rPr lang="en-US" sz="2700" dirty="0" err="1"/>
              <a:t>delle</a:t>
            </a:r>
            <a:r>
              <a:rPr lang="en-US" sz="2700" dirty="0"/>
              <a:t> </a:t>
            </a:r>
            <a:r>
              <a:rPr lang="en-US" sz="2700" dirty="0" err="1"/>
              <a:t>centrali</a:t>
            </a:r>
            <a:r>
              <a:rPr lang="en-US" sz="2700" dirty="0"/>
              <a:t> </a:t>
            </a:r>
            <a:r>
              <a:rPr lang="en-US" sz="2700" dirty="0" err="1"/>
              <a:t>idroelettriche</a:t>
            </a:r>
            <a:r>
              <a:rPr lang="en-US" sz="2700" dirty="0"/>
              <a:t>:</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sp>
        <p:nvSpPr>
          <p:cNvPr id="2" name="CasellaDiTesto 1"/>
          <p:cNvSpPr txBox="1"/>
          <p:nvPr/>
        </p:nvSpPr>
        <p:spPr>
          <a:xfrm>
            <a:off x="2810312" y="1070892"/>
            <a:ext cx="6267293" cy="2862322"/>
          </a:xfrm>
          <a:prstGeom prst="rect">
            <a:avLst/>
          </a:prstGeom>
          <a:noFill/>
        </p:spPr>
        <p:txBody>
          <a:bodyPr wrap="none" rtlCol="0">
            <a:spAutoFit/>
          </a:bodyPr>
          <a:lstStyle/>
          <a:p>
            <a:r>
              <a:rPr lang="it-IT" dirty="0">
                <a:solidFill>
                  <a:schemeClr val="bg1"/>
                </a:solidFill>
              </a:rPr>
              <a:t>I </a:t>
            </a:r>
            <a:r>
              <a:rPr lang="it-IT" b="1" u="sng" dirty="0">
                <a:solidFill>
                  <a:schemeClr val="bg1"/>
                </a:solidFill>
              </a:rPr>
              <a:t>vantaggi</a:t>
            </a:r>
            <a:r>
              <a:rPr lang="it-IT" dirty="0">
                <a:solidFill>
                  <a:schemeClr val="bg1"/>
                </a:solidFill>
              </a:rPr>
              <a:t>: Producono energia elettrica in modo pulito.</a:t>
            </a:r>
          </a:p>
          <a:p>
            <a:r>
              <a:rPr lang="it-IT" b="1" u="sng" dirty="0">
                <a:solidFill>
                  <a:schemeClr val="bg1"/>
                </a:solidFill>
              </a:rPr>
              <a:t>Svantaggi: </a:t>
            </a:r>
            <a:r>
              <a:rPr lang="it-IT" dirty="0">
                <a:solidFill>
                  <a:schemeClr val="bg1"/>
                </a:solidFill>
              </a:rPr>
              <a:t>legati all’impatto ambientale….grosse dighe implicano</a:t>
            </a:r>
          </a:p>
          <a:p>
            <a:r>
              <a:rPr lang="it-IT" dirty="0">
                <a:solidFill>
                  <a:schemeClr val="bg1"/>
                </a:solidFill>
              </a:rPr>
              <a:t>grossi laghi artificiali e stravolgimenti ambientali.</a:t>
            </a:r>
          </a:p>
          <a:p>
            <a:endParaRPr lang="it-IT" dirty="0">
              <a:solidFill>
                <a:schemeClr val="bg1"/>
              </a:solidFill>
            </a:endParaRPr>
          </a:p>
          <a:p>
            <a:r>
              <a:rPr lang="it-IT" dirty="0">
                <a:solidFill>
                  <a:schemeClr val="bg1"/>
                </a:solidFill>
              </a:rPr>
              <a:t>Inoltre la costruzione delle dighe necessita tutta una serie di</a:t>
            </a:r>
          </a:p>
          <a:p>
            <a:r>
              <a:rPr lang="it-IT" dirty="0">
                <a:solidFill>
                  <a:schemeClr val="bg1"/>
                </a:solidFill>
              </a:rPr>
              <a:t>Accorgimenti legati alla scelta dei posti giusti dal punto di vista </a:t>
            </a:r>
          </a:p>
          <a:p>
            <a:pPr algn="just"/>
            <a:r>
              <a:rPr lang="it-IT" dirty="0">
                <a:solidFill>
                  <a:schemeClr val="bg1"/>
                </a:solidFill>
              </a:rPr>
              <a:t>geologico e progetti fatti con cura (a regola d’arte) onde evitare</a:t>
            </a:r>
          </a:p>
          <a:p>
            <a:r>
              <a:rPr lang="it-IT" dirty="0">
                <a:solidFill>
                  <a:schemeClr val="bg1"/>
                </a:solidFill>
              </a:rPr>
              <a:t>catastrofi come quelle del Gleno o del Vajont.</a:t>
            </a: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3472552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 </a:t>
            </a:r>
            <a:r>
              <a:rPr lang="en-US" sz="2700" dirty="0" err="1"/>
              <a:t>carbone</a:t>
            </a:r>
            <a:r>
              <a:rPr lang="en-US" sz="2700" dirty="0"/>
              <a:t>:</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sp>
        <p:nvSpPr>
          <p:cNvPr id="2" name="CasellaDiTesto 1"/>
          <p:cNvSpPr txBox="1"/>
          <p:nvPr/>
        </p:nvSpPr>
        <p:spPr>
          <a:xfrm>
            <a:off x="2810312" y="1070892"/>
            <a:ext cx="6203621" cy="2585323"/>
          </a:xfrm>
          <a:prstGeom prst="rect">
            <a:avLst/>
          </a:prstGeom>
          <a:noFill/>
        </p:spPr>
        <p:txBody>
          <a:bodyPr wrap="none" rtlCol="0">
            <a:spAutoFit/>
          </a:bodyPr>
          <a:lstStyle/>
          <a:p>
            <a:r>
              <a:rPr lang="it-IT" dirty="0">
                <a:solidFill>
                  <a:schemeClr val="bg1"/>
                </a:solidFill>
              </a:rPr>
              <a:t>Bene…passiamo da un tipo di produzione di energia piuttosto </a:t>
            </a:r>
          </a:p>
          <a:p>
            <a:r>
              <a:rPr lang="it-IT" dirty="0">
                <a:solidFill>
                  <a:schemeClr val="bg1"/>
                </a:solidFill>
              </a:rPr>
              <a:t>pulito ad un tipo di produzione di energia </a:t>
            </a:r>
            <a:r>
              <a:rPr lang="it-IT" u="sng" dirty="0">
                <a:solidFill>
                  <a:schemeClr val="bg1"/>
                </a:solidFill>
              </a:rPr>
              <a:t>altamente</a:t>
            </a:r>
            <a:r>
              <a:rPr lang="it-IT" dirty="0">
                <a:solidFill>
                  <a:schemeClr val="bg1"/>
                </a:solidFill>
              </a:rPr>
              <a:t> inquinante.</a:t>
            </a:r>
          </a:p>
          <a:p>
            <a:endParaRPr lang="it-IT" dirty="0">
              <a:solidFill>
                <a:schemeClr val="bg1"/>
              </a:solidFill>
            </a:endParaRPr>
          </a:p>
          <a:p>
            <a:r>
              <a:rPr lang="it-IT" dirty="0">
                <a:solidFill>
                  <a:schemeClr val="bg1"/>
                </a:solidFill>
              </a:rPr>
              <a:t>Una centrale a carbone è un tipo di centrale che utilizza come </a:t>
            </a:r>
          </a:p>
          <a:p>
            <a:r>
              <a:rPr lang="it-IT" dirty="0">
                <a:solidFill>
                  <a:schemeClr val="bg1"/>
                </a:solidFill>
              </a:rPr>
              <a:t>materia prima proprio il Carbone.</a:t>
            </a: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2743200"/>
            <a:ext cx="4400550" cy="3080385"/>
          </a:xfrm>
          <a:prstGeom prst="rect">
            <a:avLst/>
          </a:prstGeom>
        </p:spPr>
      </p:pic>
    </p:spTree>
    <p:extLst>
      <p:ext uri="{BB962C8B-B14F-4D97-AF65-F5344CB8AC3E}">
        <p14:creationId xmlns:p14="http://schemas.microsoft.com/office/powerpoint/2010/main" val="3989616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a:t>Il Carbone:</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sp>
        <p:nvSpPr>
          <p:cNvPr id="2" name="CasellaDiTesto 1"/>
          <p:cNvSpPr txBox="1"/>
          <p:nvPr/>
        </p:nvSpPr>
        <p:spPr>
          <a:xfrm>
            <a:off x="2810312" y="1070892"/>
            <a:ext cx="6203621" cy="5078313"/>
          </a:xfrm>
          <a:prstGeom prst="rect">
            <a:avLst/>
          </a:prstGeom>
          <a:noFill/>
        </p:spPr>
        <p:txBody>
          <a:bodyPr wrap="none" rtlCol="0">
            <a:spAutoFit/>
          </a:bodyPr>
          <a:lstStyle/>
          <a:p>
            <a:r>
              <a:rPr lang="it-IT" dirty="0">
                <a:solidFill>
                  <a:schemeClr val="bg1"/>
                </a:solidFill>
              </a:rPr>
              <a:t>Una delle attività più distruttive per il pianeta Terra. Il carbone </a:t>
            </a:r>
          </a:p>
          <a:p>
            <a:r>
              <a:rPr lang="it-IT" dirty="0">
                <a:solidFill>
                  <a:schemeClr val="bg1"/>
                </a:solidFill>
              </a:rPr>
              <a:t>viene estratto solitamente dal sottosuolo.</a:t>
            </a:r>
          </a:p>
          <a:p>
            <a:endParaRPr lang="it-IT" dirty="0">
              <a:solidFill>
                <a:schemeClr val="bg1"/>
              </a:solidFill>
              <a:latin typeface="Times New Roman" panose="02020603050405020304" pitchFamily="18" charset="0"/>
              <a:cs typeface="Times New Roman" panose="02020603050405020304" pitchFamily="18" charset="0"/>
            </a:endParaRPr>
          </a:p>
          <a:p>
            <a:r>
              <a:rPr lang="it-IT" dirty="0">
                <a:solidFill>
                  <a:schemeClr val="bg1"/>
                </a:solidFill>
                <a:latin typeface="Times New Roman" panose="02020603050405020304" pitchFamily="18" charset="0"/>
                <a:cs typeface="Times New Roman" panose="02020603050405020304" pitchFamily="18" charset="0"/>
              </a:rPr>
              <a:t>Il</a:t>
            </a:r>
            <a:r>
              <a:rPr lang="it-IT" u="sng" dirty="0">
                <a:solidFill>
                  <a:schemeClr val="bg1"/>
                </a:solidFill>
                <a:latin typeface="Times New Roman" panose="02020603050405020304" pitchFamily="18" charset="0"/>
                <a:cs typeface="Times New Roman" panose="02020603050405020304" pitchFamily="18" charset="0"/>
              </a:rPr>
              <a:t> </a:t>
            </a:r>
            <a:r>
              <a:rPr lang="it-IT" b="1" u="sng" dirty="0">
                <a:solidFill>
                  <a:schemeClr val="bg1"/>
                </a:solidFill>
                <a:latin typeface="Times New Roman" panose="02020603050405020304" pitchFamily="18" charset="0"/>
                <a:cs typeface="Times New Roman" panose="02020603050405020304" pitchFamily="18" charset="0"/>
              </a:rPr>
              <a:t>Carbone</a:t>
            </a:r>
            <a:r>
              <a:rPr lang="it-IT" u="sng" dirty="0">
                <a:solidFill>
                  <a:schemeClr val="bg1"/>
                </a:solidFill>
                <a:latin typeface="Times New Roman" panose="02020603050405020304" pitchFamily="18" charset="0"/>
                <a:cs typeface="Times New Roman" panose="02020603050405020304" pitchFamily="18" charset="0"/>
              </a:rPr>
              <a:t> </a:t>
            </a:r>
            <a:r>
              <a:rPr lang="it-IT" dirty="0">
                <a:solidFill>
                  <a:schemeClr val="bg1"/>
                </a:solidFill>
                <a:latin typeface="Times New Roman" panose="02020603050405020304" pitchFamily="18" charset="0"/>
                <a:cs typeface="Times New Roman" panose="02020603050405020304" pitchFamily="18" charset="0"/>
              </a:rPr>
              <a:t>è una roccia sedimentaria di colore scuro (nero) ed è </a:t>
            </a:r>
          </a:p>
          <a:p>
            <a:r>
              <a:rPr lang="it-IT" dirty="0">
                <a:solidFill>
                  <a:schemeClr val="bg1"/>
                </a:solidFill>
                <a:latin typeface="Times New Roman" panose="02020603050405020304" pitchFamily="18" charset="0"/>
                <a:cs typeface="Times New Roman" panose="02020603050405020304" pitchFamily="18" charset="0"/>
              </a:rPr>
              <a:t>stato il motore trainante della rivoluzione industriale.</a:t>
            </a:r>
          </a:p>
          <a:p>
            <a:endParaRPr lang="it-IT" dirty="0">
              <a:solidFill>
                <a:schemeClr val="bg1"/>
              </a:solidFill>
              <a:latin typeface="Times New Roman" panose="02020603050405020304" pitchFamily="18" charset="0"/>
              <a:cs typeface="Times New Roman" panose="02020603050405020304" pitchFamily="18" charset="0"/>
            </a:endParaRPr>
          </a:p>
          <a:p>
            <a:r>
              <a:rPr lang="it-IT" dirty="0">
                <a:solidFill>
                  <a:schemeClr val="bg1"/>
                </a:solidFill>
                <a:latin typeface="Times New Roman" panose="02020603050405020304" pitchFamily="18" charset="0"/>
                <a:cs typeface="Times New Roman" panose="02020603050405020304" pitchFamily="18" charset="0"/>
              </a:rPr>
              <a:t>Il carbone viene utilizzato spesso come combustibile nelle così </a:t>
            </a:r>
          </a:p>
          <a:p>
            <a:r>
              <a:rPr lang="it-IT" dirty="0">
                <a:solidFill>
                  <a:schemeClr val="bg1"/>
                </a:solidFill>
                <a:latin typeface="Times New Roman" panose="02020603050405020304" pitchFamily="18" charset="0"/>
                <a:cs typeface="Times New Roman" panose="02020603050405020304" pitchFamily="18" charset="0"/>
              </a:rPr>
              <a:t>dette </a:t>
            </a:r>
            <a:r>
              <a:rPr lang="it-IT" b="1" u="sng" dirty="0">
                <a:solidFill>
                  <a:schemeClr val="bg1"/>
                </a:solidFill>
                <a:latin typeface="Times New Roman" panose="02020603050405020304" pitchFamily="18" charset="0"/>
                <a:cs typeface="Times New Roman" panose="02020603050405020304" pitchFamily="18" charset="0"/>
              </a:rPr>
              <a:t>centrali a carbone.</a:t>
            </a:r>
          </a:p>
          <a:p>
            <a:endParaRPr lang="it-IT" b="1" u="sng" dirty="0">
              <a:solidFill>
                <a:schemeClr val="bg1"/>
              </a:solidFill>
              <a:latin typeface="Times New Roman" panose="02020603050405020304" pitchFamily="18" charset="0"/>
              <a:cs typeface="Times New Roman" panose="02020603050405020304" pitchFamily="18" charset="0"/>
            </a:endParaRPr>
          </a:p>
          <a:p>
            <a:r>
              <a:rPr lang="it-IT" b="1" u="sng" dirty="0">
                <a:solidFill>
                  <a:schemeClr val="bg1"/>
                </a:solidFill>
                <a:latin typeface="Times New Roman" panose="02020603050405020304" pitchFamily="18" charset="0"/>
                <a:cs typeface="Times New Roman" panose="02020603050405020304" pitchFamily="18" charset="0"/>
              </a:rPr>
              <a:t>La produzione dell’energia elettrica tramite Carbone è una </a:t>
            </a:r>
          </a:p>
          <a:p>
            <a:r>
              <a:rPr lang="it-IT" b="1" u="sng" dirty="0">
                <a:solidFill>
                  <a:schemeClr val="bg1"/>
                </a:solidFill>
                <a:latin typeface="Times New Roman" panose="02020603050405020304" pitchFamily="18" charset="0"/>
                <a:cs typeface="Times New Roman" panose="02020603050405020304" pitchFamily="18" charset="0"/>
              </a:rPr>
              <a:t>delle più inquinanti forme di produzione dell’energia.</a:t>
            </a:r>
          </a:p>
          <a:p>
            <a:endParaRPr lang="it-IT" b="1" u="sng" dirty="0">
              <a:solidFill>
                <a:schemeClr val="bg1"/>
              </a:solidFill>
              <a:latin typeface="Times New Roman" panose="02020603050405020304" pitchFamily="18" charset="0"/>
              <a:cs typeface="Times New Roman" panose="02020603050405020304" pitchFamily="18" charset="0"/>
            </a:endParaRPr>
          </a:p>
          <a:p>
            <a:r>
              <a:rPr lang="it-IT" b="1" u="sng" dirty="0">
                <a:solidFill>
                  <a:schemeClr val="bg1"/>
                </a:solidFill>
                <a:latin typeface="Times New Roman" panose="02020603050405020304" pitchFamily="18" charset="0"/>
                <a:cs typeface="Times New Roman" panose="02020603050405020304" pitchFamily="18" charset="0"/>
              </a:rPr>
              <a:t>L’estrazione del carbone è una delle attività più pericolose in </a:t>
            </a:r>
          </a:p>
          <a:p>
            <a:r>
              <a:rPr lang="it-IT" b="1" u="sng" dirty="0">
                <a:solidFill>
                  <a:schemeClr val="bg1"/>
                </a:solidFill>
                <a:latin typeface="Times New Roman" panose="02020603050405020304" pitchFamily="18" charset="0"/>
                <a:cs typeface="Times New Roman" panose="02020603050405020304" pitchFamily="18" charset="0"/>
              </a:rPr>
              <a:t>assoluto per l’essere umano.</a:t>
            </a:r>
            <a:endParaRPr lang="it-IT" u="sng" dirty="0">
              <a:solidFill>
                <a:schemeClr val="bg1"/>
              </a:solidFill>
              <a:latin typeface="Times New Roman" panose="02020603050405020304" pitchFamily="18" charset="0"/>
              <a:cs typeface="Times New Roman" panose="02020603050405020304" pitchFamily="18" charset="0"/>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213791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Forme</a:t>
            </a:r>
            <a:r>
              <a:rPr lang="en-US" dirty="0"/>
              <a:t> di </a:t>
            </a:r>
            <a:r>
              <a:rPr lang="en-US" dirty="0" err="1"/>
              <a:t>energia</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19400" y="685800"/>
                <a:ext cx="6096000" cy="6019800"/>
              </a:xfrm>
            </p:spPr>
            <p:txBody>
              <a:bodyPr>
                <a:normAutofit/>
              </a:bodyPr>
              <a:lstStyle/>
              <a:p>
                <a:r>
                  <a:rPr lang="it-IT" dirty="0"/>
                  <a:t>Siccome non vi è attrito si ha la seguente condizione:</a:t>
                </a:r>
              </a:p>
              <a:p>
                <a:pPr marL="0" indent="0">
                  <a:buNone/>
                </a:pPr>
                <a:r>
                  <a:rPr lang="it-IT" dirty="0"/>
                  <a:t>       energia meccanica= energia </a:t>
                </a:r>
                <a:r>
                  <a:rPr lang="it-IT" dirty="0" err="1"/>
                  <a:t>cinetica+energia</a:t>
                </a:r>
                <a:r>
                  <a:rPr lang="it-IT" dirty="0"/>
                  <a:t> potenziale</a:t>
                </a:r>
                <a:endParaRPr lang="en-US" dirty="0"/>
              </a:p>
              <a:p>
                <a:pPr marL="0" indent="0">
                  <a:buNone/>
                </a:pPr>
                <a:r>
                  <a:rPr lang="en-US" dirty="0" err="1"/>
                  <a:t>Pertanto</a:t>
                </a:r>
                <a:r>
                  <a:rPr lang="en-US" dirty="0"/>
                  <a:t> </a:t>
                </a:r>
                <a:r>
                  <a:rPr lang="en-US" dirty="0" err="1"/>
                  <a:t>si</a:t>
                </a:r>
                <a:r>
                  <a:rPr lang="en-US" dirty="0"/>
                  <a:t> ha:</a:t>
                </a:r>
              </a:p>
              <a:p>
                <a:pPr marL="0" indent="0">
                  <a:buNone/>
                </a:pPr>
                <a:endParaRPr lang="en-US" dirty="0"/>
              </a:p>
              <a:p>
                <a:pPr marL="0" indent="0">
                  <a:buNone/>
                </a:pPr>
                <a:r>
                  <a:rPr lang="en-US" dirty="0"/>
                  <a:t>	</a:t>
                </a:r>
                <a14:m>
                  <m:oMath xmlns:m="http://schemas.openxmlformats.org/officeDocument/2006/math">
                    <m:sSub>
                      <m:sSubPr>
                        <m:ctrlPr>
                          <a:rPr lang="en-US"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𝑀</m:t>
                        </m:r>
                        <m:r>
                          <a:rPr lang="it-IT" b="0" i="1" smtClean="0">
                            <a:latin typeface="Cambria Math" panose="02040503050406030204" pitchFamily="18" charset="0"/>
                          </a:rPr>
                          <m:t>,</m:t>
                        </m:r>
                        <m:r>
                          <a:rPr lang="it-IT" b="0" i="1" smtClean="0">
                            <a:latin typeface="Cambria Math" panose="02040503050406030204" pitchFamily="18" charset="0"/>
                          </a:rPr>
                          <m:t>𝐴</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𝐶</m:t>
                        </m:r>
                        <m:r>
                          <a:rPr lang="it-IT" b="0" i="1" smtClean="0">
                            <a:latin typeface="Cambria Math" panose="02040503050406030204" pitchFamily="18" charset="0"/>
                          </a:rPr>
                          <m:t>,</m:t>
                        </m:r>
                        <m:r>
                          <a:rPr lang="it-IT" b="0" i="1" smtClean="0">
                            <a:latin typeface="Cambria Math" panose="02040503050406030204" pitchFamily="18" charset="0"/>
                          </a:rPr>
                          <m:t>𝐴</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𝑃</m:t>
                        </m:r>
                        <m:r>
                          <a:rPr lang="it-IT" b="0" i="1" smtClean="0">
                            <a:latin typeface="Cambria Math" panose="02040503050406030204" pitchFamily="18" charset="0"/>
                          </a:rPr>
                          <m:t>,</m:t>
                        </m:r>
                        <m:r>
                          <a:rPr lang="it-IT" b="0" i="1" smtClean="0">
                            <a:latin typeface="Cambria Math" panose="02040503050406030204" pitchFamily="18" charset="0"/>
                          </a:rPr>
                          <m:t>𝐴</m:t>
                        </m:r>
                      </m:sub>
                    </m:sSub>
                  </m:oMath>
                </a14:m>
                <a:endParaRPr lang="en-US" dirty="0"/>
              </a:p>
              <a:p>
                <a:pPr marL="0" indent="0">
                  <a:buNone/>
                </a:pPr>
                <a:endParaRPr lang="en-US" dirty="0"/>
              </a:p>
              <a:p>
                <a:pPr marL="0" indent="0">
                  <a:buNone/>
                </a:pPr>
                <a:r>
                  <a:rPr lang="en-US" dirty="0"/>
                  <a:t>	 </a:t>
                </a:r>
                <a14:m>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𝑀</m:t>
                        </m:r>
                        <m:r>
                          <a:rPr lang="it-IT" i="1">
                            <a:latin typeface="Cambria Math" panose="02040503050406030204" pitchFamily="18" charset="0"/>
                          </a:rPr>
                          <m:t>,</m:t>
                        </m:r>
                        <m:r>
                          <a:rPr lang="it-IT" b="0" i="1" smtClean="0">
                            <a:latin typeface="Cambria Math" panose="02040503050406030204" pitchFamily="18" charset="0"/>
                          </a:rPr>
                          <m:t>𝐵</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𝐶</m:t>
                        </m:r>
                        <m:r>
                          <a:rPr lang="it-IT" i="1">
                            <a:latin typeface="Cambria Math" panose="02040503050406030204" pitchFamily="18" charset="0"/>
                          </a:rPr>
                          <m:t>,</m:t>
                        </m:r>
                        <m:r>
                          <a:rPr lang="it-IT" b="0" i="1" smtClean="0">
                            <a:latin typeface="Cambria Math" panose="02040503050406030204" pitchFamily="18" charset="0"/>
                          </a:rPr>
                          <m:t>𝐵</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𝑃</m:t>
                        </m:r>
                        <m:r>
                          <a:rPr lang="it-IT" i="1">
                            <a:latin typeface="Cambria Math" panose="02040503050406030204" pitchFamily="18" charset="0"/>
                          </a:rPr>
                          <m:t>,</m:t>
                        </m:r>
                        <m:r>
                          <a:rPr lang="it-IT" b="0" i="1" smtClean="0">
                            <a:latin typeface="Cambria Math" panose="02040503050406030204" pitchFamily="18" charset="0"/>
                          </a:rPr>
                          <m:t>𝐵</m:t>
                        </m:r>
                      </m:sub>
                    </m:sSub>
                  </m:oMath>
                </a14:m>
                <a:endParaRPr lang="en-US" dirty="0"/>
              </a:p>
              <a:p>
                <a:endParaRPr lang="en-US" dirty="0"/>
              </a:p>
              <a:p>
                <a:pPr algn="just"/>
                <a:r>
                  <a:rPr lang="en-US" dirty="0" err="1"/>
                  <a:t>Quindi</a:t>
                </a:r>
                <a:r>
                  <a:rPr lang="en-US" dirty="0"/>
                  <a:t>….</a:t>
                </a:r>
                <a:r>
                  <a:rPr lang="en-US" dirty="0" err="1"/>
                  <a:t>Nello</a:t>
                </a:r>
                <a:r>
                  <a:rPr lang="en-US" dirty="0"/>
                  <a:t> </a:t>
                </a:r>
                <a:r>
                  <a:rPr lang="en-US" dirty="0" err="1"/>
                  <a:t>stato</a:t>
                </a:r>
                <a:r>
                  <a:rPr lang="en-US" dirty="0"/>
                  <a:t> ‘A’ </a:t>
                </a:r>
                <a:r>
                  <a:rPr lang="en-US" dirty="0" err="1"/>
                  <a:t>si</a:t>
                </a:r>
                <a:r>
                  <a:rPr lang="en-US" dirty="0"/>
                  <a:t> </a:t>
                </a:r>
                <a:r>
                  <a:rPr lang="en-US" dirty="0" err="1"/>
                  <a:t>può</a:t>
                </a:r>
                <a:r>
                  <a:rPr lang="en-US" dirty="0"/>
                  <a:t> </a:t>
                </a:r>
                <a:r>
                  <a:rPr lang="en-US" dirty="0" err="1"/>
                  <a:t>facilmente</a:t>
                </a:r>
                <a:r>
                  <a:rPr lang="en-US" dirty="0"/>
                  <a:t> </a:t>
                </a:r>
                <a:r>
                  <a:rPr lang="en-US" dirty="0" err="1"/>
                  <a:t>notare</a:t>
                </a:r>
                <a:r>
                  <a:rPr lang="en-US" dirty="0"/>
                  <a:t> </a:t>
                </a:r>
                <a:r>
                  <a:rPr lang="en-US" dirty="0" err="1"/>
                  <a:t>che</a:t>
                </a:r>
                <a:r>
                  <a:rPr lang="en-US" dirty="0"/>
                  <a:t> </a:t>
                </a:r>
                <a:r>
                  <a:rPr lang="en-US" dirty="0" err="1"/>
                  <a:t>l’energia</a:t>
                </a:r>
                <a:r>
                  <a:rPr lang="en-US" dirty="0"/>
                  <a:t> </a:t>
                </a:r>
                <a:r>
                  <a:rPr lang="en-US" dirty="0" err="1"/>
                  <a:t>cinetica</a:t>
                </a:r>
                <a:r>
                  <a:rPr lang="en-US" dirty="0"/>
                  <a:t> (</a:t>
                </a:r>
                <a:r>
                  <a:rPr lang="en-US" dirty="0" err="1"/>
                  <a:t>energia</a:t>
                </a:r>
                <a:r>
                  <a:rPr lang="en-US" dirty="0"/>
                  <a:t> di </a:t>
                </a:r>
                <a:r>
                  <a:rPr lang="en-US" dirty="0" err="1"/>
                  <a:t>movimento</a:t>
                </a:r>
                <a:r>
                  <a:rPr lang="en-US" dirty="0"/>
                  <a:t>) è </a:t>
                </a:r>
                <a:r>
                  <a:rPr lang="en-US" dirty="0" err="1"/>
                  <a:t>nulla</a:t>
                </a:r>
                <a:r>
                  <a:rPr lang="en-US" dirty="0"/>
                  <a:t> in </a:t>
                </a:r>
                <a:r>
                  <a:rPr lang="en-US" dirty="0" err="1"/>
                  <a:t>quanto</a:t>
                </a:r>
                <a:r>
                  <a:rPr lang="en-US" dirty="0"/>
                  <a:t> </a:t>
                </a:r>
                <a:r>
                  <a:rPr lang="en-US" dirty="0" err="1"/>
                  <a:t>il</a:t>
                </a:r>
                <a:r>
                  <a:rPr lang="en-US" dirty="0"/>
                  <a:t> </a:t>
                </a:r>
                <a:r>
                  <a:rPr lang="en-US" dirty="0" err="1"/>
                  <a:t>corpo</a:t>
                </a:r>
                <a:r>
                  <a:rPr lang="en-US" dirty="0"/>
                  <a:t> è </a:t>
                </a:r>
                <a:r>
                  <a:rPr lang="en-US" dirty="0" err="1"/>
                  <a:t>fermo</a:t>
                </a:r>
                <a:r>
                  <a:rPr lang="en-US" dirty="0"/>
                  <a:t>. </a:t>
                </a:r>
                <a:r>
                  <a:rPr lang="en-US" dirty="0" err="1"/>
                  <a:t>Analogamente</a:t>
                </a:r>
                <a:r>
                  <a:rPr lang="en-US" dirty="0"/>
                  <a:t>, </a:t>
                </a:r>
                <a:r>
                  <a:rPr lang="en-US" dirty="0" err="1"/>
                  <a:t>nello</a:t>
                </a:r>
                <a:r>
                  <a:rPr lang="en-US" dirty="0"/>
                  <a:t> </a:t>
                </a:r>
                <a:r>
                  <a:rPr lang="en-US" dirty="0" err="1"/>
                  <a:t>stato</a:t>
                </a:r>
                <a:r>
                  <a:rPr lang="en-US" dirty="0"/>
                  <a:t> ‘B’ </a:t>
                </a:r>
                <a:r>
                  <a:rPr lang="en-US" dirty="0" err="1"/>
                  <a:t>l’energia</a:t>
                </a:r>
                <a:r>
                  <a:rPr lang="en-US" dirty="0"/>
                  <a:t> </a:t>
                </a:r>
                <a:r>
                  <a:rPr lang="en-US" dirty="0" err="1"/>
                  <a:t>potenziale</a:t>
                </a:r>
                <a:r>
                  <a:rPr lang="en-US" dirty="0"/>
                  <a:t> è </a:t>
                </a:r>
                <a:r>
                  <a:rPr lang="en-US" dirty="0" err="1"/>
                  <a:t>nulla</a:t>
                </a:r>
                <a:r>
                  <a:rPr lang="en-US" dirty="0"/>
                  <a:t> in </a:t>
                </a:r>
                <a:r>
                  <a:rPr lang="en-US" dirty="0" err="1"/>
                  <a:t>quanto</a:t>
                </a:r>
                <a:r>
                  <a:rPr lang="en-US" dirty="0"/>
                  <a:t> </a:t>
                </a:r>
                <a:r>
                  <a:rPr lang="en-US" dirty="0" err="1"/>
                  <a:t>il</a:t>
                </a:r>
                <a:r>
                  <a:rPr lang="en-US" dirty="0"/>
                  <a:t> </a:t>
                </a:r>
                <a:r>
                  <a:rPr lang="en-US" dirty="0" err="1"/>
                  <a:t>corpo</a:t>
                </a:r>
                <a:r>
                  <a:rPr lang="en-US" dirty="0"/>
                  <a:t> è </a:t>
                </a:r>
                <a:r>
                  <a:rPr lang="en-US" dirty="0" err="1"/>
                  <a:t>sul</a:t>
                </a:r>
                <a:r>
                  <a:rPr lang="en-US" dirty="0"/>
                  <a:t> </a:t>
                </a:r>
                <a:r>
                  <a:rPr lang="en-US" dirty="0" err="1"/>
                  <a:t>suolo</a:t>
                </a:r>
                <a:r>
                  <a:rPr lang="en-US" dirty="0"/>
                  <a:t>. </a:t>
                </a:r>
                <a:r>
                  <a:rPr lang="en-US" dirty="0" err="1"/>
                  <a:t>Quindi</a:t>
                </a:r>
                <a:r>
                  <a:rPr lang="en-US" dirty="0"/>
                  <a:t> </a:t>
                </a:r>
                <a:r>
                  <a:rPr lang="en-US" dirty="0" err="1"/>
                  <a:t>si</a:t>
                </a:r>
                <a:r>
                  <a:rPr lang="en-US" dirty="0"/>
                  <a:t> </a:t>
                </a:r>
                <a:r>
                  <a:rPr lang="en-US" dirty="0" err="1"/>
                  <a:t>può</a:t>
                </a:r>
                <a:r>
                  <a:rPr lang="en-US" dirty="0"/>
                  <a:t> </a:t>
                </a:r>
                <a:r>
                  <a:rPr lang="en-US" dirty="0" err="1"/>
                  <a:t>scrivere</a:t>
                </a:r>
                <a:r>
                  <a:rPr lang="en-US" dirty="0"/>
                  <a:t>:</a:t>
                </a:r>
              </a:p>
              <a:p>
                <a:endParaRPr lang="en-US" dirty="0"/>
              </a:p>
              <a:p>
                <a14:m>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𝑀</m:t>
                        </m:r>
                        <m:r>
                          <a:rPr lang="it-IT" i="1">
                            <a:latin typeface="Cambria Math" panose="02040503050406030204" pitchFamily="18" charset="0"/>
                          </a:rPr>
                          <m:t>,</m:t>
                        </m:r>
                        <m:r>
                          <a:rPr lang="it-IT" i="1">
                            <a:latin typeface="Cambria Math" panose="02040503050406030204" pitchFamily="18" charset="0"/>
                          </a:rPr>
                          <m:t>𝐴</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𝑃</m:t>
                        </m:r>
                        <m:r>
                          <a:rPr lang="it-IT" i="1">
                            <a:latin typeface="Cambria Math" panose="02040503050406030204" pitchFamily="18" charset="0"/>
                          </a:rPr>
                          <m:t>,</m:t>
                        </m:r>
                        <m:r>
                          <a:rPr lang="it-IT" i="1">
                            <a:latin typeface="Cambria Math" panose="02040503050406030204" pitchFamily="18" charset="0"/>
                          </a:rPr>
                          <m:t>𝐴</m:t>
                        </m:r>
                      </m:sub>
                    </m:sSub>
                  </m:oMath>
                </a14:m>
                <a:endParaRPr lang="en-US" dirty="0"/>
              </a:p>
              <a:p>
                <a14:m>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𝑀</m:t>
                        </m:r>
                        <m:r>
                          <a:rPr lang="it-IT" i="1">
                            <a:latin typeface="Cambria Math" panose="02040503050406030204" pitchFamily="18" charset="0"/>
                          </a:rPr>
                          <m:t>,</m:t>
                        </m:r>
                        <m:r>
                          <a:rPr lang="it-IT" i="1">
                            <a:latin typeface="Cambria Math" panose="02040503050406030204" pitchFamily="18" charset="0"/>
                          </a:rPr>
                          <m:t>𝐵</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𝐶</m:t>
                        </m:r>
                        <m:r>
                          <a:rPr lang="it-IT" i="1">
                            <a:latin typeface="Cambria Math" panose="02040503050406030204" pitchFamily="18" charset="0"/>
                          </a:rPr>
                          <m:t>,</m:t>
                        </m:r>
                        <m:r>
                          <a:rPr lang="it-IT" i="1">
                            <a:latin typeface="Cambria Math" panose="02040503050406030204" pitchFamily="18" charset="0"/>
                          </a:rPr>
                          <m:t>𝐵</m:t>
                        </m:r>
                      </m:sub>
                    </m:sSub>
                  </m:oMath>
                </a14:m>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19400" y="685800"/>
                <a:ext cx="6096000" cy="6019800"/>
              </a:xfrm>
              <a:blipFill>
                <a:blip r:embed="rId2"/>
                <a:stretch>
                  <a:fillRect l="-900" t="-608" r="-800"/>
                </a:stretch>
              </a:blipFill>
            </p:spPr>
            <p:txBody>
              <a:bodyPr/>
              <a:lstStyle/>
              <a:p>
                <a:r>
                  <a:rPr lang="it-IT">
                    <a:noFill/>
                  </a:rPr>
                  <a:t> </a:t>
                </a:r>
              </a:p>
            </p:txBody>
          </p:sp>
        </mc:Fallback>
      </mc:AlternateContent>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871" t="41597"/>
          <a:stretch/>
        </p:blipFill>
        <p:spPr>
          <a:xfrm flipV="1">
            <a:off x="2602007" y="6248399"/>
            <a:ext cx="6476103" cy="609600"/>
          </a:xfrm>
          <a:prstGeom prst="rect">
            <a:avLst/>
          </a:prstGeom>
        </p:spPr>
      </p:pic>
    </p:spTree>
    <p:extLst>
      <p:ext uri="{BB962C8B-B14F-4D97-AF65-F5344CB8AC3E}">
        <p14:creationId xmlns:p14="http://schemas.microsoft.com/office/powerpoint/2010/main" val="2428051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Estrazioni</a:t>
            </a:r>
            <a:r>
              <a:rPr lang="en-US" sz="2700" dirty="0"/>
              <a:t> del </a:t>
            </a:r>
            <a:r>
              <a:rPr lang="en-US" sz="2700" dirty="0" err="1"/>
              <a:t>carbone</a:t>
            </a:r>
            <a:r>
              <a:rPr lang="en-US" sz="2700" dirty="0"/>
              <a:t>:</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sp>
        <p:nvSpPr>
          <p:cNvPr id="2" name="CasellaDiTesto 1"/>
          <p:cNvSpPr txBox="1"/>
          <p:nvPr/>
        </p:nvSpPr>
        <p:spPr>
          <a:xfrm>
            <a:off x="2209800" y="1145738"/>
            <a:ext cx="7020512" cy="3970318"/>
          </a:xfrm>
          <a:prstGeom prst="rect">
            <a:avLst/>
          </a:prstGeom>
          <a:noFill/>
        </p:spPr>
        <p:txBody>
          <a:bodyPr wrap="none" rtlCol="0">
            <a:spAutoFit/>
          </a:bodyPr>
          <a:lstStyle/>
          <a:p>
            <a:pPr marL="548640">
              <a:buClr>
                <a:schemeClr val="tx1"/>
              </a:buClr>
            </a:pPr>
            <a:r>
              <a:rPr lang="it-IT" dirty="0">
                <a:solidFill>
                  <a:schemeClr val="bg1"/>
                </a:solidFill>
                <a:latin typeface="Times New Roman" panose="02020603050405020304" pitchFamily="18" charset="0"/>
                <a:cs typeface="Times New Roman" panose="02020603050405020304" pitchFamily="18" charset="0"/>
              </a:rPr>
              <a:t>L’estrazione del carbone può avvenire sia in cielo aperto se gli strati</a:t>
            </a:r>
          </a:p>
          <a:p>
            <a:pPr marL="548640">
              <a:buClr>
                <a:schemeClr val="tx1"/>
              </a:buClr>
            </a:pPr>
            <a:r>
              <a:rPr lang="it-IT" dirty="0">
                <a:solidFill>
                  <a:schemeClr val="bg1"/>
                </a:solidFill>
                <a:latin typeface="Times New Roman" panose="02020603050405020304" pitchFamily="18" charset="0"/>
                <a:cs typeface="Times New Roman" panose="02020603050405020304" pitchFamily="18" charset="0"/>
              </a:rPr>
              <a:t>di carbone sono vicini alla superficie sia in miniere sotterranee nel</a:t>
            </a:r>
          </a:p>
          <a:p>
            <a:pPr marL="548640">
              <a:buClr>
                <a:schemeClr val="tx1"/>
              </a:buClr>
            </a:pPr>
            <a:r>
              <a:rPr lang="it-IT" dirty="0">
                <a:solidFill>
                  <a:schemeClr val="bg1"/>
                </a:solidFill>
                <a:latin typeface="Times New Roman" panose="02020603050405020304" pitchFamily="18" charset="0"/>
                <a:cs typeface="Times New Roman" panose="02020603050405020304" pitchFamily="18" charset="0"/>
              </a:rPr>
              <a:t>caso in cui il carbone si trovi molto in profondità.</a:t>
            </a:r>
          </a:p>
          <a:p>
            <a:pPr marL="548640">
              <a:buClr>
                <a:schemeClr val="tx1"/>
              </a:buClr>
            </a:pPr>
            <a:endParaRPr lang="it-IT" dirty="0">
              <a:solidFill>
                <a:schemeClr val="bg1"/>
              </a:solidFill>
              <a:latin typeface="Times New Roman" panose="02020603050405020304" pitchFamily="18" charset="0"/>
              <a:cs typeface="Times New Roman" panose="02020603050405020304" pitchFamily="18" charset="0"/>
            </a:endParaRPr>
          </a:p>
          <a:p>
            <a:pPr marL="548640">
              <a:buClr>
                <a:schemeClr val="tx1"/>
              </a:buClr>
            </a:pPr>
            <a:r>
              <a:rPr lang="it-IT" dirty="0">
                <a:solidFill>
                  <a:schemeClr val="bg1"/>
                </a:solidFill>
                <a:latin typeface="Times New Roman" panose="02020603050405020304" pitchFamily="18" charset="0"/>
                <a:cs typeface="Times New Roman" panose="02020603050405020304" pitchFamily="18" charset="0"/>
              </a:rPr>
              <a:t>Il limite di profondità per cui si effettua l’estrazione a cielo aperto </a:t>
            </a:r>
          </a:p>
          <a:p>
            <a:pPr marL="548640">
              <a:buClr>
                <a:schemeClr val="tx1"/>
              </a:buClr>
            </a:pPr>
            <a:r>
              <a:rPr lang="it-IT" dirty="0">
                <a:solidFill>
                  <a:schemeClr val="bg1"/>
                </a:solidFill>
                <a:latin typeface="Times New Roman" panose="02020603050405020304" pitchFamily="18" charset="0"/>
                <a:cs typeface="Times New Roman" panose="02020603050405020304" pitchFamily="18" charset="0"/>
              </a:rPr>
              <a:t>piuttosto che in miniera è di circa 30 metri.</a:t>
            </a:r>
          </a:p>
          <a:p>
            <a:pPr marL="548640">
              <a:buClr>
                <a:schemeClr val="tx1"/>
              </a:buClr>
            </a:pPr>
            <a:endParaRPr lang="it-IT" dirty="0">
              <a:solidFill>
                <a:schemeClr val="bg1"/>
              </a:solidFill>
              <a:latin typeface="Times New Roman" panose="02020603050405020304" pitchFamily="18" charset="0"/>
              <a:cs typeface="Times New Roman" panose="02020603050405020304" pitchFamily="18" charset="0"/>
            </a:endParaRPr>
          </a:p>
          <a:p>
            <a:pPr marL="548640">
              <a:buClr>
                <a:schemeClr val="tx1"/>
              </a:buClr>
            </a:pPr>
            <a:r>
              <a:rPr lang="it-IT" dirty="0">
                <a:solidFill>
                  <a:schemeClr val="bg1"/>
                </a:solidFill>
                <a:latin typeface="Times New Roman" panose="02020603050405020304" pitchFamily="18" charset="0"/>
                <a:cs typeface="Times New Roman" panose="02020603050405020304" pitchFamily="18" charset="0"/>
              </a:rPr>
              <a:t>Pertanto, se gli strati di carbone si trovano ad una profondità </a:t>
            </a:r>
          </a:p>
          <a:p>
            <a:pPr marL="548640">
              <a:buClr>
                <a:schemeClr val="tx1"/>
              </a:buClr>
            </a:pPr>
            <a:r>
              <a:rPr lang="it-IT" dirty="0">
                <a:solidFill>
                  <a:schemeClr val="bg1"/>
                </a:solidFill>
                <a:latin typeface="Times New Roman" panose="02020603050405020304" pitchFamily="18" charset="0"/>
                <a:cs typeface="Times New Roman" panose="02020603050405020304" pitchFamily="18" charset="0"/>
              </a:rPr>
              <a:t>inferiore ai 30 metri si decide di estrarre lo stesso in cielo aperto, </a:t>
            </a:r>
          </a:p>
          <a:p>
            <a:pPr marL="548640">
              <a:buClr>
                <a:schemeClr val="tx1"/>
              </a:buClr>
            </a:pPr>
            <a:r>
              <a:rPr lang="it-IT" dirty="0">
                <a:solidFill>
                  <a:schemeClr val="bg1"/>
                </a:solidFill>
                <a:latin typeface="Times New Roman" panose="02020603050405020304" pitchFamily="18" charset="0"/>
                <a:cs typeface="Times New Roman" panose="02020603050405020304" pitchFamily="18" charset="0"/>
              </a:rPr>
              <a:t>altrimenti si sfruttano le miniere sotterranee. </a:t>
            </a:r>
            <a:endParaRPr lang="it-IT" u="sng" dirty="0">
              <a:solidFill>
                <a:schemeClr val="bg1"/>
              </a:solidFill>
              <a:latin typeface="Times New Roman" panose="02020603050405020304" pitchFamily="18" charset="0"/>
              <a:cs typeface="Times New Roman" panose="02020603050405020304" pitchFamily="18" charset="0"/>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270983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Estrazioni</a:t>
            </a:r>
            <a:r>
              <a:rPr lang="en-US" sz="2700" dirty="0"/>
              <a:t> del </a:t>
            </a:r>
            <a:r>
              <a:rPr lang="en-US" sz="2700" dirty="0" err="1"/>
              <a:t>carbone</a:t>
            </a:r>
            <a:r>
              <a:rPr lang="en-US" sz="2700" dirty="0"/>
              <a:t>:</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sp>
        <p:nvSpPr>
          <p:cNvPr id="2" name="CasellaDiTesto 1"/>
          <p:cNvSpPr txBox="1"/>
          <p:nvPr/>
        </p:nvSpPr>
        <p:spPr>
          <a:xfrm>
            <a:off x="2670778" y="1205477"/>
            <a:ext cx="6429965" cy="4247317"/>
          </a:xfrm>
          <a:prstGeom prst="rect">
            <a:avLst/>
          </a:prstGeom>
          <a:noFill/>
        </p:spPr>
        <p:txBody>
          <a:bodyPr wrap="none" rtlCol="0">
            <a:spAutoFit/>
          </a:bodyPr>
          <a:lstStyle/>
          <a:p>
            <a:r>
              <a:rPr lang="it-IT" dirty="0">
                <a:solidFill>
                  <a:schemeClr val="bg1"/>
                </a:solidFill>
                <a:latin typeface="Times New Roman" panose="02020603050405020304" pitchFamily="18" charset="0"/>
                <a:cs typeface="Times New Roman" panose="02020603050405020304" pitchFamily="18" charset="0"/>
              </a:rPr>
              <a:t>Nel caso delle miniere sotterranee si sfruttano due metodologie:</a:t>
            </a:r>
          </a:p>
          <a:p>
            <a:pPr lvl="0"/>
            <a:endParaRPr lang="it-IT" dirty="0">
              <a:solidFill>
                <a:schemeClr val="bg1"/>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it-IT" dirty="0">
                <a:solidFill>
                  <a:schemeClr val="bg1"/>
                </a:solidFill>
                <a:latin typeface="Times New Roman" panose="02020603050405020304" pitchFamily="18" charset="0"/>
                <a:cs typeface="Times New Roman" panose="02020603050405020304" pitchFamily="18" charset="0"/>
              </a:rPr>
              <a:t>Metodologia detta </a:t>
            </a:r>
            <a:r>
              <a:rPr lang="it-IT" b="1" u="sng" dirty="0">
                <a:solidFill>
                  <a:schemeClr val="bg1"/>
                </a:solidFill>
                <a:latin typeface="Times New Roman" panose="02020603050405020304" pitchFamily="18" charset="0"/>
                <a:cs typeface="Times New Roman" panose="02020603050405020304" pitchFamily="18" charset="0"/>
              </a:rPr>
              <a:t>dei pilastri abbondanti</a:t>
            </a:r>
            <a:endParaRPr lang="it-IT" dirty="0">
              <a:solidFill>
                <a:schemeClr val="bg1"/>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it-IT" dirty="0">
                <a:solidFill>
                  <a:schemeClr val="bg1"/>
                </a:solidFill>
                <a:latin typeface="Times New Roman" panose="02020603050405020304" pitchFamily="18" charset="0"/>
                <a:cs typeface="Times New Roman" panose="02020603050405020304" pitchFamily="18" charset="0"/>
              </a:rPr>
              <a:t>Metodologia </a:t>
            </a:r>
            <a:r>
              <a:rPr lang="it-IT" b="1" u="sng" dirty="0">
                <a:solidFill>
                  <a:schemeClr val="bg1"/>
                </a:solidFill>
                <a:latin typeface="Times New Roman" panose="02020603050405020304" pitchFamily="18" charset="0"/>
                <a:cs typeface="Times New Roman" panose="02020603050405020304" pitchFamily="18" charset="0"/>
              </a:rPr>
              <a:t>delle lunghe fonti</a:t>
            </a:r>
            <a:r>
              <a:rPr lang="it-IT" dirty="0">
                <a:solidFill>
                  <a:schemeClr val="bg1"/>
                </a:solidFill>
                <a:latin typeface="Times New Roman" panose="02020603050405020304" pitchFamily="18" charset="0"/>
                <a:cs typeface="Times New Roman" panose="02020603050405020304" pitchFamily="18" charset="0"/>
              </a:rPr>
              <a:t> </a:t>
            </a:r>
          </a:p>
          <a:p>
            <a:pPr algn="just"/>
            <a:endParaRPr lang="it-IT" dirty="0">
              <a:solidFill>
                <a:schemeClr val="bg1"/>
              </a:solidFill>
              <a:latin typeface="Times New Roman" panose="02020603050405020304" pitchFamily="18" charset="0"/>
              <a:cs typeface="Times New Roman" panose="02020603050405020304" pitchFamily="18" charset="0"/>
            </a:endParaRPr>
          </a:p>
          <a:p>
            <a:pPr algn="just"/>
            <a:r>
              <a:rPr lang="it-IT" dirty="0">
                <a:solidFill>
                  <a:schemeClr val="bg1"/>
                </a:solidFill>
                <a:latin typeface="Times New Roman" panose="02020603050405020304" pitchFamily="18" charset="0"/>
                <a:cs typeface="Times New Roman" panose="02020603050405020304" pitchFamily="18" charset="0"/>
              </a:rPr>
              <a:t>In poche parole, con la prima metodologia si estrae il carbone </a:t>
            </a:r>
          </a:p>
          <a:p>
            <a:pPr algn="just"/>
            <a:r>
              <a:rPr lang="it-IT" dirty="0">
                <a:solidFill>
                  <a:schemeClr val="bg1"/>
                </a:solidFill>
                <a:latin typeface="Times New Roman" panose="02020603050405020304" pitchFamily="18" charset="0"/>
                <a:cs typeface="Times New Roman" panose="02020603050405020304" pitchFamily="18" charset="0"/>
              </a:rPr>
              <a:t>lasciando dei pilastri a sostegno della miniera stessa, mentre nella </a:t>
            </a:r>
          </a:p>
          <a:p>
            <a:pPr algn="just"/>
            <a:r>
              <a:rPr lang="it-IT" dirty="0">
                <a:solidFill>
                  <a:schemeClr val="bg1"/>
                </a:solidFill>
                <a:latin typeface="Times New Roman" panose="02020603050405020304" pitchFamily="18" charset="0"/>
                <a:cs typeface="Times New Roman" panose="02020603050405020304" pitchFamily="18" charset="0"/>
              </a:rPr>
              <a:t>seconda metodologia si usano delle travi di legno per sostenere il </a:t>
            </a:r>
          </a:p>
          <a:p>
            <a:pPr algn="just"/>
            <a:r>
              <a:rPr lang="it-IT" dirty="0">
                <a:solidFill>
                  <a:schemeClr val="bg1"/>
                </a:solidFill>
                <a:latin typeface="Times New Roman" panose="02020603050405020304" pitchFamily="18" charset="0"/>
                <a:cs typeface="Times New Roman" panose="02020603050405020304" pitchFamily="18" charset="0"/>
              </a:rPr>
              <a:t>soffitto della galleria. Tali travi vengono dette </a:t>
            </a:r>
            <a:r>
              <a:rPr lang="it-IT" b="1" u="sng" dirty="0">
                <a:solidFill>
                  <a:schemeClr val="bg1"/>
                </a:solidFill>
                <a:latin typeface="Times New Roman" panose="02020603050405020304" pitchFamily="18" charset="0"/>
                <a:cs typeface="Times New Roman" panose="02020603050405020304" pitchFamily="18" charset="0"/>
              </a:rPr>
              <a:t>armature</a:t>
            </a:r>
            <a:r>
              <a:rPr lang="it-IT" dirty="0">
                <a:solidFill>
                  <a:schemeClr val="bg1"/>
                </a:solidFill>
                <a:latin typeface="Times New Roman" panose="02020603050405020304" pitchFamily="18" charset="0"/>
                <a:cs typeface="Times New Roman" panose="02020603050405020304" pitchFamily="18" charset="0"/>
              </a:rPr>
              <a:t>. </a:t>
            </a:r>
          </a:p>
          <a:p>
            <a:pPr algn="just"/>
            <a:endParaRPr lang="it-IT" dirty="0">
              <a:solidFill>
                <a:schemeClr val="bg1"/>
              </a:solidFill>
              <a:latin typeface="Times New Roman" panose="02020603050405020304" pitchFamily="18" charset="0"/>
              <a:cs typeface="Times New Roman" panose="02020603050405020304" pitchFamily="18" charset="0"/>
            </a:endParaRPr>
          </a:p>
          <a:p>
            <a:pPr algn="just"/>
            <a:r>
              <a:rPr lang="it-IT" dirty="0">
                <a:solidFill>
                  <a:schemeClr val="bg1"/>
                </a:solidFill>
                <a:latin typeface="Times New Roman" panose="02020603050405020304" pitchFamily="18" charset="0"/>
                <a:cs typeface="Times New Roman" panose="02020603050405020304" pitchFamily="18" charset="0"/>
              </a:rPr>
              <a:t>Il vantaggio della seconda metodologia rispetto alla prima sta nella </a:t>
            </a:r>
          </a:p>
          <a:p>
            <a:pPr algn="just"/>
            <a:r>
              <a:rPr lang="it-IT" dirty="0">
                <a:solidFill>
                  <a:schemeClr val="bg1"/>
                </a:solidFill>
                <a:latin typeface="Times New Roman" panose="02020603050405020304" pitchFamily="18" charset="0"/>
                <a:cs typeface="Times New Roman" panose="02020603050405020304" pitchFamily="18" charset="0"/>
              </a:rPr>
              <a:t>possibilità di poter spostare le armature a proprio piacimento. </a:t>
            </a:r>
            <a:endParaRPr lang="it-IT" u="sng" dirty="0">
              <a:solidFill>
                <a:schemeClr val="bg1"/>
              </a:solidFill>
              <a:latin typeface="Times New Roman" panose="02020603050405020304" pitchFamily="18" charset="0"/>
              <a:cs typeface="Times New Roman" panose="02020603050405020304" pitchFamily="18" charset="0"/>
            </a:endParaRPr>
          </a:p>
          <a:p>
            <a:endParaRPr lang="it-IT" dirty="0">
              <a:solidFill>
                <a:schemeClr val="bg1"/>
              </a:solidFill>
            </a:endParaRP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1511211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Estrazioni</a:t>
            </a:r>
            <a:r>
              <a:rPr lang="en-US" sz="2700" dirty="0"/>
              <a:t> del </a:t>
            </a:r>
            <a:r>
              <a:rPr lang="en-US" sz="2700" dirty="0" err="1"/>
              <a:t>carbone</a:t>
            </a:r>
            <a:r>
              <a:rPr lang="en-US" sz="2700" dirty="0"/>
              <a:t>:</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sp>
        <p:nvSpPr>
          <p:cNvPr id="2" name="CasellaDiTesto 1"/>
          <p:cNvSpPr txBox="1"/>
          <p:nvPr/>
        </p:nvSpPr>
        <p:spPr>
          <a:xfrm>
            <a:off x="2720447" y="1359366"/>
            <a:ext cx="6474849" cy="3139321"/>
          </a:xfrm>
          <a:prstGeom prst="rect">
            <a:avLst/>
          </a:prstGeom>
          <a:noFill/>
        </p:spPr>
        <p:txBody>
          <a:bodyPr wrap="none" rtlCol="0">
            <a:spAutoFit/>
          </a:bodyPr>
          <a:lstStyle/>
          <a:p>
            <a:pPr algn="just"/>
            <a:r>
              <a:rPr lang="it-IT" dirty="0">
                <a:solidFill>
                  <a:schemeClr val="bg1"/>
                </a:solidFill>
                <a:latin typeface="Times New Roman" panose="02020603050405020304" pitchFamily="18" charset="0"/>
                <a:cs typeface="Times New Roman" panose="02020603050405020304" pitchFamily="18" charset="0"/>
              </a:rPr>
              <a:t>Chiaramente, una volta estratto,  il carbone viene opportunamente </a:t>
            </a:r>
          </a:p>
          <a:p>
            <a:pPr algn="just"/>
            <a:r>
              <a:rPr lang="it-IT" dirty="0">
                <a:solidFill>
                  <a:schemeClr val="bg1"/>
                </a:solidFill>
                <a:latin typeface="Times New Roman" panose="02020603050405020304" pitchFamily="18" charset="0"/>
                <a:cs typeface="Times New Roman" panose="02020603050405020304" pitchFamily="18" charset="0"/>
              </a:rPr>
              <a:t>trattato per le successive esigenze commerciali. In particolare il </a:t>
            </a:r>
          </a:p>
          <a:p>
            <a:pPr algn="just"/>
            <a:r>
              <a:rPr lang="it-IT" dirty="0">
                <a:solidFill>
                  <a:schemeClr val="bg1"/>
                </a:solidFill>
                <a:latin typeface="Times New Roman" panose="02020603050405020304" pitchFamily="18" charset="0"/>
                <a:cs typeface="Times New Roman" panose="02020603050405020304" pitchFamily="18" charset="0"/>
              </a:rPr>
              <a:t>trattamento del carbone prevede svariate fasi:</a:t>
            </a:r>
          </a:p>
          <a:p>
            <a:pPr algn="just"/>
            <a:endParaRPr lang="it-IT" dirty="0">
              <a:solidFill>
                <a:schemeClr val="bg1"/>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it-IT" dirty="0">
                <a:solidFill>
                  <a:schemeClr val="bg1"/>
                </a:solidFill>
                <a:latin typeface="Times New Roman" panose="02020603050405020304" pitchFamily="18" charset="0"/>
                <a:cs typeface="Times New Roman" panose="02020603050405020304" pitchFamily="18" charset="0"/>
              </a:rPr>
              <a:t>La fase detta di </a:t>
            </a:r>
            <a:r>
              <a:rPr lang="it-IT" b="1" u="sng" dirty="0">
                <a:solidFill>
                  <a:schemeClr val="bg1"/>
                </a:solidFill>
                <a:latin typeface="Times New Roman" panose="02020603050405020304" pitchFamily="18" charset="0"/>
                <a:cs typeface="Times New Roman" panose="02020603050405020304" pitchFamily="18" charset="0"/>
              </a:rPr>
              <a:t>macinazione</a:t>
            </a:r>
            <a:r>
              <a:rPr lang="it-IT" dirty="0">
                <a:solidFill>
                  <a:schemeClr val="bg1"/>
                </a:solidFill>
                <a:latin typeface="Times New Roman" panose="02020603050405020304" pitchFamily="18" charset="0"/>
                <a:cs typeface="Times New Roman" panose="02020603050405020304" pitchFamily="18" charset="0"/>
              </a:rPr>
              <a:t>, ossia il carbone viene frantumato </a:t>
            </a:r>
          </a:p>
          <a:p>
            <a:pPr lvl="0"/>
            <a:r>
              <a:rPr lang="it-IT" dirty="0">
                <a:solidFill>
                  <a:schemeClr val="bg1"/>
                </a:solidFill>
                <a:latin typeface="Times New Roman" panose="02020603050405020304" pitchFamily="18" charset="0"/>
                <a:cs typeface="Times New Roman" panose="02020603050405020304" pitchFamily="18" charset="0"/>
              </a:rPr>
              <a:t>      in pezzi piccoli adatto all’uso che se ne deve fare</a:t>
            </a:r>
          </a:p>
          <a:p>
            <a:pPr lvl="0"/>
            <a:endParaRPr lang="it-IT" dirty="0">
              <a:solidFill>
                <a:schemeClr val="bg1"/>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it-IT" dirty="0">
                <a:solidFill>
                  <a:schemeClr val="bg1"/>
                </a:solidFill>
                <a:latin typeface="Times New Roman" panose="02020603050405020304" pitchFamily="18" charset="0"/>
                <a:cs typeface="Times New Roman" panose="02020603050405020304" pitchFamily="18" charset="0"/>
              </a:rPr>
              <a:t>La fase di </a:t>
            </a:r>
            <a:r>
              <a:rPr lang="it-IT" b="1" u="sng" dirty="0">
                <a:solidFill>
                  <a:schemeClr val="bg1"/>
                </a:solidFill>
                <a:latin typeface="Times New Roman" panose="02020603050405020304" pitchFamily="18" charset="0"/>
                <a:cs typeface="Times New Roman" panose="02020603050405020304" pitchFamily="18" charset="0"/>
              </a:rPr>
              <a:t>lavatura</a:t>
            </a:r>
            <a:r>
              <a:rPr lang="it-IT" dirty="0">
                <a:solidFill>
                  <a:schemeClr val="bg1"/>
                </a:solidFill>
                <a:latin typeface="Times New Roman" panose="02020603050405020304" pitchFamily="18" charset="0"/>
                <a:cs typeface="Times New Roman" panose="02020603050405020304" pitchFamily="18" charset="0"/>
              </a:rPr>
              <a:t> che permette di eliminare le </a:t>
            </a:r>
          </a:p>
          <a:p>
            <a:pPr lvl="0"/>
            <a:r>
              <a:rPr lang="it-IT" dirty="0">
                <a:solidFill>
                  <a:schemeClr val="bg1"/>
                </a:solidFill>
                <a:latin typeface="Times New Roman" panose="02020603050405020304" pitchFamily="18" charset="0"/>
                <a:cs typeface="Times New Roman" panose="02020603050405020304" pitchFamily="18" charset="0"/>
              </a:rPr>
              <a:t>      varie impurità del carbone stesso.</a:t>
            </a: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1577665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2790825" y="2438400"/>
            <a:ext cx="6124575" cy="5181600"/>
          </a:xfrm>
        </p:spPr>
        <p:txBody>
          <a:bodyPr>
            <a:normAutofit/>
          </a:bodyPr>
          <a:lstStyle/>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Esempio</a:t>
            </a:r>
            <a:r>
              <a:rPr lang="en-US" sz="2700" dirty="0"/>
              <a:t> di </a:t>
            </a:r>
            <a:r>
              <a:rPr lang="en-US" sz="2700" dirty="0" err="1"/>
              <a:t>centrale</a:t>
            </a:r>
            <a:r>
              <a:rPr lang="en-US" sz="2700" dirty="0"/>
              <a:t> a </a:t>
            </a:r>
            <a:r>
              <a:rPr lang="en-US" sz="2700" dirty="0" err="1"/>
              <a:t>carbone</a:t>
            </a:r>
            <a:r>
              <a:rPr lang="en-US" sz="2700" dirty="0"/>
              <a:t>:</a:t>
            </a:r>
          </a:p>
        </p:txBody>
      </p:sp>
      <p:sp>
        <p:nvSpPr>
          <p:cNvPr id="3" name="CasellaDiTesto 2"/>
          <p:cNvSpPr txBox="1"/>
          <p:nvPr/>
        </p:nvSpPr>
        <p:spPr>
          <a:xfrm>
            <a:off x="2681664" y="965269"/>
            <a:ext cx="6342895" cy="1138773"/>
          </a:xfrm>
          <a:prstGeom prst="rect">
            <a:avLst/>
          </a:prstGeom>
          <a:noFill/>
        </p:spPr>
        <p:txBody>
          <a:bodyPr wrap="square" rtlCol="0">
            <a:spAutoFit/>
          </a:bodyPr>
          <a:lstStyle/>
          <a:p>
            <a:endParaRPr lang="it-IT" sz="1400" dirty="0">
              <a:solidFill>
                <a:schemeClr val="bg1"/>
              </a:solidFill>
            </a:endParaRPr>
          </a:p>
          <a:p>
            <a:endParaRPr lang="it-IT" dirty="0">
              <a:solidFill>
                <a:schemeClr val="bg1"/>
              </a:solidFill>
            </a:endParaRPr>
          </a:p>
          <a:p>
            <a:endParaRPr lang="it-IT" dirty="0"/>
          </a:p>
          <a:p>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825" y="1676400"/>
            <a:ext cx="6220679" cy="3724607"/>
          </a:xfrm>
          <a:prstGeom prst="rect">
            <a:avLst/>
          </a:prstGeom>
        </p:spPr>
      </p:pic>
    </p:spTree>
    <p:extLst>
      <p:ext uri="{BB962C8B-B14F-4D97-AF65-F5344CB8AC3E}">
        <p14:creationId xmlns:p14="http://schemas.microsoft.com/office/powerpoint/2010/main" val="778179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4495801" y="3575725"/>
            <a:ext cx="4390571" cy="685801"/>
          </a:xfrm>
        </p:spPr>
        <p:txBody>
          <a:bodyPr>
            <a:normAutofit/>
          </a:bodyPr>
          <a:lstStyle/>
          <a:p>
            <a:pPr algn="just"/>
            <a:r>
              <a:rPr lang="en-US" sz="1600" dirty="0"/>
              <a:t>Il </a:t>
            </a:r>
            <a:r>
              <a:rPr lang="en-US" sz="1600" dirty="0" err="1"/>
              <a:t>vapore</a:t>
            </a:r>
            <a:r>
              <a:rPr lang="en-US" sz="1600" dirty="0"/>
              <a:t> </a:t>
            </a:r>
            <a:r>
              <a:rPr lang="en-US" sz="1600" dirty="0" err="1"/>
              <a:t>raggiunge</a:t>
            </a:r>
            <a:r>
              <a:rPr lang="en-US" sz="1600" dirty="0"/>
              <a:t> la turbine e la fa </a:t>
            </a:r>
            <a:r>
              <a:rPr lang="en-US" sz="1600" dirty="0" err="1"/>
              <a:t>muovere</a:t>
            </a:r>
            <a:r>
              <a:rPr lang="en-US" sz="1600" dirty="0"/>
              <a:t> </a:t>
            </a:r>
            <a:r>
              <a:rPr lang="en-US" sz="1600" dirty="0" err="1"/>
              <a:t>anche</a:t>
            </a:r>
            <a:r>
              <a:rPr lang="en-US" sz="1600" dirty="0"/>
              <a:t> di 3000 </a:t>
            </a:r>
            <a:r>
              <a:rPr lang="en-US" sz="1600" dirty="0" err="1"/>
              <a:t>giri</a:t>
            </a:r>
            <a:r>
              <a:rPr lang="en-US" sz="1600" dirty="0"/>
              <a:t> al </a:t>
            </a:r>
            <a:r>
              <a:rPr lang="en-US" sz="1600" dirty="0" err="1"/>
              <a:t>minuto</a:t>
            </a:r>
            <a:r>
              <a:rPr lang="en-US" sz="1600" dirty="0"/>
              <a:t>.</a:t>
            </a:r>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it-IT" sz="1800" dirty="0"/>
          </a:p>
          <a:p>
            <a:pPr algn="just"/>
            <a:endParaRPr lang="en-US" sz="1800" dirty="0"/>
          </a:p>
          <a:p>
            <a:endParaRPr lang="en-US" dirty="0"/>
          </a:p>
        </p:txBody>
      </p:sp>
      <p:sp>
        <p:nvSpPr>
          <p:cNvPr id="10" name="Title 9"/>
          <p:cNvSpPr>
            <a:spLocks noGrp="1"/>
          </p:cNvSpPr>
          <p:nvPr>
            <p:ph type="title"/>
          </p:nvPr>
        </p:nvSpPr>
        <p:spPr>
          <a:xfrm>
            <a:off x="2790825" y="571172"/>
            <a:ext cx="5619750" cy="394097"/>
          </a:xfrm>
        </p:spPr>
        <p:txBody>
          <a:bodyPr>
            <a:noAutofit/>
          </a:bodyPr>
          <a:lstStyle/>
          <a:p>
            <a:r>
              <a:rPr lang="en-US" sz="2700" dirty="0" err="1"/>
              <a:t>Ciclo</a:t>
            </a:r>
            <a:r>
              <a:rPr lang="en-US" sz="2700" dirty="0"/>
              <a:t> di </a:t>
            </a:r>
            <a:r>
              <a:rPr lang="en-US" sz="2700" dirty="0" err="1"/>
              <a:t>produzione</a:t>
            </a:r>
            <a:r>
              <a:rPr lang="en-US" sz="2700" dirty="0"/>
              <a:t> </a:t>
            </a:r>
            <a:r>
              <a:rPr lang="en-US" sz="2700" dirty="0" err="1"/>
              <a:t>dell’energia</a:t>
            </a:r>
            <a:r>
              <a:rPr lang="en-US" sz="2700" dirty="0"/>
              <a:t>:</a:t>
            </a:r>
          </a:p>
        </p:txBody>
      </p:sp>
      <p:sp>
        <p:nvSpPr>
          <p:cNvPr id="3" name="CasellaDiTesto 2"/>
          <p:cNvSpPr txBox="1"/>
          <p:nvPr/>
        </p:nvSpPr>
        <p:spPr>
          <a:xfrm>
            <a:off x="4495801" y="1468635"/>
            <a:ext cx="4419600" cy="738664"/>
          </a:xfrm>
          <a:prstGeom prst="rect">
            <a:avLst/>
          </a:prstGeom>
          <a:noFill/>
        </p:spPr>
        <p:txBody>
          <a:bodyPr wrap="square" rtlCol="0">
            <a:spAutoFit/>
          </a:bodyPr>
          <a:lstStyle/>
          <a:p>
            <a:r>
              <a:rPr lang="en-US" sz="1400" dirty="0" err="1">
                <a:solidFill>
                  <a:schemeClr val="bg1"/>
                </a:solidFill>
              </a:rPr>
              <a:t>Viene</a:t>
            </a:r>
            <a:r>
              <a:rPr lang="en-US" sz="1400" dirty="0">
                <a:solidFill>
                  <a:schemeClr val="bg1"/>
                </a:solidFill>
              </a:rPr>
              <a:t> </a:t>
            </a:r>
            <a:r>
              <a:rPr lang="en-US" sz="1400" dirty="0" err="1">
                <a:solidFill>
                  <a:schemeClr val="bg1"/>
                </a:solidFill>
              </a:rPr>
              <a:t>immesso</a:t>
            </a:r>
            <a:r>
              <a:rPr lang="en-US" sz="1400" dirty="0">
                <a:solidFill>
                  <a:schemeClr val="bg1"/>
                </a:solidFill>
              </a:rPr>
              <a:t> </a:t>
            </a:r>
            <a:r>
              <a:rPr lang="en-US" sz="1400" dirty="0" err="1">
                <a:solidFill>
                  <a:schemeClr val="bg1"/>
                </a:solidFill>
              </a:rPr>
              <a:t>combustibile</a:t>
            </a:r>
            <a:r>
              <a:rPr lang="en-US" sz="1400" dirty="0">
                <a:solidFill>
                  <a:schemeClr val="bg1"/>
                </a:solidFill>
              </a:rPr>
              <a:t> (</a:t>
            </a:r>
            <a:r>
              <a:rPr lang="en-US" sz="1400" dirty="0" err="1">
                <a:solidFill>
                  <a:schemeClr val="bg1"/>
                </a:solidFill>
              </a:rPr>
              <a:t>carbone</a:t>
            </a:r>
            <a:r>
              <a:rPr lang="en-US" sz="1400" dirty="0">
                <a:solidFill>
                  <a:schemeClr val="bg1"/>
                </a:solidFill>
              </a:rPr>
              <a:t>) sotto la </a:t>
            </a:r>
            <a:r>
              <a:rPr lang="en-US" sz="1400" dirty="0" err="1">
                <a:solidFill>
                  <a:schemeClr val="bg1"/>
                </a:solidFill>
              </a:rPr>
              <a:t>caldaia</a:t>
            </a:r>
            <a:r>
              <a:rPr lang="en-US" sz="1400" dirty="0">
                <a:solidFill>
                  <a:schemeClr val="bg1"/>
                </a:solidFill>
              </a:rPr>
              <a:t> in </a:t>
            </a:r>
            <a:r>
              <a:rPr lang="en-US" sz="1400" dirty="0" err="1">
                <a:solidFill>
                  <a:schemeClr val="bg1"/>
                </a:solidFill>
              </a:rPr>
              <a:t>modo</a:t>
            </a:r>
            <a:r>
              <a:rPr lang="en-US" sz="1400" dirty="0">
                <a:solidFill>
                  <a:schemeClr val="bg1"/>
                </a:solidFill>
              </a:rPr>
              <a:t> </a:t>
            </a:r>
            <a:r>
              <a:rPr lang="en-US" sz="1400" dirty="0" err="1">
                <a:solidFill>
                  <a:schemeClr val="bg1"/>
                </a:solidFill>
              </a:rPr>
              <a:t>che</a:t>
            </a:r>
            <a:r>
              <a:rPr lang="en-US" sz="1400" dirty="0">
                <a:solidFill>
                  <a:schemeClr val="bg1"/>
                </a:solidFill>
              </a:rPr>
              <a:t> </a:t>
            </a:r>
            <a:r>
              <a:rPr lang="en-US" sz="1400" dirty="0" err="1">
                <a:solidFill>
                  <a:schemeClr val="bg1"/>
                </a:solidFill>
              </a:rPr>
              <a:t>tramite</a:t>
            </a:r>
            <a:r>
              <a:rPr lang="en-US" sz="1400" dirty="0">
                <a:solidFill>
                  <a:schemeClr val="bg1"/>
                </a:solidFill>
              </a:rPr>
              <a:t> </a:t>
            </a:r>
            <a:r>
              <a:rPr lang="en-US" sz="1400" dirty="0" err="1">
                <a:solidFill>
                  <a:schemeClr val="bg1"/>
                </a:solidFill>
              </a:rPr>
              <a:t>il</a:t>
            </a:r>
            <a:r>
              <a:rPr lang="en-US" sz="1400" dirty="0">
                <a:solidFill>
                  <a:schemeClr val="bg1"/>
                </a:solidFill>
              </a:rPr>
              <a:t> </a:t>
            </a:r>
            <a:r>
              <a:rPr lang="en-US" sz="1400" dirty="0" err="1">
                <a:solidFill>
                  <a:schemeClr val="bg1"/>
                </a:solidFill>
              </a:rPr>
              <a:t>bruciatore</a:t>
            </a:r>
            <a:r>
              <a:rPr lang="en-US" sz="1400" dirty="0">
                <a:solidFill>
                  <a:schemeClr val="bg1"/>
                </a:solidFill>
              </a:rPr>
              <a:t> </a:t>
            </a:r>
            <a:r>
              <a:rPr lang="en-US" sz="1400" dirty="0" err="1">
                <a:solidFill>
                  <a:schemeClr val="bg1"/>
                </a:solidFill>
              </a:rPr>
              <a:t>si</a:t>
            </a:r>
            <a:r>
              <a:rPr lang="en-US" sz="1400" dirty="0">
                <a:solidFill>
                  <a:schemeClr val="bg1"/>
                </a:solidFill>
              </a:rPr>
              <a:t> </a:t>
            </a:r>
            <a:r>
              <a:rPr lang="en-US" sz="1400" dirty="0" err="1">
                <a:solidFill>
                  <a:schemeClr val="bg1"/>
                </a:solidFill>
              </a:rPr>
              <a:t>generi</a:t>
            </a:r>
            <a:r>
              <a:rPr lang="en-US" sz="1400" dirty="0">
                <a:solidFill>
                  <a:schemeClr val="bg1"/>
                </a:solidFill>
              </a:rPr>
              <a:t> </a:t>
            </a:r>
            <a:r>
              <a:rPr lang="en-US" sz="1400" dirty="0" err="1">
                <a:solidFill>
                  <a:schemeClr val="bg1"/>
                </a:solidFill>
              </a:rPr>
              <a:t>calore</a:t>
            </a:r>
            <a:r>
              <a:rPr lang="en-US" sz="1400" dirty="0">
                <a:solidFill>
                  <a:schemeClr val="bg1"/>
                </a:solidFill>
              </a:rPr>
              <a:t> per </a:t>
            </a:r>
            <a:r>
              <a:rPr lang="en-US" sz="1400" dirty="0" err="1">
                <a:solidFill>
                  <a:schemeClr val="bg1"/>
                </a:solidFill>
              </a:rPr>
              <a:t>vaporizzare</a:t>
            </a:r>
            <a:r>
              <a:rPr lang="en-US" sz="1400" dirty="0">
                <a:solidFill>
                  <a:schemeClr val="bg1"/>
                </a:solidFill>
              </a:rPr>
              <a:t> </a:t>
            </a:r>
            <a:r>
              <a:rPr lang="en-US" sz="1400" dirty="0" err="1">
                <a:solidFill>
                  <a:schemeClr val="bg1"/>
                </a:solidFill>
              </a:rPr>
              <a:t>l’acqua</a:t>
            </a:r>
            <a:endParaRPr lang="it-IT" dirty="0">
              <a:solidFill>
                <a:schemeClr val="bg1"/>
              </a:solidFill>
            </a:endParaRPr>
          </a:p>
        </p:txBody>
      </p:sp>
      <p:grpSp>
        <p:nvGrpSpPr>
          <p:cNvPr id="17" name="Group 29"/>
          <p:cNvGrpSpPr/>
          <p:nvPr/>
        </p:nvGrpSpPr>
        <p:grpSpPr>
          <a:xfrm>
            <a:off x="2971800" y="1534655"/>
            <a:ext cx="1371600" cy="2971800"/>
            <a:chOff x="2667000" y="1807029"/>
            <a:chExt cx="1371600" cy="2971800"/>
          </a:xfrm>
        </p:grpSpPr>
        <p:sp>
          <p:nvSpPr>
            <p:cNvPr id="18" name="Rectangle 15"/>
            <p:cNvSpPr/>
            <p:nvPr/>
          </p:nvSpPr>
          <p:spPr>
            <a:xfrm>
              <a:off x="2667000" y="4321629"/>
              <a:ext cx="1371600" cy="457200"/>
            </a:xfrm>
            <a:prstGeom prst="rect">
              <a:avLst/>
            </a:prstGeom>
          </p:spPr>
          <p:style>
            <a:lnRef idx="1">
              <a:schemeClr val="accent5"/>
            </a:lnRef>
            <a:fillRef idx="1001">
              <a:schemeClr val="dk1"/>
            </a:fillRef>
            <a:effectRef idx="2">
              <a:schemeClr val="accent5"/>
            </a:effectRef>
            <a:fontRef idx="minor">
              <a:schemeClr val="lt1"/>
            </a:fontRef>
          </p:style>
          <p:txBody>
            <a:bodyPr rtlCol="0" anchor="ctr"/>
            <a:lstStyle/>
            <a:p>
              <a:pPr algn="ctr"/>
              <a:r>
                <a:rPr lang="en-US" dirty="0"/>
                <a:t>Phase 4</a:t>
              </a:r>
            </a:p>
          </p:txBody>
        </p:sp>
        <p:grpSp>
          <p:nvGrpSpPr>
            <p:cNvPr id="19" name="Group 16"/>
            <p:cNvGrpSpPr/>
            <p:nvPr/>
          </p:nvGrpSpPr>
          <p:grpSpPr>
            <a:xfrm>
              <a:off x="2667000" y="1807029"/>
              <a:ext cx="1371600" cy="707571"/>
              <a:chOff x="2209800" y="1807029"/>
              <a:chExt cx="1371600" cy="707571"/>
            </a:xfrm>
          </p:grpSpPr>
          <p:sp>
            <p:nvSpPr>
              <p:cNvPr id="26" name="Rectangle 17"/>
              <p:cNvSpPr/>
              <p:nvPr/>
            </p:nvSpPr>
            <p:spPr>
              <a:xfrm>
                <a:off x="2209800" y="1807029"/>
                <a:ext cx="1371600" cy="457200"/>
              </a:xfrm>
              <a:prstGeom prst="rect">
                <a:avLst/>
              </a:prstGeom>
            </p:spPr>
            <p:style>
              <a:lnRef idx="1">
                <a:schemeClr val="accent1"/>
              </a:lnRef>
              <a:fillRef idx="1001">
                <a:schemeClr val="dk1"/>
              </a:fillRef>
              <a:effectRef idx="2">
                <a:schemeClr val="accent1"/>
              </a:effectRef>
              <a:fontRef idx="minor">
                <a:schemeClr val="lt1"/>
              </a:fontRef>
            </p:style>
            <p:txBody>
              <a:bodyPr rtlCol="0" anchor="ctr"/>
              <a:lstStyle/>
              <a:p>
                <a:pPr algn="ctr"/>
                <a:r>
                  <a:rPr lang="en-US" dirty="0"/>
                  <a:t>Phase 1</a:t>
                </a:r>
              </a:p>
            </p:txBody>
          </p:sp>
          <p:sp>
            <p:nvSpPr>
              <p:cNvPr id="27" name="Down Arrow 18"/>
              <p:cNvSpPr/>
              <p:nvPr/>
            </p:nvSpPr>
            <p:spPr>
              <a:xfrm>
                <a:off x="2590800" y="2286000"/>
                <a:ext cx="609600" cy="228600"/>
              </a:xfrm>
              <a:prstGeom prst="downArrow">
                <a:avLst/>
              </a:prstGeom>
              <a:ln/>
            </p:spPr>
            <p:style>
              <a:lnRef idx="1">
                <a:schemeClr val="accent1"/>
              </a:lnRef>
              <a:fillRef idx="1001">
                <a:schemeClr val="dk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667000" y="2645229"/>
              <a:ext cx="1371600" cy="703823"/>
              <a:chOff x="2202305" y="2496577"/>
              <a:chExt cx="1371600" cy="703823"/>
            </a:xfrm>
          </p:grpSpPr>
          <p:sp>
            <p:nvSpPr>
              <p:cNvPr id="24" name="Rectangle 20"/>
              <p:cNvSpPr/>
              <p:nvPr/>
            </p:nvSpPr>
            <p:spPr>
              <a:xfrm>
                <a:off x="2202305" y="2496577"/>
                <a:ext cx="1371600" cy="457200"/>
              </a:xfrm>
              <a:prstGeom prst="rect">
                <a:avLst/>
              </a:prstGeom>
            </p:spPr>
            <p:style>
              <a:lnRef idx="1">
                <a:schemeClr val="accent2"/>
              </a:lnRef>
              <a:fillRef idx="1001">
                <a:schemeClr val="dk1"/>
              </a:fillRef>
              <a:effectRef idx="2">
                <a:schemeClr val="accent2"/>
              </a:effectRef>
              <a:fontRef idx="minor">
                <a:schemeClr val="lt1"/>
              </a:fontRef>
            </p:style>
            <p:txBody>
              <a:bodyPr rtlCol="0" anchor="ctr"/>
              <a:lstStyle/>
              <a:p>
                <a:pPr algn="ctr"/>
                <a:r>
                  <a:rPr lang="en-US" dirty="0"/>
                  <a:t>Phase 2</a:t>
                </a:r>
              </a:p>
            </p:txBody>
          </p:sp>
          <p:sp>
            <p:nvSpPr>
              <p:cNvPr id="25" name="Down Arrow 21"/>
              <p:cNvSpPr/>
              <p:nvPr/>
            </p:nvSpPr>
            <p:spPr>
              <a:xfrm>
                <a:off x="2590800" y="2971800"/>
                <a:ext cx="609600" cy="228600"/>
              </a:xfrm>
              <a:prstGeom prst="downArrow">
                <a:avLst/>
              </a:prstGeom>
              <a:ln/>
            </p:spPr>
            <p:style>
              <a:lnRef idx="1">
                <a:schemeClr val="accent2"/>
              </a:lnRef>
              <a:fillRef idx="1001">
                <a:schemeClr val="dk1"/>
              </a:fillRef>
              <a:effectRef idx="2">
                <a:schemeClr val="accent2"/>
              </a:effectRef>
              <a:fontRef idx="minor">
                <a:schemeClr val="lt1"/>
              </a:fontRef>
            </p:style>
            <p:txBody>
              <a:bodyPr rtlCol="0" anchor="ctr"/>
              <a:lstStyle/>
              <a:p>
                <a:pPr algn="ctr"/>
                <a:endParaRPr lang="en-US"/>
              </a:p>
            </p:txBody>
          </p:sp>
        </p:grpSp>
        <p:grpSp>
          <p:nvGrpSpPr>
            <p:cNvPr id="21" name="Group 22"/>
            <p:cNvGrpSpPr/>
            <p:nvPr/>
          </p:nvGrpSpPr>
          <p:grpSpPr>
            <a:xfrm>
              <a:off x="2667000" y="3483429"/>
              <a:ext cx="1371600" cy="707571"/>
              <a:chOff x="2209800" y="3254829"/>
              <a:chExt cx="1371600" cy="707571"/>
            </a:xfrm>
          </p:grpSpPr>
          <p:sp>
            <p:nvSpPr>
              <p:cNvPr id="22" name="Rectangle 23"/>
              <p:cNvSpPr/>
              <p:nvPr/>
            </p:nvSpPr>
            <p:spPr>
              <a:xfrm>
                <a:off x="2209800" y="3254829"/>
                <a:ext cx="1371600" cy="457200"/>
              </a:xfrm>
              <a:prstGeom prst="rect">
                <a:avLst/>
              </a:prstGeom>
            </p:spPr>
            <p:style>
              <a:lnRef idx="1">
                <a:schemeClr val="accent3"/>
              </a:lnRef>
              <a:fillRef idx="1001">
                <a:schemeClr val="dk1"/>
              </a:fillRef>
              <a:effectRef idx="2">
                <a:schemeClr val="accent3"/>
              </a:effectRef>
              <a:fontRef idx="minor">
                <a:schemeClr val="lt1"/>
              </a:fontRef>
            </p:style>
            <p:txBody>
              <a:bodyPr rtlCol="0" anchor="ctr"/>
              <a:lstStyle/>
              <a:p>
                <a:pPr algn="ctr"/>
                <a:r>
                  <a:rPr lang="en-US" dirty="0"/>
                  <a:t>Phase 3</a:t>
                </a:r>
              </a:p>
            </p:txBody>
          </p:sp>
          <p:sp>
            <p:nvSpPr>
              <p:cNvPr id="23" name="Down Arrow 24"/>
              <p:cNvSpPr/>
              <p:nvPr/>
            </p:nvSpPr>
            <p:spPr>
              <a:xfrm>
                <a:off x="2590800" y="3733800"/>
                <a:ext cx="609600" cy="228600"/>
              </a:xfrm>
              <a:prstGeom prst="downArrow">
                <a:avLst/>
              </a:prstGeom>
              <a:ln/>
            </p:spPr>
            <p:style>
              <a:lnRef idx="1">
                <a:schemeClr val="accent3"/>
              </a:lnRef>
              <a:fillRef idx="1001">
                <a:schemeClr val="dk1"/>
              </a:fillRef>
              <a:effectRef idx="2">
                <a:schemeClr val="accent3"/>
              </a:effectRef>
              <a:fontRef idx="minor">
                <a:schemeClr val="lt1"/>
              </a:fontRef>
            </p:style>
            <p:txBody>
              <a:bodyPr rtlCol="0" anchor="ctr"/>
              <a:lstStyle/>
              <a:p>
                <a:pPr algn="ctr"/>
                <a:endParaRPr lang="en-US"/>
              </a:p>
            </p:txBody>
          </p:sp>
        </p:grpSp>
      </p:grpSp>
      <p:sp>
        <p:nvSpPr>
          <p:cNvPr id="2" name="Rettangolo 1"/>
          <p:cNvSpPr/>
          <p:nvPr/>
        </p:nvSpPr>
        <p:spPr>
          <a:xfrm>
            <a:off x="4495801" y="3211055"/>
            <a:ext cx="3964932" cy="338554"/>
          </a:xfrm>
          <a:prstGeom prst="rect">
            <a:avLst/>
          </a:prstGeom>
        </p:spPr>
        <p:txBody>
          <a:bodyPr wrap="none">
            <a:spAutoFit/>
          </a:bodyPr>
          <a:lstStyle/>
          <a:p>
            <a:r>
              <a:rPr lang="en-US" sz="1600" dirty="0" err="1">
                <a:solidFill>
                  <a:schemeClr val="bg1"/>
                </a:solidFill>
              </a:rPr>
              <a:t>Vapore</a:t>
            </a:r>
            <a:r>
              <a:rPr lang="en-US" sz="1600" dirty="0">
                <a:solidFill>
                  <a:schemeClr val="bg1"/>
                </a:solidFill>
              </a:rPr>
              <a:t> </a:t>
            </a:r>
            <a:r>
              <a:rPr lang="en-US" sz="1600" dirty="0" err="1">
                <a:solidFill>
                  <a:schemeClr val="bg1"/>
                </a:solidFill>
              </a:rPr>
              <a:t>viene</a:t>
            </a:r>
            <a:r>
              <a:rPr lang="en-US" sz="1600" dirty="0">
                <a:solidFill>
                  <a:schemeClr val="bg1"/>
                </a:solidFill>
              </a:rPr>
              <a:t> </a:t>
            </a:r>
            <a:r>
              <a:rPr lang="en-US" sz="1600" dirty="0" err="1">
                <a:solidFill>
                  <a:schemeClr val="bg1"/>
                </a:solidFill>
              </a:rPr>
              <a:t>raffreddato</a:t>
            </a:r>
            <a:r>
              <a:rPr lang="en-US" sz="1600" dirty="0">
                <a:solidFill>
                  <a:schemeClr val="bg1"/>
                </a:solidFill>
              </a:rPr>
              <a:t> in un </a:t>
            </a:r>
            <a:r>
              <a:rPr lang="en-US" sz="1600" dirty="0" err="1">
                <a:solidFill>
                  <a:schemeClr val="bg1"/>
                </a:solidFill>
              </a:rPr>
              <a:t>condensatore</a:t>
            </a:r>
            <a:r>
              <a:rPr lang="en-US" sz="1600" dirty="0">
                <a:solidFill>
                  <a:schemeClr val="bg1"/>
                </a:solidFill>
              </a:rPr>
              <a:t> </a:t>
            </a:r>
          </a:p>
        </p:txBody>
      </p:sp>
      <p:sp>
        <p:nvSpPr>
          <p:cNvPr id="4" name="Rettangolo 3"/>
          <p:cNvSpPr/>
          <p:nvPr/>
        </p:nvSpPr>
        <p:spPr>
          <a:xfrm>
            <a:off x="4495801" y="3938360"/>
            <a:ext cx="4572000" cy="584775"/>
          </a:xfrm>
          <a:prstGeom prst="rect">
            <a:avLst/>
          </a:prstGeom>
        </p:spPr>
        <p:txBody>
          <a:bodyPr>
            <a:spAutoFit/>
          </a:bodyPr>
          <a:lstStyle/>
          <a:p>
            <a:r>
              <a:rPr lang="en-US" sz="1600" dirty="0" err="1">
                <a:solidFill>
                  <a:schemeClr val="bg1"/>
                </a:solidFill>
              </a:rPr>
              <a:t>L’acqua</a:t>
            </a:r>
            <a:r>
              <a:rPr lang="en-US" sz="1600" dirty="0">
                <a:solidFill>
                  <a:schemeClr val="bg1"/>
                </a:solidFill>
              </a:rPr>
              <a:t> in </a:t>
            </a:r>
            <a:r>
              <a:rPr lang="en-US" sz="1600" dirty="0" err="1">
                <a:solidFill>
                  <a:schemeClr val="bg1"/>
                </a:solidFill>
              </a:rPr>
              <a:t>uscita</a:t>
            </a:r>
            <a:r>
              <a:rPr lang="en-US" sz="1600" dirty="0">
                <a:solidFill>
                  <a:schemeClr val="bg1"/>
                </a:solidFill>
              </a:rPr>
              <a:t> dal </a:t>
            </a:r>
            <a:r>
              <a:rPr lang="en-US" sz="1600" dirty="0" err="1">
                <a:solidFill>
                  <a:schemeClr val="bg1"/>
                </a:solidFill>
              </a:rPr>
              <a:t>consensatore</a:t>
            </a:r>
            <a:r>
              <a:rPr lang="en-US" sz="1600" dirty="0">
                <a:solidFill>
                  <a:schemeClr val="bg1"/>
                </a:solidFill>
              </a:rPr>
              <a:t> </a:t>
            </a:r>
            <a:r>
              <a:rPr lang="en-US" sz="1600" dirty="0" err="1">
                <a:solidFill>
                  <a:schemeClr val="bg1"/>
                </a:solidFill>
              </a:rPr>
              <a:t>viene</a:t>
            </a:r>
            <a:r>
              <a:rPr lang="en-US" sz="1600" dirty="0">
                <a:solidFill>
                  <a:schemeClr val="bg1"/>
                </a:solidFill>
              </a:rPr>
              <a:t> re </a:t>
            </a:r>
            <a:r>
              <a:rPr lang="en-US" sz="1600" dirty="0" err="1">
                <a:solidFill>
                  <a:schemeClr val="bg1"/>
                </a:solidFill>
              </a:rPr>
              <a:t>immessa</a:t>
            </a:r>
            <a:r>
              <a:rPr lang="en-US" sz="1600" dirty="0">
                <a:solidFill>
                  <a:schemeClr val="bg1"/>
                </a:solidFill>
              </a:rPr>
              <a:t> </a:t>
            </a:r>
            <a:r>
              <a:rPr lang="en-US" sz="1600" dirty="0" err="1">
                <a:solidFill>
                  <a:schemeClr val="bg1"/>
                </a:solidFill>
              </a:rPr>
              <a:t>nella</a:t>
            </a:r>
            <a:r>
              <a:rPr lang="en-US" sz="1600" dirty="0">
                <a:solidFill>
                  <a:schemeClr val="bg1"/>
                </a:solidFill>
              </a:rPr>
              <a:t> </a:t>
            </a:r>
            <a:r>
              <a:rPr lang="en-US" sz="1600" dirty="0" err="1">
                <a:solidFill>
                  <a:schemeClr val="bg1"/>
                </a:solidFill>
              </a:rPr>
              <a:t>caldaia</a:t>
            </a:r>
            <a:r>
              <a:rPr lang="en-US" sz="1600" dirty="0">
                <a:solidFill>
                  <a:schemeClr val="bg1"/>
                </a:solidFill>
              </a:rPr>
              <a:t>.</a:t>
            </a:r>
          </a:p>
        </p:txBody>
      </p:sp>
    </p:spTree>
    <p:extLst>
      <p:ext uri="{BB962C8B-B14F-4D97-AF65-F5344CB8AC3E}">
        <p14:creationId xmlns:p14="http://schemas.microsoft.com/office/powerpoint/2010/main" val="1419784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a:t>Schema </a:t>
            </a:r>
            <a:r>
              <a:rPr lang="en-US" sz="2700" dirty="0" err="1"/>
              <a:t>funzionamento</a:t>
            </a:r>
            <a:r>
              <a:rPr lang="en-US" sz="2700" dirty="0"/>
              <a:t> </a:t>
            </a:r>
            <a:r>
              <a:rPr lang="en-US" sz="2700" dirty="0" err="1"/>
              <a:t>dentrale</a:t>
            </a:r>
            <a:r>
              <a:rPr lang="en-US" sz="2700" dirty="0"/>
              <a:t> a </a:t>
            </a:r>
            <a:r>
              <a:rPr lang="en-US" sz="2700" dirty="0" err="1"/>
              <a:t>carbone</a:t>
            </a:r>
            <a:r>
              <a:rPr lang="en-US" sz="2700" dirty="0"/>
              <a:t>:</a:t>
            </a:r>
          </a:p>
        </p:txBody>
      </p:sp>
      <p:pic>
        <p:nvPicPr>
          <p:cNvPr id="2" name="Immagine 1"/>
          <p:cNvPicPr>
            <a:picLocks noChangeAspect="1"/>
          </p:cNvPicPr>
          <p:nvPr/>
        </p:nvPicPr>
        <p:blipFill>
          <a:blip r:embed="rId3"/>
          <a:stretch>
            <a:fillRect/>
          </a:stretch>
        </p:blipFill>
        <p:spPr>
          <a:xfrm>
            <a:off x="0" y="1143000"/>
            <a:ext cx="9144000" cy="4952999"/>
          </a:xfrm>
          <a:prstGeom prst="rect">
            <a:avLst/>
          </a:prstGeom>
        </p:spPr>
      </p:pic>
    </p:spTree>
    <p:extLst>
      <p:ext uri="{BB962C8B-B14F-4D97-AF65-F5344CB8AC3E}">
        <p14:creationId xmlns:p14="http://schemas.microsoft.com/office/powerpoint/2010/main" val="2307188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Ciclo</a:t>
            </a:r>
            <a:r>
              <a:rPr lang="en-US" sz="2700" dirty="0"/>
              <a:t> di </a:t>
            </a:r>
            <a:r>
              <a:rPr lang="en-US" sz="2700" dirty="0" err="1"/>
              <a:t>produzione</a:t>
            </a:r>
            <a:r>
              <a:rPr lang="en-US" sz="2700" dirty="0"/>
              <a:t> </a:t>
            </a:r>
            <a:r>
              <a:rPr lang="en-US" sz="2700" dirty="0" err="1"/>
              <a:t>dell’energia</a:t>
            </a:r>
            <a:r>
              <a:rPr lang="en-US" sz="2700" dirty="0"/>
              <a:t>:</a:t>
            </a:r>
          </a:p>
        </p:txBody>
      </p:sp>
      <p:sp>
        <p:nvSpPr>
          <p:cNvPr id="3" name="CasellaDiTesto 2"/>
          <p:cNvSpPr txBox="1"/>
          <p:nvPr/>
        </p:nvSpPr>
        <p:spPr>
          <a:xfrm>
            <a:off x="2790825" y="1066800"/>
            <a:ext cx="6231255" cy="4893647"/>
          </a:xfrm>
          <a:prstGeom prst="rect">
            <a:avLst/>
          </a:prstGeom>
          <a:noFill/>
        </p:spPr>
        <p:txBody>
          <a:bodyPr wrap="square" rtlCol="0">
            <a:spAutoFit/>
          </a:bodyPr>
          <a:lstStyle/>
          <a:p>
            <a:pPr algn="just"/>
            <a:r>
              <a:rPr lang="en-US" sz="1400" dirty="0">
                <a:solidFill>
                  <a:schemeClr val="bg1"/>
                </a:solidFill>
              </a:rPr>
              <a:t>Un </a:t>
            </a:r>
            <a:r>
              <a:rPr lang="en-US" sz="1400" u="sng" dirty="0" err="1">
                <a:solidFill>
                  <a:schemeClr val="bg1"/>
                </a:solidFill>
              </a:rPr>
              <a:t>condensatore</a:t>
            </a:r>
            <a:r>
              <a:rPr lang="en-US" sz="1400" dirty="0">
                <a:solidFill>
                  <a:schemeClr val="bg1"/>
                </a:solidFill>
              </a:rPr>
              <a:t> è </a:t>
            </a:r>
            <a:r>
              <a:rPr lang="en-US" sz="1400" dirty="0" err="1">
                <a:solidFill>
                  <a:schemeClr val="bg1"/>
                </a:solidFill>
              </a:rPr>
              <a:t>uno</a:t>
            </a:r>
            <a:r>
              <a:rPr lang="en-US" sz="1400" dirty="0">
                <a:solidFill>
                  <a:schemeClr val="bg1"/>
                </a:solidFill>
              </a:rPr>
              <a:t> </a:t>
            </a:r>
            <a:r>
              <a:rPr lang="en-US" sz="1400" dirty="0" err="1">
                <a:solidFill>
                  <a:schemeClr val="bg1"/>
                </a:solidFill>
              </a:rPr>
              <a:t>scambiatore</a:t>
            </a:r>
            <a:r>
              <a:rPr lang="en-US" sz="1400" dirty="0">
                <a:solidFill>
                  <a:schemeClr val="bg1"/>
                </a:solidFill>
              </a:rPr>
              <a:t> di </a:t>
            </a:r>
            <a:r>
              <a:rPr lang="en-US" sz="1400" dirty="0" err="1">
                <a:solidFill>
                  <a:schemeClr val="bg1"/>
                </a:solidFill>
              </a:rPr>
              <a:t>calore</a:t>
            </a:r>
            <a:r>
              <a:rPr lang="en-US" sz="1400" dirty="0">
                <a:solidFill>
                  <a:schemeClr val="bg1"/>
                </a:solidFill>
              </a:rPr>
              <a:t> </a:t>
            </a:r>
            <a:r>
              <a:rPr lang="en-US" sz="1400" dirty="0" err="1">
                <a:solidFill>
                  <a:schemeClr val="bg1"/>
                </a:solidFill>
              </a:rPr>
              <a:t>ossia</a:t>
            </a:r>
            <a:r>
              <a:rPr lang="en-US" sz="1400" dirty="0">
                <a:solidFill>
                  <a:schemeClr val="bg1"/>
                </a:solidFill>
              </a:rPr>
              <a:t> </a:t>
            </a:r>
            <a:r>
              <a:rPr lang="en-US" sz="1400" dirty="0" err="1">
                <a:solidFill>
                  <a:schemeClr val="bg1"/>
                </a:solidFill>
              </a:rPr>
              <a:t>una</a:t>
            </a:r>
            <a:r>
              <a:rPr lang="en-US" sz="1400" dirty="0">
                <a:solidFill>
                  <a:schemeClr val="bg1"/>
                </a:solidFill>
              </a:rPr>
              <a:t> </a:t>
            </a:r>
            <a:r>
              <a:rPr lang="en-US" sz="1400" dirty="0" err="1">
                <a:solidFill>
                  <a:schemeClr val="bg1"/>
                </a:solidFill>
              </a:rPr>
              <a:t>macchina</a:t>
            </a:r>
            <a:r>
              <a:rPr lang="en-US" sz="1400" dirty="0">
                <a:solidFill>
                  <a:schemeClr val="bg1"/>
                </a:solidFill>
              </a:rPr>
              <a:t> in </a:t>
            </a:r>
            <a:r>
              <a:rPr lang="en-US" sz="1400" dirty="0" err="1">
                <a:solidFill>
                  <a:schemeClr val="bg1"/>
                </a:solidFill>
              </a:rPr>
              <a:t>grado</a:t>
            </a:r>
            <a:r>
              <a:rPr lang="en-US" sz="1400" dirty="0">
                <a:solidFill>
                  <a:schemeClr val="bg1"/>
                </a:solidFill>
              </a:rPr>
              <a:t> di </a:t>
            </a:r>
            <a:r>
              <a:rPr lang="en-US" sz="1400" dirty="0" err="1">
                <a:solidFill>
                  <a:schemeClr val="bg1"/>
                </a:solidFill>
              </a:rPr>
              <a:t>scambiare</a:t>
            </a:r>
            <a:r>
              <a:rPr lang="en-US" sz="1400" dirty="0">
                <a:solidFill>
                  <a:schemeClr val="bg1"/>
                </a:solidFill>
              </a:rPr>
              <a:t> </a:t>
            </a:r>
            <a:r>
              <a:rPr lang="en-US" sz="1400" dirty="0" err="1">
                <a:solidFill>
                  <a:schemeClr val="bg1"/>
                </a:solidFill>
              </a:rPr>
              <a:t>energia</a:t>
            </a:r>
            <a:r>
              <a:rPr lang="en-US" sz="1400" dirty="0">
                <a:solidFill>
                  <a:schemeClr val="bg1"/>
                </a:solidFill>
              </a:rPr>
              <a:t> </a:t>
            </a:r>
            <a:r>
              <a:rPr lang="en-US" sz="1400" dirty="0" err="1">
                <a:solidFill>
                  <a:schemeClr val="bg1"/>
                </a:solidFill>
              </a:rPr>
              <a:t>termica</a:t>
            </a:r>
            <a:r>
              <a:rPr lang="en-US" sz="1400" dirty="0">
                <a:solidFill>
                  <a:schemeClr val="bg1"/>
                </a:solidFill>
              </a:rPr>
              <a:t> (</a:t>
            </a:r>
            <a:r>
              <a:rPr lang="en-US" sz="1400" dirty="0" err="1">
                <a:solidFill>
                  <a:schemeClr val="bg1"/>
                </a:solidFill>
              </a:rPr>
              <a:t>calore</a:t>
            </a:r>
            <a:r>
              <a:rPr lang="en-US" sz="1400" dirty="0">
                <a:solidFill>
                  <a:schemeClr val="bg1"/>
                </a:solidFill>
              </a:rPr>
              <a:t>) </a:t>
            </a:r>
            <a:r>
              <a:rPr lang="en-US" sz="1400" dirty="0" err="1">
                <a:solidFill>
                  <a:schemeClr val="bg1"/>
                </a:solidFill>
              </a:rPr>
              <a:t>tra</a:t>
            </a:r>
            <a:r>
              <a:rPr lang="en-US" sz="1400" dirty="0">
                <a:solidFill>
                  <a:schemeClr val="bg1"/>
                </a:solidFill>
              </a:rPr>
              <a:t> due </a:t>
            </a:r>
            <a:r>
              <a:rPr lang="en-US" sz="1400" dirty="0" err="1">
                <a:solidFill>
                  <a:schemeClr val="bg1"/>
                </a:solidFill>
              </a:rPr>
              <a:t>fluidi</a:t>
            </a:r>
            <a:r>
              <a:rPr lang="en-US" sz="1400" dirty="0">
                <a:solidFill>
                  <a:schemeClr val="bg1"/>
                </a:solidFill>
              </a:rPr>
              <a:t>. Il </a:t>
            </a:r>
            <a:r>
              <a:rPr lang="en-US" sz="1400" dirty="0" err="1">
                <a:solidFill>
                  <a:schemeClr val="bg1"/>
                </a:solidFill>
              </a:rPr>
              <a:t>condensatore</a:t>
            </a:r>
            <a:r>
              <a:rPr lang="en-US" sz="1400" dirty="0">
                <a:solidFill>
                  <a:schemeClr val="bg1"/>
                </a:solidFill>
              </a:rPr>
              <a:t> </a:t>
            </a:r>
            <a:r>
              <a:rPr lang="en-US" sz="1400" dirty="0" err="1">
                <a:solidFill>
                  <a:schemeClr val="bg1"/>
                </a:solidFill>
              </a:rPr>
              <a:t>permette</a:t>
            </a:r>
            <a:r>
              <a:rPr lang="en-US" sz="1400" dirty="0">
                <a:solidFill>
                  <a:schemeClr val="bg1"/>
                </a:solidFill>
              </a:rPr>
              <a:t> di </a:t>
            </a:r>
            <a:r>
              <a:rPr lang="en-US" sz="1400" dirty="0" err="1">
                <a:solidFill>
                  <a:schemeClr val="bg1"/>
                </a:solidFill>
              </a:rPr>
              <a:t>raffreddare</a:t>
            </a:r>
            <a:r>
              <a:rPr lang="en-US" sz="1400" dirty="0">
                <a:solidFill>
                  <a:schemeClr val="bg1"/>
                </a:solidFill>
              </a:rPr>
              <a:t> </a:t>
            </a:r>
            <a:r>
              <a:rPr lang="en-US" sz="1400" dirty="0" err="1">
                <a:solidFill>
                  <a:schemeClr val="bg1"/>
                </a:solidFill>
              </a:rPr>
              <a:t>il</a:t>
            </a:r>
            <a:r>
              <a:rPr lang="en-US" sz="1400" dirty="0">
                <a:solidFill>
                  <a:schemeClr val="bg1"/>
                </a:solidFill>
              </a:rPr>
              <a:t> </a:t>
            </a:r>
            <a:r>
              <a:rPr lang="en-US" sz="1400" dirty="0" err="1">
                <a:solidFill>
                  <a:schemeClr val="bg1"/>
                </a:solidFill>
              </a:rPr>
              <a:t>vapore</a:t>
            </a:r>
            <a:r>
              <a:rPr lang="en-US" sz="1400" dirty="0">
                <a:solidFill>
                  <a:schemeClr val="bg1"/>
                </a:solidFill>
              </a:rPr>
              <a:t> in </a:t>
            </a:r>
            <a:r>
              <a:rPr lang="en-US" sz="1400" dirty="0" err="1">
                <a:solidFill>
                  <a:schemeClr val="bg1"/>
                </a:solidFill>
              </a:rPr>
              <a:t>uscita</a:t>
            </a:r>
            <a:r>
              <a:rPr lang="en-US" sz="1400" dirty="0">
                <a:solidFill>
                  <a:schemeClr val="bg1"/>
                </a:solidFill>
              </a:rPr>
              <a:t> </a:t>
            </a:r>
            <a:r>
              <a:rPr lang="en-US" sz="1400" dirty="0" err="1">
                <a:solidFill>
                  <a:schemeClr val="bg1"/>
                </a:solidFill>
              </a:rPr>
              <a:t>dalla</a:t>
            </a:r>
            <a:r>
              <a:rPr lang="en-US" sz="1400" dirty="0">
                <a:solidFill>
                  <a:schemeClr val="bg1"/>
                </a:solidFill>
              </a:rPr>
              <a:t> </a:t>
            </a:r>
            <a:r>
              <a:rPr lang="en-US" sz="1400" dirty="0" err="1">
                <a:solidFill>
                  <a:schemeClr val="bg1"/>
                </a:solidFill>
              </a:rPr>
              <a:t>turbina</a:t>
            </a:r>
            <a:r>
              <a:rPr lang="en-US" sz="1400" dirty="0">
                <a:solidFill>
                  <a:schemeClr val="bg1"/>
                </a:solidFill>
              </a:rPr>
              <a:t> in </a:t>
            </a:r>
            <a:r>
              <a:rPr lang="en-US" sz="1400" dirty="0" err="1">
                <a:solidFill>
                  <a:schemeClr val="bg1"/>
                </a:solidFill>
              </a:rPr>
              <a:t>modo</a:t>
            </a:r>
            <a:r>
              <a:rPr lang="en-US" sz="1400" dirty="0">
                <a:solidFill>
                  <a:schemeClr val="bg1"/>
                </a:solidFill>
              </a:rPr>
              <a:t> da </a:t>
            </a:r>
            <a:r>
              <a:rPr lang="en-US" sz="1400" dirty="0" err="1">
                <a:solidFill>
                  <a:schemeClr val="bg1"/>
                </a:solidFill>
              </a:rPr>
              <a:t>avere</a:t>
            </a:r>
            <a:r>
              <a:rPr lang="en-US" sz="1400" dirty="0">
                <a:solidFill>
                  <a:schemeClr val="bg1"/>
                </a:solidFill>
              </a:rPr>
              <a:t> </a:t>
            </a:r>
            <a:r>
              <a:rPr lang="en-US" sz="1400" dirty="0" err="1">
                <a:solidFill>
                  <a:schemeClr val="bg1"/>
                </a:solidFill>
              </a:rPr>
              <a:t>nuovamente</a:t>
            </a:r>
            <a:r>
              <a:rPr lang="en-US" sz="1400" dirty="0">
                <a:solidFill>
                  <a:schemeClr val="bg1"/>
                </a:solidFill>
              </a:rPr>
              <a:t> </a:t>
            </a:r>
            <a:r>
              <a:rPr lang="en-US" sz="1400" dirty="0" err="1">
                <a:solidFill>
                  <a:schemeClr val="bg1"/>
                </a:solidFill>
              </a:rPr>
              <a:t>acqua</a:t>
            </a:r>
            <a:r>
              <a:rPr lang="en-US" sz="1400" dirty="0">
                <a:solidFill>
                  <a:schemeClr val="bg1"/>
                </a:solidFill>
              </a:rPr>
              <a:t> </a:t>
            </a:r>
            <a:r>
              <a:rPr lang="en-US" sz="1400" dirty="0" err="1">
                <a:solidFill>
                  <a:schemeClr val="bg1"/>
                </a:solidFill>
              </a:rPr>
              <a:t>fresca</a:t>
            </a:r>
            <a:r>
              <a:rPr lang="en-US" sz="1400" dirty="0">
                <a:solidFill>
                  <a:schemeClr val="bg1"/>
                </a:solidFill>
              </a:rPr>
              <a:t> da </a:t>
            </a:r>
            <a:r>
              <a:rPr lang="en-US" sz="1400" dirty="0" err="1">
                <a:solidFill>
                  <a:schemeClr val="bg1"/>
                </a:solidFill>
              </a:rPr>
              <a:t>immettere</a:t>
            </a:r>
            <a:r>
              <a:rPr lang="en-US" sz="1400" dirty="0">
                <a:solidFill>
                  <a:schemeClr val="bg1"/>
                </a:solidFill>
              </a:rPr>
              <a:t> </a:t>
            </a:r>
            <a:r>
              <a:rPr lang="en-US" sz="1400" dirty="0" err="1">
                <a:solidFill>
                  <a:schemeClr val="bg1"/>
                </a:solidFill>
              </a:rPr>
              <a:t>nella</a:t>
            </a:r>
            <a:r>
              <a:rPr lang="en-US" sz="1400" dirty="0">
                <a:solidFill>
                  <a:schemeClr val="bg1"/>
                </a:solidFill>
              </a:rPr>
              <a:t> </a:t>
            </a:r>
            <a:r>
              <a:rPr lang="en-US" sz="1400" dirty="0" err="1">
                <a:solidFill>
                  <a:schemeClr val="bg1"/>
                </a:solidFill>
              </a:rPr>
              <a:t>caldaia</a:t>
            </a:r>
            <a:r>
              <a:rPr lang="en-US" sz="1400" dirty="0">
                <a:solidFill>
                  <a:schemeClr val="bg1"/>
                </a:solidFill>
              </a:rPr>
              <a:t> per </a:t>
            </a:r>
            <a:r>
              <a:rPr lang="en-US" sz="1400" dirty="0" err="1">
                <a:solidFill>
                  <a:schemeClr val="bg1"/>
                </a:solidFill>
              </a:rPr>
              <a:t>riprendere</a:t>
            </a:r>
            <a:r>
              <a:rPr lang="en-US" sz="1400" dirty="0">
                <a:solidFill>
                  <a:schemeClr val="bg1"/>
                </a:solidFill>
              </a:rPr>
              <a:t> </a:t>
            </a:r>
            <a:r>
              <a:rPr lang="en-US" sz="1400" dirty="0" err="1">
                <a:solidFill>
                  <a:schemeClr val="bg1"/>
                </a:solidFill>
              </a:rPr>
              <a:t>il</a:t>
            </a:r>
            <a:r>
              <a:rPr lang="en-US" sz="1400" dirty="0">
                <a:solidFill>
                  <a:schemeClr val="bg1"/>
                </a:solidFill>
              </a:rPr>
              <a:t> </a:t>
            </a:r>
            <a:r>
              <a:rPr lang="en-US" sz="1400" dirty="0" err="1">
                <a:solidFill>
                  <a:schemeClr val="bg1"/>
                </a:solidFill>
              </a:rPr>
              <a:t>processo</a:t>
            </a:r>
            <a:r>
              <a:rPr lang="en-US" sz="1400" dirty="0">
                <a:solidFill>
                  <a:schemeClr val="bg1"/>
                </a:solidFill>
              </a:rPr>
              <a:t> di </a:t>
            </a:r>
            <a:r>
              <a:rPr lang="en-US" sz="1400" dirty="0" err="1">
                <a:solidFill>
                  <a:schemeClr val="bg1"/>
                </a:solidFill>
              </a:rPr>
              <a:t>generazione</a:t>
            </a:r>
            <a:r>
              <a:rPr lang="en-US" sz="1400" dirty="0">
                <a:solidFill>
                  <a:schemeClr val="bg1"/>
                </a:solidFill>
              </a:rPr>
              <a:t> del </a:t>
            </a:r>
            <a:r>
              <a:rPr lang="en-US" sz="1400" dirty="0" err="1">
                <a:solidFill>
                  <a:schemeClr val="bg1"/>
                </a:solidFill>
              </a:rPr>
              <a:t>vapore</a:t>
            </a:r>
            <a:r>
              <a:rPr lang="en-US" sz="1400" dirty="0">
                <a:solidFill>
                  <a:schemeClr val="bg1"/>
                </a:solidFill>
              </a:rPr>
              <a:t>.</a:t>
            </a:r>
          </a:p>
          <a:p>
            <a:pPr algn="just"/>
            <a:endParaRPr lang="en-US" sz="1400" dirty="0">
              <a:solidFill>
                <a:schemeClr val="bg1"/>
              </a:solidFill>
            </a:endParaRPr>
          </a:p>
          <a:p>
            <a:pPr algn="just"/>
            <a:r>
              <a:rPr lang="en-US" sz="1400" dirty="0">
                <a:solidFill>
                  <a:schemeClr val="bg1"/>
                </a:solidFill>
              </a:rPr>
              <a:t>La </a:t>
            </a:r>
            <a:r>
              <a:rPr lang="en-US" sz="1400" dirty="0" err="1">
                <a:solidFill>
                  <a:schemeClr val="bg1"/>
                </a:solidFill>
              </a:rPr>
              <a:t>centrale</a:t>
            </a:r>
            <a:r>
              <a:rPr lang="en-US" sz="1400" dirty="0">
                <a:solidFill>
                  <a:schemeClr val="bg1"/>
                </a:solidFill>
              </a:rPr>
              <a:t> a </a:t>
            </a:r>
            <a:r>
              <a:rPr lang="en-US" sz="1400" dirty="0" err="1">
                <a:solidFill>
                  <a:schemeClr val="bg1"/>
                </a:solidFill>
              </a:rPr>
              <a:t>carbone</a:t>
            </a:r>
            <a:r>
              <a:rPr lang="en-US" sz="1400" dirty="0">
                <a:solidFill>
                  <a:schemeClr val="bg1"/>
                </a:solidFill>
              </a:rPr>
              <a:t> è un </a:t>
            </a:r>
            <a:r>
              <a:rPr lang="en-US" sz="1400" dirty="0" err="1">
                <a:solidFill>
                  <a:schemeClr val="bg1"/>
                </a:solidFill>
              </a:rPr>
              <a:t>tipo</a:t>
            </a:r>
            <a:r>
              <a:rPr lang="en-US" sz="1400" dirty="0">
                <a:solidFill>
                  <a:schemeClr val="bg1"/>
                </a:solidFill>
              </a:rPr>
              <a:t> di </a:t>
            </a:r>
            <a:r>
              <a:rPr lang="en-US" sz="1400" dirty="0" err="1">
                <a:solidFill>
                  <a:schemeClr val="bg1"/>
                </a:solidFill>
              </a:rPr>
              <a:t>centrale</a:t>
            </a:r>
            <a:r>
              <a:rPr lang="en-US" sz="1400" dirty="0">
                <a:solidFill>
                  <a:schemeClr val="bg1"/>
                </a:solidFill>
              </a:rPr>
              <a:t> </a:t>
            </a:r>
            <a:r>
              <a:rPr lang="en-US" sz="1400" dirty="0" err="1">
                <a:solidFill>
                  <a:schemeClr val="bg1"/>
                </a:solidFill>
              </a:rPr>
              <a:t>termoelettrica</a:t>
            </a:r>
            <a:r>
              <a:rPr lang="en-US" sz="1400" dirty="0">
                <a:solidFill>
                  <a:schemeClr val="bg1"/>
                </a:solidFill>
              </a:rPr>
              <a:t>. Una CENTRALE TERMOELETTRICA </a:t>
            </a:r>
            <a:r>
              <a:rPr lang="en-US" sz="1400" dirty="0" err="1">
                <a:solidFill>
                  <a:schemeClr val="bg1"/>
                </a:solidFill>
              </a:rPr>
              <a:t>sfrutta</a:t>
            </a:r>
            <a:r>
              <a:rPr lang="en-US" sz="1400" dirty="0">
                <a:solidFill>
                  <a:schemeClr val="bg1"/>
                </a:solidFill>
              </a:rPr>
              <a:t> di </a:t>
            </a:r>
            <a:r>
              <a:rPr lang="en-US" sz="1400" dirty="0" err="1">
                <a:solidFill>
                  <a:schemeClr val="bg1"/>
                </a:solidFill>
              </a:rPr>
              <a:t>fatto</a:t>
            </a:r>
            <a:r>
              <a:rPr lang="en-US" sz="1400" dirty="0">
                <a:solidFill>
                  <a:schemeClr val="bg1"/>
                </a:solidFill>
              </a:rPr>
              <a:t> </a:t>
            </a:r>
            <a:r>
              <a:rPr lang="en-US" sz="1400" dirty="0" err="1">
                <a:solidFill>
                  <a:schemeClr val="bg1"/>
                </a:solidFill>
              </a:rPr>
              <a:t>il</a:t>
            </a:r>
            <a:r>
              <a:rPr lang="en-US" sz="1400" dirty="0">
                <a:solidFill>
                  <a:schemeClr val="bg1"/>
                </a:solidFill>
              </a:rPr>
              <a:t> </a:t>
            </a:r>
            <a:r>
              <a:rPr lang="en-US" sz="1400" dirty="0" err="1">
                <a:solidFill>
                  <a:schemeClr val="bg1"/>
                </a:solidFill>
              </a:rPr>
              <a:t>vapore</a:t>
            </a:r>
            <a:r>
              <a:rPr lang="en-US" sz="1400" dirty="0">
                <a:solidFill>
                  <a:schemeClr val="bg1"/>
                </a:solidFill>
              </a:rPr>
              <a:t> per </a:t>
            </a:r>
            <a:r>
              <a:rPr lang="en-US" sz="1400" dirty="0" err="1">
                <a:solidFill>
                  <a:schemeClr val="bg1"/>
                </a:solidFill>
              </a:rPr>
              <a:t>produrre</a:t>
            </a:r>
            <a:r>
              <a:rPr lang="en-US" sz="1400" dirty="0">
                <a:solidFill>
                  <a:schemeClr val="bg1"/>
                </a:solidFill>
              </a:rPr>
              <a:t> </a:t>
            </a:r>
            <a:r>
              <a:rPr lang="en-US" sz="1400" dirty="0" err="1">
                <a:solidFill>
                  <a:schemeClr val="bg1"/>
                </a:solidFill>
              </a:rPr>
              <a:t>energia</a:t>
            </a:r>
            <a:r>
              <a:rPr lang="en-US" sz="1400" dirty="0">
                <a:solidFill>
                  <a:schemeClr val="bg1"/>
                </a:solidFill>
              </a:rPr>
              <a:t> </a:t>
            </a:r>
            <a:r>
              <a:rPr lang="en-US" sz="1400" dirty="0" err="1">
                <a:solidFill>
                  <a:schemeClr val="bg1"/>
                </a:solidFill>
              </a:rPr>
              <a:t>elettrica</a:t>
            </a:r>
            <a:r>
              <a:rPr lang="en-US" sz="1400" dirty="0">
                <a:solidFill>
                  <a:schemeClr val="bg1"/>
                </a:solidFill>
              </a:rPr>
              <a:t>. Il </a:t>
            </a:r>
            <a:r>
              <a:rPr lang="en-US" sz="1400" dirty="0" err="1">
                <a:solidFill>
                  <a:schemeClr val="bg1"/>
                </a:solidFill>
              </a:rPr>
              <a:t>vapore</a:t>
            </a:r>
            <a:r>
              <a:rPr lang="en-US" sz="1400" dirty="0">
                <a:solidFill>
                  <a:schemeClr val="bg1"/>
                </a:solidFill>
              </a:rPr>
              <a:t> </a:t>
            </a:r>
            <a:r>
              <a:rPr lang="en-US" sz="1400" dirty="0" err="1">
                <a:solidFill>
                  <a:schemeClr val="bg1"/>
                </a:solidFill>
              </a:rPr>
              <a:t>si</a:t>
            </a:r>
            <a:r>
              <a:rPr lang="en-US" sz="1400" dirty="0">
                <a:solidFill>
                  <a:schemeClr val="bg1"/>
                </a:solidFill>
              </a:rPr>
              <a:t> </a:t>
            </a:r>
            <a:r>
              <a:rPr lang="en-US" sz="1400" dirty="0" err="1">
                <a:solidFill>
                  <a:schemeClr val="bg1"/>
                </a:solidFill>
              </a:rPr>
              <a:t>ottiene</a:t>
            </a:r>
            <a:r>
              <a:rPr lang="en-US" sz="1400" dirty="0">
                <a:solidFill>
                  <a:schemeClr val="bg1"/>
                </a:solidFill>
              </a:rPr>
              <a:t> </a:t>
            </a:r>
            <a:r>
              <a:rPr lang="en-US" sz="1400" dirty="0" err="1">
                <a:solidFill>
                  <a:schemeClr val="bg1"/>
                </a:solidFill>
              </a:rPr>
              <a:t>riscaldando</a:t>
            </a:r>
            <a:r>
              <a:rPr lang="en-US" sz="1400" dirty="0">
                <a:solidFill>
                  <a:schemeClr val="bg1"/>
                </a:solidFill>
              </a:rPr>
              <a:t> </a:t>
            </a:r>
            <a:r>
              <a:rPr lang="en-US" sz="1400" dirty="0" err="1">
                <a:solidFill>
                  <a:schemeClr val="bg1"/>
                </a:solidFill>
              </a:rPr>
              <a:t>l’acqua</a:t>
            </a:r>
            <a:r>
              <a:rPr lang="en-US" sz="1400" dirty="0">
                <a:solidFill>
                  <a:schemeClr val="bg1"/>
                </a:solidFill>
              </a:rPr>
              <a:t> </a:t>
            </a:r>
            <a:r>
              <a:rPr lang="en-US" sz="1400" dirty="0" err="1">
                <a:solidFill>
                  <a:schemeClr val="bg1"/>
                </a:solidFill>
              </a:rPr>
              <a:t>fino</a:t>
            </a:r>
            <a:r>
              <a:rPr lang="en-US" sz="1400" dirty="0">
                <a:solidFill>
                  <a:schemeClr val="bg1"/>
                </a:solidFill>
              </a:rPr>
              <a:t> ad un temperature di 100°C a </a:t>
            </a:r>
            <a:r>
              <a:rPr lang="en-US" sz="1400" dirty="0" err="1">
                <a:solidFill>
                  <a:schemeClr val="bg1"/>
                </a:solidFill>
              </a:rPr>
              <a:t>pressione</a:t>
            </a:r>
            <a:r>
              <a:rPr lang="en-US" sz="1400" dirty="0">
                <a:solidFill>
                  <a:schemeClr val="bg1"/>
                </a:solidFill>
              </a:rPr>
              <a:t> </a:t>
            </a:r>
            <a:r>
              <a:rPr lang="en-US" sz="1400" dirty="0" err="1">
                <a:solidFill>
                  <a:schemeClr val="bg1"/>
                </a:solidFill>
              </a:rPr>
              <a:t>ambiente</a:t>
            </a:r>
            <a:r>
              <a:rPr lang="en-US" sz="1400" dirty="0">
                <a:solidFill>
                  <a:schemeClr val="bg1"/>
                </a:solidFill>
              </a:rPr>
              <a:t>.</a:t>
            </a:r>
          </a:p>
          <a:p>
            <a:pPr algn="just"/>
            <a:endParaRPr lang="en-US" sz="1400" dirty="0">
              <a:solidFill>
                <a:schemeClr val="bg1"/>
              </a:solidFill>
            </a:endParaRPr>
          </a:p>
          <a:p>
            <a:pPr algn="just"/>
            <a:r>
              <a:rPr lang="en-US" sz="1400" dirty="0">
                <a:solidFill>
                  <a:schemeClr val="bg1"/>
                </a:solidFill>
              </a:rPr>
              <a:t>E’ </a:t>
            </a:r>
            <a:r>
              <a:rPr lang="en-US" sz="1400" dirty="0" err="1">
                <a:solidFill>
                  <a:schemeClr val="bg1"/>
                </a:solidFill>
              </a:rPr>
              <a:t>posibile</a:t>
            </a:r>
            <a:r>
              <a:rPr lang="en-US" sz="1400" dirty="0">
                <a:solidFill>
                  <a:schemeClr val="bg1"/>
                </a:solidFill>
              </a:rPr>
              <a:t> </a:t>
            </a:r>
            <a:r>
              <a:rPr lang="en-US" sz="1400" dirty="0" err="1">
                <a:solidFill>
                  <a:schemeClr val="bg1"/>
                </a:solidFill>
              </a:rPr>
              <a:t>utilizzare</a:t>
            </a:r>
            <a:r>
              <a:rPr lang="en-US" sz="1400" dirty="0">
                <a:solidFill>
                  <a:schemeClr val="bg1"/>
                </a:solidFill>
              </a:rPr>
              <a:t> </a:t>
            </a:r>
            <a:r>
              <a:rPr lang="en-US" sz="1400" dirty="0" err="1">
                <a:solidFill>
                  <a:schemeClr val="bg1"/>
                </a:solidFill>
              </a:rPr>
              <a:t>molti</a:t>
            </a:r>
            <a:r>
              <a:rPr lang="en-US" sz="1400" dirty="0">
                <a:solidFill>
                  <a:schemeClr val="bg1"/>
                </a:solidFill>
              </a:rPr>
              <a:t> tipi di </a:t>
            </a:r>
            <a:r>
              <a:rPr lang="en-US" sz="1400" dirty="0" err="1">
                <a:solidFill>
                  <a:schemeClr val="bg1"/>
                </a:solidFill>
              </a:rPr>
              <a:t>combustibili</a:t>
            </a:r>
            <a:r>
              <a:rPr lang="en-US" sz="1400" dirty="0">
                <a:solidFill>
                  <a:schemeClr val="bg1"/>
                </a:solidFill>
              </a:rPr>
              <a:t> per </a:t>
            </a:r>
            <a:r>
              <a:rPr lang="en-US" sz="1400" dirty="0" err="1">
                <a:solidFill>
                  <a:schemeClr val="bg1"/>
                </a:solidFill>
              </a:rPr>
              <a:t>il</a:t>
            </a:r>
            <a:r>
              <a:rPr lang="en-US" sz="1400" dirty="0">
                <a:solidFill>
                  <a:schemeClr val="bg1"/>
                </a:solidFill>
              </a:rPr>
              <a:t> </a:t>
            </a:r>
            <a:r>
              <a:rPr lang="en-US" sz="1400" dirty="0" err="1">
                <a:solidFill>
                  <a:schemeClr val="bg1"/>
                </a:solidFill>
              </a:rPr>
              <a:t>bruciatore</a:t>
            </a:r>
            <a:r>
              <a:rPr lang="en-US" sz="1400" dirty="0">
                <a:solidFill>
                  <a:schemeClr val="bg1"/>
                </a:solidFill>
              </a:rPr>
              <a:t>, ma di </a:t>
            </a:r>
            <a:r>
              <a:rPr lang="en-US" sz="1400" dirty="0" err="1">
                <a:solidFill>
                  <a:schemeClr val="bg1"/>
                </a:solidFill>
              </a:rPr>
              <a:t>fatto</a:t>
            </a:r>
            <a:r>
              <a:rPr lang="en-US" sz="1400" dirty="0">
                <a:solidFill>
                  <a:schemeClr val="bg1"/>
                </a:solidFill>
              </a:rPr>
              <a:t> </a:t>
            </a:r>
            <a:r>
              <a:rPr lang="en-US" sz="1400" dirty="0" err="1">
                <a:solidFill>
                  <a:schemeClr val="bg1"/>
                </a:solidFill>
              </a:rPr>
              <a:t>una</a:t>
            </a:r>
            <a:r>
              <a:rPr lang="en-US" sz="1400" dirty="0">
                <a:solidFill>
                  <a:schemeClr val="bg1"/>
                </a:solidFill>
              </a:rPr>
              <a:t> </a:t>
            </a:r>
            <a:r>
              <a:rPr lang="en-US" sz="1400" dirty="0" err="1">
                <a:solidFill>
                  <a:schemeClr val="bg1"/>
                </a:solidFill>
              </a:rPr>
              <a:t>centrale</a:t>
            </a:r>
            <a:r>
              <a:rPr lang="en-US" sz="1400" dirty="0">
                <a:solidFill>
                  <a:schemeClr val="bg1"/>
                </a:solidFill>
              </a:rPr>
              <a:t> </a:t>
            </a:r>
            <a:r>
              <a:rPr lang="en-US" sz="1400" dirty="0" err="1">
                <a:solidFill>
                  <a:schemeClr val="bg1"/>
                </a:solidFill>
              </a:rPr>
              <a:t>termoelettrica</a:t>
            </a:r>
            <a:r>
              <a:rPr lang="en-US" sz="1400" dirty="0">
                <a:solidFill>
                  <a:schemeClr val="bg1"/>
                </a:solidFill>
              </a:rPr>
              <a:t> è </a:t>
            </a:r>
            <a:r>
              <a:rPr lang="en-US" sz="1400" dirty="0" err="1">
                <a:solidFill>
                  <a:schemeClr val="bg1"/>
                </a:solidFill>
              </a:rPr>
              <a:t>sempre</a:t>
            </a:r>
            <a:r>
              <a:rPr lang="en-US" sz="1400" dirty="0">
                <a:solidFill>
                  <a:schemeClr val="bg1"/>
                </a:solidFill>
              </a:rPr>
              <a:t> </a:t>
            </a:r>
            <a:r>
              <a:rPr lang="en-US" sz="1400" dirty="0" err="1">
                <a:solidFill>
                  <a:schemeClr val="bg1"/>
                </a:solidFill>
              </a:rPr>
              <a:t>costituita</a:t>
            </a:r>
            <a:r>
              <a:rPr lang="en-US" sz="1400" dirty="0">
                <a:solidFill>
                  <a:schemeClr val="bg1"/>
                </a:solidFill>
              </a:rPr>
              <a:t> da:</a:t>
            </a:r>
          </a:p>
          <a:p>
            <a:pPr algn="just"/>
            <a:endParaRPr lang="en-US" sz="1400" dirty="0">
              <a:solidFill>
                <a:schemeClr val="bg1"/>
              </a:solidFill>
            </a:endParaRPr>
          </a:p>
          <a:p>
            <a:pPr marL="285750" indent="-285750" algn="just">
              <a:buFont typeface="Arial" panose="020B0604020202020204" pitchFamily="34" charset="0"/>
              <a:buChar char="•"/>
            </a:pPr>
            <a:r>
              <a:rPr lang="en-US" sz="1400" dirty="0">
                <a:solidFill>
                  <a:schemeClr val="bg1"/>
                </a:solidFill>
              </a:rPr>
              <a:t>Una </a:t>
            </a:r>
            <a:r>
              <a:rPr lang="en-US" sz="1400" dirty="0" err="1">
                <a:solidFill>
                  <a:schemeClr val="bg1"/>
                </a:solidFill>
              </a:rPr>
              <a:t>caldaia</a:t>
            </a:r>
            <a:endParaRPr lang="en-US" sz="1400" dirty="0">
              <a:solidFill>
                <a:schemeClr val="bg1"/>
              </a:solidFill>
            </a:endParaRPr>
          </a:p>
          <a:p>
            <a:pPr marL="285750" indent="-285750" algn="just">
              <a:buFont typeface="Arial" panose="020B0604020202020204" pitchFamily="34" charset="0"/>
              <a:buChar char="•"/>
            </a:pPr>
            <a:r>
              <a:rPr lang="en-US" sz="1400" dirty="0">
                <a:solidFill>
                  <a:schemeClr val="bg1"/>
                </a:solidFill>
              </a:rPr>
              <a:t>Una </a:t>
            </a:r>
            <a:r>
              <a:rPr lang="en-US" sz="1400" dirty="0" err="1">
                <a:solidFill>
                  <a:schemeClr val="bg1"/>
                </a:solidFill>
              </a:rPr>
              <a:t>turbina</a:t>
            </a:r>
            <a:endParaRPr lang="en-US" sz="1400" dirty="0">
              <a:solidFill>
                <a:schemeClr val="bg1"/>
              </a:solidFill>
            </a:endParaRPr>
          </a:p>
          <a:p>
            <a:pPr marL="285750" indent="-285750" algn="just">
              <a:buFont typeface="Arial" panose="020B0604020202020204" pitchFamily="34" charset="0"/>
              <a:buChar char="•"/>
            </a:pPr>
            <a:r>
              <a:rPr lang="en-US" sz="1400" dirty="0">
                <a:solidFill>
                  <a:schemeClr val="bg1"/>
                </a:solidFill>
              </a:rPr>
              <a:t>Un </a:t>
            </a:r>
            <a:r>
              <a:rPr lang="en-US" sz="1400" dirty="0" err="1">
                <a:solidFill>
                  <a:schemeClr val="bg1"/>
                </a:solidFill>
              </a:rPr>
              <a:t>alternatore</a:t>
            </a:r>
            <a:endParaRPr lang="en-US" sz="1400" dirty="0">
              <a:solidFill>
                <a:schemeClr val="bg1"/>
              </a:solidFill>
            </a:endParaRPr>
          </a:p>
          <a:p>
            <a:pPr marL="285750" indent="-285750" algn="just">
              <a:buFont typeface="Arial" panose="020B0604020202020204" pitchFamily="34" charset="0"/>
              <a:buChar char="•"/>
            </a:pPr>
            <a:r>
              <a:rPr lang="en-US" sz="1400" dirty="0">
                <a:solidFill>
                  <a:schemeClr val="bg1"/>
                </a:solidFill>
              </a:rPr>
              <a:t>Un </a:t>
            </a:r>
            <a:r>
              <a:rPr lang="en-US" sz="1400" dirty="0" err="1">
                <a:solidFill>
                  <a:schemeClr val="bg1"/>
                </a:solidFill>
              </a:rPr>
              <a:t>bruciatore</a:t>
            </a:r>
            <a:endParaRPr lang="en-US" sz="1400" dirty="0">
              <a:solidFill>
                <a:schemeClr val="bg1"/>
              </a:solidFill>
            </a:endParaRPr>
          </a:p>
          <a:p>
            <a:pPr marL="285750" indent="-285750" algn="just">
              <a:buFont typeface="Arial" panose="020B0604020202020204" pitchFamily="34" charset="0"/>
              <a:buChar char="•"/>
            </a:pPr>
            <a:r>
              <a:rPr lang="en-US" sz="1400" dirty="0">
                <a:solidFill>
                  <a:schemeClr val="bg1"/>
                </a:solidFill>
              </a:rPr>
              <a:t>Un </a:t>
            </a:r>
            <a:r>
              <a:rPr lang="en-US" sz="1400" dirty="0" err="1">
                <a:solidFill>
                  <a:schemeClr val="bg1"/>
                </a:solidFill>
              </a:rPr>
              <a:t>impianto</a:t>
            </a:r>
            <a:r>
              <a:rPr lang="en-US" sz="1400" dirty="0">
                <a:solidFill>
                  <a:schemeClr val="bg1"/>
                </a:solidFill>
              </a:rPr>
              <a:t> di </a:t>
            </a:r>
            <a:r>
              <a:rPr lang="en-US" sz="1400" dirty="0" err="1">
                <a:solidFill>
                  <a:schemeClr val="bg1"/>
                </a:solidFill>
              </a:rPr>
              <a:t>raffreddamento</a:t>
            </a:r>
            <a:r>
              <a:rPr lang="en-US" sz="1400" dirty="0">
                <a:solidFill>
                  <a:schemeClr val="bg1"/>
                </a:solidFill>
              </a:rPr>
              <a:t> (un </a:t>
            </a:r>
            <a:r>
              <a:rPr lang="en-US" sz="1400" dirty="0" err="1">
                <a:solidFill>
                  <a:schemeClr val="bg1"/>
                </a:solidFill>
              </a:rPr>
              <a:t>condensatore</a:t>
            </a:r>
            <a:r>
              <a:rPr lang="en-US" sz="1400" dirty="0">
                <a:solidFill>
                  <a:schemeClr val="bg1"/>
                </a:solidFill>
              </a:rPr>
              <a:t>)</a:t>
            </a:r>
          </a:p>
          <a:p>
            <a:pPr marL="285750" indent="-285750" algn="just">
              <a:buFont typeface="Arial" panose="020B0604020202020204" pitchFamily="34" charset="0"/>
              <a:buChar char="•"/>
            </a:pPr>
            <a:endParaRPr lang="en-US" sz="1400" dirty="0">
              <a:solidFill>
                <a:schemeClr val="bg1"/>
              </a:solidFill>
            </a:endParaRPr>
          </a:p>
          <a:p>
            <a:pPr algn="just"/>
            <a:endParaRPr lang="en-US" sz="1400" dirty="0">
              <a:solidFill>
                <a:schemeClr val="bg1"/>
              </a:solidFill>
            </a:endParaRPr>
          </a:p>
          <a:p>
            <a:pPr algn="just"/>
            <a:endParaRPr lang="it-IT" dirty="0">
              <a:solidFill>
                <a:schemeClr val="bg1"/>
              </a:solidFill>
            </a:endParaRPr>
          </a:p>
        </p:txBody>
      </p:sp>
    </p:spTree>
    <p:extLst>
      <p:ext uri="{BB962C8B-B14F-4D97-AF65-F5344CB8AC3E}">
        <p14:creationId xmlns:p14="http://schemas.microsoft.com/office/powerpoint/2010/main" val="2426475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Tecniche</a:t>
            </a:r>
            <a:r>
              <a:rPr lang="en-US" sz="2700" dirty="0"/>
              <a:t> di </a:t>
            </a:r>
            <a:r>
              <a:rPr lang="en-US" sz="2700" dirty="0" err="1"/>
              <a:t>cattura</a:t>
            </a:r>
            <a:r>
              <a:rPr lang="en-US" sz="2700" dirty="0"/>
              <a:t> </a:t>
            </a:r>
            <a:r>
              <a:rPr lang="en-US" sz="2700" dirty="0" err="1"/>
              <a:t>della</a:t>
            </a:r>
            <a:r>
              <a:rPr lang="en-US" sz="2700" dirty="0"/>
              <a:t> co2:</a:t>
            </a:r>
          </a:p>
        </p:txBody>
      </p:sp>
      <p:sp>
        <p:nvSpPr>
          <p:cNvPr id="7" name="Rettangolo 6"/>
          <p:cNvSpPr/>
          <p:nvPr/>
        </p:nvSpPr>
        <p:spPr>
          <a:xfrm>
            <a:off x="2790824" y="1371600"/>
            <a:ext cx="6048375" cy="5133713"/>
          </a:xfrm>
          <a:prstGeom prst="rect">
            <a:avLst/>
          </a:prstGeom>
        </p:spPr>
        <p:txBody>
          <a:bodyPr wrap="square">
            <a:spAutoFit/>
          </a:bodyPr>
          <a:lstStyle/>
          <a:p>
            <a:pPr marL="274320" indent="-274320">
              <a:lnSpc>
                <a:spcPct val="90000"/>
              </a:lnSpc>
              <a:spcBef>
                <a:spcPts val="1800"/>
              </a:spcBef>
              <a:buClr>
                <a:schemeClr val="tx1"/>
              </a:buClr>
              <a:buSzPct val="80000"/>
              <a:buFont typeface="Wingdings"/>
              <a:buChar char="§"/>
            </a:pPr>
            <a:r>
              <a:rPr lang="it-IT" dirty="0">
                <a:solidFill>
                  <a:schemeClr val="bg1"/>
                </a:solidFill>
                <a:latin typeface="Times New Roman" panose="02020603050405020304" pitchFamily="18" charset="0"/>
                <a:cs typeface="Times New Roman" panose="02020603050405020304" pitchFamily="18" charset="0"/>
              </a:rPr>
              <a:t>Le tecniche che si possono utilizzare per rendere più pulito il carbone si chiamano (</a:t>
            </a:r>
            <a:r>
              <a:rPr lang="it-IT" b="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CCS = Carbon </a:t>
            </a:r>
            <a:r>
              <a:rPr lang="it-IT" b="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Capture</a:t>
            </a:r>
            <a:r>
              <a:rPr lang="it-IT" b="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Storage</a:t>
            </a:r>
            <a:r>
              <a:rPr lang="it-IT" dirty="0">
                <a:solidFill>
                  <a:schemeClr val="bg1"/>
                </a:solidFill>
                <a:latin typeface="Times New Roman" panose="02020603050405020304" pitchFamily="18" charset="0"/>
                <a:cs typeface="Times New Roman" panose="02020603050405020304" pitchFamily="18" charset="0"/>
              </a:rPr>
              <a:t>).</a:t>
            </a:r>
          </a:p>
          <a:p>
            <a:pPr marL="274320" indent="-274320">
              <a:lnSpc>
                <a:spcPct val="90000"/>
              </a:lnSpc>
              <a:spcBef>
                <a:spcPts val="1800"/>
              </a:spcBef>
              <a:buClr>
                <a:schemeClr val="tx1"/>
              </a:buClr>
              <a:buSzPct val="80000"/>
              <a:buFont typeface="Wingdings"/>
              <a:buChar char="§"/>
            </a:pPr>
            <a:r>
              <a:rPr lang="it-IT" dirty="0">
                <a:solidFill>
                  <a:schemeClr val="bg1"/>
                </a:solidFill>
                <a:latin typeface="Times New Roman" panose="02020603050405020304" pitchFamily="18" charset="0"/>
                <a:cs typeface="Times New Roman" panose="02020603050405020304" pitchFamily="18" charset="0"/>
              </a:rPr>
              <a:t>Tali tecniche mirano a raccogliere la maggior quantità di </a:t>
            </a:r>
            <a:r>
              <a:rPr lang="it-IT" dirty="0" err="1">
                <a:solidFill>
                  <a:schemeClr val="bg1"/>
                </a:solidFill>
                <a:latin typeface="Times New Roman" panose="02020603050405020304" pitchFamily="18" charset="0"/>
                <a:cs typeface="Times New Roman" panose="02020603050405020304" pitchFamily="18" charset="0"/>
              </a:rPr>
              <a:t>anedride</a:t>
            </a:r>
            <a:r>
              <a:rPr lang="it-IT" dirty="0">
                <a:solidFill>
                  <a:schemeClr val="bg1"/>
                </a:solidFill>
                <a:latin typeface="Times New Roman" panose="02020603050405020304" pitchFamily="18" charset="0"/>
                <a:cs typeface="Times New Roman" panose="02020603050405020304" pitchFamily="18" charset="0"/>
              </a:rPr>
              <a:t> carbonica liberata dal carbone durante il processo di combustione.</a:t>
            </a:r>
          </a:p>
          <a:p>
            <a:pPr>
              <a:lnSpc>
                <a:spcPct val="90000"/>
              </a:lnSpc>
              <a:spcBef>
                <a:spcPts val="1800"/>
              </a:spcBef>
              <a:buClr>
                <a:schemeClr val="tx1"/>
              </a:buClr>
              <a:buSzPct val="80000"/>
            </a:pPr>
            <a:r>
              <a:rPr lang="it-IT" dirty="0">
                <a:solidFill>
                  <a:schemeClr val="bg1"/>
                </a:solidFill>
                <a:latin typeface="Times New Roman" panose="02020603050405020304" pitchFamily="18" charset="0"/>
                <a:cs typeface="Times New Roman" panose="02020603050405020304" pitchFamily="18" charset="0"/>
              </a:rPr>
              <a:t>Tali tecniche si classificano in:</a:t>
            </a:r>
          </a:p>
          <a:p>
            <a:pPr marL="342900" indent="-342900">
              <a:lnSpc>
                <a:spcPct val="90000"/>
              </a:lnSpc>
              <a:spcBef>
                <a:spcPts val="1800"/>
              </a:spcBef>
              <a:buClr>
                <a:schemeClr val="tx1"/>
              </a:buClr>
              <a:buSzPct val="80000"/>
              <a:buFont typeface="Arial" panose="020B0604020202020204" pitchFamily="34" charset="0"/>
              <a:buChar char="•"/>
            </a:pPr>
            <a:r>
              <a:rPr lang="it-IT" sz="2000" dirty="0">
                <a:solidFill>
                  <a:schemeClr val="bg1"/>
                </a:solidFill>
                <a:latin typeface="Times New Roman" panose="02020603050405020304" pitchFamily="18" charset="0"/>
                <a:cs typeface="Times New Roman" panose="02020603050405020304" pitchFamily="18" charset="0"/>
              </a:rPr>
              <a:t>Metodologia </a:t>
            </a:r>
            <a:r>
              <a:rPr lang="it-IT" sz="2000" b="1" dirty="0">
                <a:solidFill>
                  <a:schemeClr val="bg1"/>
                </a:solidFill>
                <a:latin typeface="Times New Roman" panose="02020603050405020304" pitchFamily="18" charset="0"/>
                <a:cs typeface="Times New Roman" panose="02020603050405020304" pitchFamily="18" charset="0"/>
              </a:rPr>
              <a:t>post combustione </a:t>
            </a:r>
            <a:r>
              <a:rPr lang="it-IT" sz="2000" dirty="0">
                <a:solidFill>
                  <a:schemeClr val="bg1"/>
                </a:solidFill>
                <a:latin typeface="Times New Roman" panose="02020603050405020304" pitchFamily="18" charset="0"/>
                <a:cs typeface="Times New Roman" panose="02020603050405020304" pitchFamily="18" charset="0"/>
              </a:rPr>
              <a:t>-&gt; catturata dai fumi della combustione</a:t>
            </a:r>
          </a:p>
          <a:p>
            <a:pPr marL="342900" indent="-342900">
              <a:lnSpc>
                <a:spcPct val="90000"/>
              </a:lnSpc>
              <a:spcBef>
                <a:spcPts val="1800"/>
              </a:spcBef>
              <a:buClr>
                <a:schemeClr val="tx1"/>
              </a:buClr>
              <a:buSzPct val="80000"/>
              <a:buFont typeface="Arial" panose="020B0604020202020204" pitchFamily="34" charset="0"/>
              <a:buChar char="•"/>
            </a:pPr>
            <a:r>
              <a:rPr lang="it-IT" sz="2000" dirty="0">
                <a:solidFill>
                  <a:schemeClr val="bg1"/>
                </a:solidFill>
                <a:latin typeface="Times New Roman" panose="02020603050405020304" pitchFamily="18" charset="0"/>
                <a:cs typeface="Times New Roman" panose="02020603050405020304" pitchFamily="18" charset="0"/>
              </a:rPr>
              <a:t>Metodologia </a:t>
            </a:r>
            <a:r>
              <a:rPr lang="it-IT" sz="2000" b="1" dirty="0" err="1">
                <a:solidFill>
                  <a:schemeClr val="bg1"/>
                </a:solidFill>
                <a:latin typeface="Times New Roman" panose="02020603050405020304" pitchFamily="18" charset="0"/>
                <a:cs typeface="Times New Roman" panose="02020603050405020304" pitchFamily="18" charset="0"/>
              </a:rPr>
              <a:t>pre</a:t>
            </a:r>
            <a:r>
              <a:rPr lang="it-IT" sz="2000" dirty="0">
                <a:solidFill>
                  <a:schemeClr val="bg1"/>
                </a:solidFill>
                <a:latin typeface="Times New Roman" panose="02020603050405020304" pitchFamily="18" charset="0"/>
                <a:cs typeface="Times New Roman" panose="02020603050405020304" pitchFamily="18" charset="0"/>
              </a:rPr>
              <a:t> </a:t>
            </a:r>
            <a:r>
              <a:rPr lang="it-IT" sz="2000" b="1" dirty="0">
                <a:solidFill>
                  <a:schemeClr val="bg1"/>
                </a:solidFill>
                <a:latin typeface="Times New Roman" panose="02020603050405020304" pitchFamily="18" charset="0"/>
                <a:cs typeface="Times New Roman" panose="02020603050405020304" pitchFamily="18" charset="0"/>
              </a:rPr>
              <a:t>combustione</a:t>
            </a:r>
            <a:r>
              <a:rPr lang="it-IT" sz="2000" dirty="0">
                <a:solidFill>
                  <a:schemeClr val="bg1"/>
                </a:solidFill>
                <a:latin typeface="Times New Roman" panose="02020603050405020304" pitchFamily="18" charset="0"/>
                <a:cs typeface="Times New Roman" panose="02020603050405020304" pitchFamily="18" charset="0"/>
              </a:rPr>
              <a:t> -&gt; si sfrutta </a:t>
            </a:r>
            <a:r>
              <a:rPr lang="it-IT" sz="2000">
                <a:solidFill>
                  <a:schemeClr val="bg1"/>
                </a:solidFill>
                <a:latin typeface="Times New Roman" panose="02020603050405020304" pitchFamily="18" charset="0"/>
                <a:cs typeface="Times New Roman" panose="02020603050405020304" pitchFamily="18" charset="0"/>
              </a:rPr>
              <a:t>la gassificazione.</a:t>
            </a:r>
            <a:endParaRPr lang="it-IT" sz="2000" dirty="0">
              <a:solidFill>
                <a:schemeClr val="bg1"/>
              </a:solidFill>
              <a:latin typeface="Times New Roman" panose="02020603050405020304" pitchFamily="18" charset="0"/>
              <a:cs typeface="Times New Roman" panose="02020603050405020304" pitchFamily="18" charset="0"/>
            </a:endParaRPr>
          </a:p>
          <a:p>
            <a:pPr marL="342900" indent="-342900">
              <a:lnSpc>
                <a:spcPct val="90000"/>
              </a:lnSpc>
              <a:spcBef>
                <a:spcPts val="1800"/>
              </a:spcBef>
              <a:buClr>
                <a:schemeClr val="tx1"/>
              </a:buClr>
              <a:buSzPct val="80000"/>
              <a:buFont typeface="Arial" panose="020B0604020202020204" pitchFamily="34" charset="0"/>
              <a:buChar char="•"/>
            </a:pPr>
            <a:r>
              <a:rPr lang="it-IT" sz="2000" dirty="0">
                <a:solidFill>
                  <a:schemeClr val="bg1"/>
                </a:solidFill>
                <a:latin typeface="Times New Roman" panose="02020603050405020304" pitchFamily="18" charset="0"/>
                <a:cs typeface="Times New Roman" panose="02020603050405020304" pitchFamily="18" charset="0"/>
              </a:rPr>
              <a:t>Metodologia </a:t>
            </a:r>
            <a:r>
              <a:rPr lang="it-IT" sz="2000" b="1" dirty="0" err="1">
                <a:solidFill>
                  <a:schemeClr val="bg1"/>
                </a:solidFill>
                <a:latin typeface="Times New Roman" panose="02020603050405020304" pitchFamily="18" charset="0"/>
                <a:cs typeface="Times New Roman" panose="02020603050405020304" pitchFamily="18" charset="0"/>
              </a:rPr>
              <a:t>ossicombustione</a:t>
            </a:r>
            <a:r>
              <a:rPr lang="it-IT" sz="2000" dirty="0">
                <a:solidFill>
                  <a:schemeClr val="bg1"/>
                </a:solidFill>
                <a:latin typeface="Times New Roman" panose="02020603050405020304" pitchFamily="18" charset="0"/>
                <a:cs typeface="Times New Roman" panose="02020603050405020304" pitchFamily="18" charset="0"/>
              </a:rPr>
              <a:t> -&gt; ossigeno separato dall’aria prima del processo di combustione</a:t>
            </a:r>
          </a:p>
          <a:p>
            <a:pPr>
              <a:lnSpc>
                <a:spcPct val="90000"/>
              </a:lnSpc>
              <a:spcBef>
                <a:spcPts val="1800"/>
              </a:spcBef>
              <a:buClr>
                <a:schemeClr val="tx1"/>
              </a:buClr>
              <a:buSzPct val="80000"/>
            </a:pPr>
            <a:endParaRPr lang="it-IT"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2995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solari</a:t>
            </a:r>
            <a:r>
              <a:rPr lang="en-US" sz="2700" dirty="0"/>
              <a:t> </a:t>
            </a:r>
            <a:r>
              <a:rPr lang="en-US" sz="2700" dirty="0" err="1"/>
              <a:t>ed</a:t>
            </a:r>
            <a:r>
              <a:rPr lang="en-US" sz="2700" dirty="0"/>
              <a:t> </a:t>
            </a:r>
            <a:r>
              <a:rPr lang="en-US" sz="2700" dirty="0" err="1"/>
              <a:t>eoliche</a:t>
            </a:r>
            <a:r>
              <a:rPr lang="en-US" sz="2700" dirty="0"/>
              <a:t>:</a:t>
            </a:r>
          </a:p>
        </p:txBody>
      </p:sp>
      <p:sp>
        <p:nvSpPr>
          <p:cNvPr id="7" name="Rettangolo 6"/>
          <p:cNvSpPr/>
          <p:nvPr/>
        </p:nvSpPr>
        <p:spPr>
          <a:xfrm>
            <a:off x="2790824" y="1371600"/>
            <a:ext cx="6048375" cy="4930581"/>
          </a:xfrm>
          <a:prstGeom prst="rect">
            <a:avLst/>
          </a:prstGeom>
        </p:spPr>
        <p:txBody>
          <a:bodyPr wrap="square">
            <a:spAutoFit/>
          </a:bodyPr>
          <a:lstStyle/>
          <a:p>
            <a:r>
              <a:rPr lang="en-US" dirty="0">
                <a:solidFill>
                  <a:schemeClr val="bg1"/>
                </a:solidFill>
              </a:rPr>
              <a:t>Le </a:t>
            </a:r>
            <a:r>
              <a:rPr lang="en-US" dirty="0" err="1">
                <a:solidFill>
                  <a:schemeClr val="bg1"/>
                </a:solidFill>
              </a:rPr>
              <a:t>centrali</a:t>
            </a:r>
            <a:r>
              <a:rPr lang="en-US" dirty="0">
                <a:solidFill>
                  <a:schemeClr val="bg1"/>
                </a:solidFill>
              </a:rPr>
              <a:t> </a:t>
            </a:r>
            <a:r>
              <a:rPr lang="en-US" u="sng" dirty="0" err="1">
                <a:solidFill>
                  <a:schemeClr val="bg1"/>
                </a:solidFill>
              </a:rPr>
              <a:t>eoliche</a:t>
            </a:r>
            <a:r>
              <a:rPr lang="en-US" dirty="0">
                <a:solidFill>
                  <a:schemeClr val="bg1"/>
                </a:solidFill>
              </a:rPr>
              <a:t> e le </a:t>
            </a:r>
            <a:r>
              <a:rPr lang="en-US" dirty="0" err="1">
                <a:solidFill>
                  <a:schemeClr val="bg1"/>
                </a:solidFill>
              </a:rPr>
              <a:t>centrali</a:t>
            </a:r>
            <a:r>
              <a:rPr lang="en-US" dirty="0">
                <a:solidFill>
                  <a:schemeClr val="bg1"/>
                </a:solidFill>
              </a:rPr>
              <a:t> </a:t>
            </a:r>
            <a:r>
              <a:rPr lang="en-US" u="sng" dirty="0" err="1">
                <a:solidFill>
                  <a:schemeClr val="bg1"/>
                </a:solidFill>
              </a:rPr>
              <a:t>solari</a:t>
            </a:r>
            <a:r>
              <a:rPr lang="en-US" dirty="0">
                <a:solidFill>
                  <a:schemeClr val="bg1"/>
                </a:solidFill>
              </a:rPr>
              <a:t> </a:t>
            </a:r>
            <a:r>
              <a:rPr lang="en-US" dirty="0" err="1">
                <a:solidFill>
                  <a:schemeClr val="bg1"/>
                </a:solidFill>
              </a:rPr>
              <a:t>sono</a:t>
            </a:r>
            <a:r>
              <a:rPr lang="en-US" dirty="0">
                <a:solidFill>
                  <a:schemeClr val="bg1"/>
                </a:solidFill>
              </a:rPr>
              <a:t> due tipi di </a:t>
            </a:r>
            <a:r>
              <a:rPr lang="en-US" dirty="0" err="1">
                <a:solidFill>
                  <a:schemeClr val="bg1"/>
                </a:solidFill>
              </a:rPr>
              <a:t>centrali</a:t>
            </a:r>
            <a:r>
              <a:rPr lang="en-US" dirty="0">
                <a:solidFill>
                  <a:schemeClr val="bg1"/>
                </a:solidFill>
              </a:rPr>
              <a:t> molto </a:t>
            </a:r>
            <a:r>
              <a:rPr lang="en-US" dirty="0" err="1">
                <a:solidFill>
                  <a:schemeClr val="bg1"/>
                </a:solidFill>
              </a:rPr>
              <a:t>rinnovabili</a:t>
            </a:r>
            <a:r>
              <a:rPr lang="en-US" dirty="0">
                <a:solidFill>
                  <a:schemeClr val="bg1"/>
                </a:solidFill>
              </a:rPr>
              <a:t>.</a:t>
            </a:r>
          </a:p>
          <a:p>
            <a:r>
              <a:rPr lang="en-US" dirty="0" err="1">
                <a:solidFill>
                  <a:schemeClr val="bg1"/>
                </a:solidFill>
              </a:rPr>
              <a:t>Entrambe</a:t>
            </a:r>
            <a:r>
              <a:rPr lang="en-US" dirty="0">
                <a:solidFill>
                  <a:schemeClr val="bg1"/>
                </a:solidFill>
              </a:rPr>
              <a:t> </a:t>
            </a:r>
            <a:r>
              <a:rPr lang="en-US" dirty="0" err="1">
                <a:solidFill>
                  <a:schemeClr val="bg1"/>
                </a:solidFill>
              </a:rPr>
              <a:t>sono</a:t>
            </a:r>
            <a:r>
              <a:rPr lang="en-US" dirty="0">
                <a:solidFill>
                  <a:schemeClr val="bg1"/>
                </a:solidFill>
              </a:rPr>
              <a:t> “</a:t>
            </a:r>
            <a:r>
              <a:rPr lang="en-US" dirty="0" err="1">
                <a:solidFill>
                  <a:schemeClr val="bg1"/>
                </a:solidFill>
              </a:rPr>
              <a:t>pulite</a:t>
            </a:r>
            <a:r>
              <a:rPr lang="en-US" dirty="0">
                <a:solidFill>
                  <a:schemeClr val="bg1"/>
                </a:solidFill>
              </a:rPr>
              <a:t>” e con un basso </a:t>
            </a:r>
            <a:r>
              <a:rPr lang="en-US" dirty="0" err="1">
                <a:solidFill>
                  <a:schemeClr val="bg1"/>
                </a:solidFill>
              </a:rPr>
              <a:t>impatto</a:t>
            </a:r>
            <a:r>
              <a:rPr lang="en-US" dirty="0">
                <a:solidFill>
                  <a:schemeClr val="bg1"/>
                </a:solidFill>
              </a:rPr>
              <a:t> </a:t>
            </a:r>
            <a:r>
              <a:rPr lang="en-US" dirty="0" err="1">
                <a:solidFill>
                  <a:schemeClr val="bg1"/>
                </a:solidFill>
              </a:rPr>
              <a:t>ambientale</a:t>
            </a:r>
            <a:r>
              <a:rPr lang="en-US" dirty="0">
                <a:solidFill>
                  <a:schemeClr val="bg1"/>
                </a:solidFill>
              </a:rPr>
              <a:t> (le </a:t>
            </a:r>
            <a:r>
              <a:rPr lang="en-US" dirty="0" err="1">
                <a:solidFill>
                  <a:schemeClr val="bg1"/>
                </a:solidFill>
              </a:rPr>
              <a:t>solari</a:t>
            </a:r>
            <a:r>
              <a:rPr lang="en-US" dirty="0">
                <a:solidFill>
                  <a:schemeClr val="bg1"/>
                </a:solidFill>
              </a:rPr>
              <a:t> </a:t>
            </a:r>
            <a:r>
              <a:rPr lang="en-US" dirty="0" err="1">
                <a:solidFill>
                  <a:schemeClr val="bg1"/>
                </a:solidFill>
              </a:rPr>
              <a:t>hanno</a:t>
            </a:r>
            <a:r>
              <a:rPr lang="en-US" dirty="0">
                <a:solidFill>
                  <a:schemeClr val="bg1"/>
                </a:solidFill>
              </a:rPr>
              <a:t> un </a:t>
            </a:r>
            <a:r>
              <a:rPr lang="en-US" dirty="0" err="1">
                <a:solidFill>
                  <a:schemeClr val="bg1"/>
                </a:solidFill>
              </a:rPr>
              <a:t>impatto</a:t>
            </a:r>
            <a:r>
              <a:rPr lang="en-US" dirty="0">
                <a:solidFill>
                  <a:schemeClr val="bg1"/>
                </a:solidFill>
              </a:rPr>
              <a:t> </a:t>
            </a:r>
            <a:r>
              <a:rPr lang="en-US" dirty="0" err="1">
                <a:solidFill>
                  <a:schemeClr val="bg1"/>
                </a:solidFill>
              </a:rPr>
              <a:t>ambientale</a:t>
            </a:r>
            <a:r>
              <a:rPr lang="en-US" dirty="0">
                <a:solidFill>
                  <a:schemeClr val="bg1"/>
                </a:solidFill>
              </a:rPr>
              <a:t> </a:t>
            </a:r>
            <a:r>
              <a:rPr lang="en-US" dirty="0" err="1">
                <a:solidFill>
                  <a:schemeClr val="bg1"/>
                </a:solidFill>
              </a:rPr>
              <a:t>ancora</a:t>
            </a:r>
            <a:r>
              <a:rPr lang="en-US" dirty="0">
                <a:solidFill>
                  <a:schemeClr val="bg1"/>
                </a:solidFill>
              </a:rPr>
              <a:t> </a:t>
            </a:r>
            <a:r>
              <a:rPr lang="en-US" dirty="0" err="1">
                <a:solidFill>
                  <a:schemeClr val="bg1"/>
                </a:solidFill>
              </a:rPr>
              <a:t>più</a:t>
            </a:r>
            <a:r>
              <a:rPr lang="en-US" dirty="0">
                <a:solidFill>
                  <a:schemeClr val="bg1"/>
                </a:solidFill>
              </a:rPr>
              <a:t> basso).</a:t>
            </a:r>
          </a:p>
          <a:p>
            <a:pPr>
              <a:lnSpc>
                <a:spcPct val="90000"/>
              </a:lnSpc>
              <a:spcBef>
                <a:spcPts val="1800"/>
              </a:spcBef>
              <a:buClr>
                <a:schemeClr val="tx1"/>
              </a:buClr>
              <a:buSzPct val="80000"/>
            </a:pPr>
            <a:endParaRPr lang="it-IT" dirty="0">
              <a:solidFill>
                <a:schemeClr val="bg1"/>
              </a:solidFill>
              <a:latin typeface="Times New Roman" panose="02020603050405020304" pitchFamily="18" charset="0"/>
              <a:cs typeface="Times New Roman" panose="02020603050405020304" pitchFamily="18" charset="0"/>
            </a:endParaRPr>
          </a:p>
          <a:p>
            <a:r>
              <a:rPr lang="en-US" b="1" dirty="0">
                <a:solidFill>
                  <a:schemeClr val="bg1"/>
                </a:solidFill>
              </a:rPr>
              <a:t>Le </a:t>
            </a:r>
            <a:r>
              <a:rPr lang="en-US" b="1" dirty="0" err="1">
                <a:solidFill>
                  <a:schemeClr val="bg1"/>
                </a:solidFill>
              </a:rPr>
              <a:t>centrali</a:t>
            </a:r>
            <a:r>
              <a:rPr lang="en-US" b="1" dirty="0">
                <a:solidFill>
                  <a:schemeClr val="bg1"/>
                </a:solidFill>
              </a:rPr>
              <a:t> </a:t>
            </a:r>
            <a:r>
              <a:rPr lang="en-US" b="1" dirty="0" err="1">
                <a:solidFill>
                  <a:schemeClr val="bg1"/>
                </a:solidFill>
              </a:rPr>
              <a:t>eoliche</a:t>
            </a:r>
            <a:r>
              <a:rPr lang="en-US" b="1" dirty="0">
                <a:solidFill>
                  <a:schemeClr val="bg1"/>
                </a:solidFill>
              </a:rPr>
              <a:t> </a:t>
            </a:r>
            <a:r>
              <a:rPr lang="en-US" b="1" dirty="0" err="1">
                <a:solidFill>
                  <a:schemeClr val="bg1"/>
                </a:solidFill>
              </a:rPr>
              <a:t>funzionano</a:t>
            </a:r>
            <a:r>
              <a:rPr lang="en-US" b="1" dirty="0">
                <a:solidFill>
                  <a:schemeClr val="bg1"/>
                </a:solidFill>
              </a:rPr>
              <a:t> </a:t>
            </a:r>
            <a:r>
              <a:rPr lang="en-US" b="1" dirty="0" err="1">
                <a:solidFill>
                  <a:schemeClr val="bg1"/>
                </a:solidFill>
              </a:rPr>
              <a:t>nel</a:t>
            </a:r>
            <a:r>
              <a:rPr lang="en-US" b="1" dirty="0">
                <a:solidFill>
                  <a:schemeClr val="bg1"/>
                </a:solidFill>
              </a:rPr>
              <a:t> </a:t>
            </a:r>
            <a:r>
              <a:rPr lang="en-US" b="1" dirty="0" err="1">
                <a:solidFill>
                  <a:schemeClr val="bg1"/>
                </a:solidFill>
              </a:rPr>
              <a:t>seguente</a:t>
            </a:r>
            <a:r>
              <a:rPr lang="en-US" b="1" dirty="0">
                <a:solidFill>
                  <a:schemeClr val="bg1"/>
                </a:solidFill>
              </a:rPr>
              <a:t> </a:t>
            </a:r>
            <a:r>
              <a:rPr lang="en-US" b="1" dirty="0" err="1">
                <a:solidFill>
                  <a:schemeClr val="bg1"/>
                </a:solidFill>
              </a:rPr>
              <a:t>modo</a:t>
            </a:r>
            <a:r>
              <a:rPr lang="en-US" b="1" dirty="0">
                <a:solidFill>
                  <a:schemeClr val="bg1"/>
                </a:solidFill>
              </a:rPr>
              <a:t>:</a:t>
            </a:r>
          </a:p>
          <a:p>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Una </a:t>
            </a:r>
            <a:r>
              <a:rPr lang="en-US" b="1" dirty="0" err="1">
                <a:solidFill>
                  <a:schemeClr val="bg1"/>
                </a:solidFill>
              </a:rPr>
              <a:t>pala</a:t>
            </a:r>
            <a:r>
              <a:rPr lang="en-US" b="1" dirty="0">
                <a:solidFill>
                  <a:schemeClr val="bg1"/>
                </a:solidFill>
              </a:rPr>
              <a:t> (turbine </a:t>
            </a:r>
            <a:r>
              <a:rPr lang="en-US" b="1" dirty="0" err="1">
                <a:solidFill>
                  <a:schemeClr val="bg1"/>
                </a:solidFill>
              </a:rPr>
              <a:t>eolica</a:t>
            </a:r>
            <a:r>
              <a:rPr lang="en-US" b="1" dirty="0">
                <a:solidFill>
                  <a:schemeClr val="bg1"/>
                </a:solidFill>
              </a:rPr>
              <a:t>) con un </a:t>
            </a:r>
            <a:r>
              <a:rPr lang="en-US" b="1" dirty="0" err="1">
                <a:solidFill>
                  <a:schemeClr val="bg1"/>
                </a:solidFill>
              </a:rPr>
              <a:t>diametro</a:t>
            </a:r>
            <a:r>
              <a:rPr lang="en-US" b="1" dirty="0">
                <a:solidFill>
                  <a:schemeClr val="bg1"/>
                </a:solidFill>
              </a:rPr>
              <a:t> </a:t>
            </a:r>
            <a:r>
              <a:rPr lang="en-US" b="1" dirty="0" err="1">
                <a:solidFill>
                  <a:schemeClr val="bg1"/>
                </a:solidFill>
              </a:rPr>
              <a:t>che</a:t>
            </a:r>
            <a:r>
              <a:rPr lang="en-US" b="1" dirty="0">
                <a:solidFill>
                  <a:schemeClr val="bg1"/>
                </a:solidFill>
              </a:rPr>
              <a:t> </a:t>
            </a:r>
            <a:r>
              <a:rPr lang="en-US" b="1" dirty="0" err="1">
                <a:solidFill>
                  <a:schemeClr val="bg1"/>
                </a:solidFill>
              </a:rPr>
              <a:t>può</a:t>
            </a:r>
            <a:r>
              <a:rPr lang="en-US" b="1" dirty="0">
                <a:solidFill>
                  <a:schemeClr val="bg1"/>
                </a:solidFill>
              </a:rPr>
              <a:t> </a:t>
            </a:r>
            <a:r>
              <a:rPr lang="en-US" b="1" dirty="0" err="1">
                <a:solidFill>
                  <a:schemeClr val="bg1"/>
                </a:solidFill>
              </a:rPr>
              <a:t>variare</a:t>
            </a:r>
            <a:r>
              <a:rPr lang="en-US" b="1" dirty="0">
                <a:solidFill>
                  <a:schemeClr val="bg1"/>
                </a:solidFill>
              </a:rPr>
              <a:t> </a:t>
            </a:r>
            <a:r>
              <a:rPr lang="en-US" b="1" dirty="0" err="1">
                <a:solidFill>
                  <a:schemeClr val="bg1"/>
                </a:solidFill>
              </a:rPr>
              <a:t>dai</a:t>
            </a:r>
            <a:r>
              <a:rPr lang="en-US" b="1" dirty="0">
                <a:solidFill>
                  <a:schemeClr val="bg1"/>
                </a:solidFill>
              </a:rPr>
              <a:t> 10-20 </a:t>
            </a:r>
            <a:r>
              <a:rPr lang="en-US" b="1" dirty="0" err="1">
                <a:solidFill>
                  <a:schemeClr val="bg1"/>
                </a:solidFill>
              </a:rPr>
              <a:t>metri</a:t>
            </a:r>
            <a:r>
              <a:rPr lang="en-US" b="1" dirty="0">
                <a:solidFill>
                  <a:schemeClr val="bg1"/>
                </a:solidFill>
              </a:rPr>
              <a:t> </a:t>
            </a:r>
            <a:r>
              <a:rPr lang="en-US" b="1" dirty="0" err="1">
                <a:solidFill>
                  <a:schemeClr val="bg1"/>
                </a:solidFill>
              </a:rPr>
              <a:t>fino</a:t>
            </a:r>
            <a:r>
              <a:rPr lang="en-US" b="1" dirty="0">
                <a:solidFill>
                  <a:schemeClr val="bg1"/>
                </a:solidFill>
              </a:rPr>
              <a:t> a 90-100 </a:t>
            </a:r>
            <a:r>
              <a:rPr lang="en-US" b="1" dirty="0" err="1">
                <a:solidFill>
                  <a:schemeClr val="bg1"/>
                </a:solidFill>
              </a:rPr>
              <a:t>metri</a:t>
            </a:r>
            <a:r>
              <a:rPr lang="en-US" b="1" dirty="0">
                <a:solidFill>
                  <a:schemeClr val="bg1"/>
                </a:solidFill>
              </a:rPr>
              <a:t>.</a:t>
            </a:r>
          </a:p>
          <a:p>
            <a:pPr marL="285750" indent="-285750">
              <a:buFont typeface="Arial" panose="020B0604020202020204" pitchFamily="34" charset="0"/>
              <a:buChar char="•"/>
            </a:pPr>
            <a:r>
              <a:rPr lang="en-US" b="1" dirty="0">
                <a:solidFill>
                  <a:schemeClr val="bg1"/>
                </a:solidFill>
              </a:rPr>
              <a:t>Il </a:t>
            </a:r>
            <a:r>
              <a:rPr lang="en-US" b="1" dirty="0" err="1">
                <a:solidFill>
                  <a:schemeClr val="bg1"/>
                </a:solidFill>
              </a:rPr>
              <a:t>vento</a:t>
            </a:r>
            <a:r>
              <a:rPr lang="en-US" b="1" dirty="0">
                <a:solidFill>
                  <a:schemeClr val="bg1"/>
                </a:solidFill>
              </a:rPr>
              <a:t> </a:t>
            </a:r>
            <a:r>
              <a:rPr lang="en-US" b="1" dirty="0" err="1">
                <a:solidFill>
                  <a:schemeClr val="bg1"/>
                </a:solidFill>
              </a:rPr>
              <a:t>colpisce</a:t>
            </a:r>
            <a:r>
              <a:rPr lang="en-US" b="1" dirty="0">
                <a:solidFill>
                  <a:schemeClr val="bg1"/>
                </a:solidFill>
              </a:rPr>
              <a:t> le pale </a:t>
            </a:r>
            <a:r>
              <a:rPr lang="en-US" b="1" dirty="0" err="1">
                <a:solidFill>
                  <a:schemeClr val="bg1"/>
                </a:solidFill>
              </a:rPr>
              <a:t>facendole</a:t>
            </a:r>
            <a:r>
              <a:rPr lang="en-US" b="1" dirty="0">
                <a:solidFill>
                  <a:schemeClr val="bg1"/>
                </a:solidFill>
              </a:rPr>
              <a:t> </a:t>
            </a:r>
            <a:r>
              <a:rPr lang="en-US" b="1" dirty="0" err="1">
                <a:solidFill>
                  <a:schemeClr val="bg1"/>
                </a:solidFill>
              </a:rPr>
              <a:t>ruotare</a:t>
            </a:r>
            <a:r>
              <a:rPr lang="en-US" b="1" dirty="0">
                <a:solidFill>
                  <a:schemeClr val="bg1"/>
                </a:solidFill>
              </a:rPr>
              <a:t>. </a:t>
            </a:r>
          </a:p>
          <a:p>
            <a:pPr marL="285750" indent="-285750">
              <a:buFont typeface="Arial" panose="020B0604020202020204" pitchFamily="34" charset="0"/>
              <a:buChar char="•"/>
            </a:pPr>
            <a:r>
              <a:rPr lang="en-US" b="1" dirty="0">
                <a:solidFill>
                  <a:schemeClr val="bg1"/>
                </a:solidFill>
              </a:rPr>
              <a:t>Il </a:t>
            </a:r>
            <a:r>
              <a:rPr lang="en-US" b="1" dirty="0" err="1">
                <a:solidFill>
                  <a:schemeClr val="bg1"/>
                </a:solidFill>
              </a:rPr>
              <a:t>movimento</a:t>
            </a:r>
            <a:r>
              <a:rPr lang="en-US" b="1" dirty="0">
                <a:solidFill>
                  <a:schemeClr val="bg1"/>
                </a:solidFill>
              </a:rPr>
              <a:t> </a:t>
            </a:r>
            <a:r>
              <a:rPr lang="en-US" b="1" dirty="0" err="1">
                <a:solidFill>
                  <a:schemeClr val="bg1"/>
                </a:solidFill>
              </a:rPr>
              <a:t>delle</a:t>
            </a:r>
            <a:r>
              <a:rPr lang="en-US" b="1" dirty="0">
                <a:solidFill>
                  <a:schemeClr val="bg1"/>
                </a:solidFill>
              </a:rPr>
              <a:t> pale </a:t>
            </a:r>
            <a:r>
              <a:rPr lang="en-US" b="1" dirty="0" err="1">
                <a:solidFill>
                  <a:schemeClr val="bg1"/>
                </a:solidFill>
              </a:rPr>
              <a:t>viene</a:t>
            </a:r>
            <a:r>
              <a:rPr lang="en-US" b="1" dirty="0">
                <a:solidFill>
                  <a:schemeClr val="bg1"/>
                </a:solidFill>
              </a:rPr>
              <a:t> </a:t>
            </a:r>
            <a:r>
              <a:rPr lang="en-US" b="1" dirty="0" err="1">
                <a:solidFill>
                  <a:schemeClr val="bg1"/>
                </a:solidFill>
              </a:rPr>
              <a:t>trasmesso</a:t>
            </a:r>
            <a:r>
              <a:rPr lang="en-US" b="1" dirty="0">
                <a:solidFill>
                  <a:schemeClr val="bg1"/>
                </a:solidFill>
              </a:rPr>
              <a:t> ad un </a:t>
            </a:r>
            <a:r>
              <a:rPr lang="en-US" b="1" dirty="0" err="1">
                <a:solidFill>
                  <a:schemeClr val="bg1"/>
                </a:solidFill>
              </a:rPr>
              <a:t>albero</a:t>
            </a:r>
            <a:r>
              <a:rPr lang="en-US" b="1" dirty="0">
                <a:solidFill>
                  <a:schemeClr val="bg1"/>
                </a:solidFill>
              </a:rPr>
              <a:t> </a:t>
            </a:r>
            <a:r>
              <a:rPr lang="en-US" b="1" dirty="0" err="1">
                <a:solidFill>
                  <a:schemeClr val="bg1"/>
                </a:solidFill>
              </a:rPr>
              <a:t>motore</a:t>
            </a:r>
            <a:r>
              <a:rPr lang="en-US" b="1" dirty="0">
                <a:solidFill>
                  <a:schemeClr val="bg1"/>
                </a:solidFill>
              </a:rPr>
              <a:t> </a:t>
            </a:r>
            <a:r>
              <a:rPr lang="en-US" b="1" dirty="0" err="1">
                <a:solidFill>
                  <a:schemeClr val="bg1"/>
                </a:solidFill>
              </a:rPr>
              <a:t>il</a:t>
            </a:r>
            <a:r>
              <a:rPr lang="en-US" b="1" dirty="0">
                <a:solidFill>
                  <a:schemeClr val="bg1"/>
                </a:solidFill>
              </a:rPr>
              <a:t> quale è </a:t>
            </a:r>
            <a:r>
              <a:rPr lang="en-US" b="1" dirty="0" err="1">
                <a:solidFill>
                  <a:schemeClr val="bg1"/>
                </a:solidFill>
              </a:rPr>
              <a:t>collegato</a:t>
            </a:r>
            <a:r>
              <a:rPr lang="en-US" b="1" dirty="0">
                <a:solidFill>
                  <a:schemeClr val="bg1"/>
                </a:solidFill>
              </a:rPr>
              <a:t> con un </a:t>
            </a:r>
            <a:r>
              <a:rPr lang="en-US" b="1" dirty="0" err="1">
                <a:solidFill>
                  <a:schemeClr val="bg1"/>
                </a:solidFill>
              </a:rPr>
              <a:t>generatore</a:t>
            </a:r>
            <a:r>
              <a:rPr lang="en-US" b="1" dirty="0">
                <a:solidFill>
                  <a:schemeClr val="bg1"/>
                </a:solidFill>
              </a:rPr>
              <a:t>.</a:t>
            </a:r>
          </a:p>
          <a:p>
            <a:pPr marL="285750" indent="-285750">
              <a:buFont typeface="Arial" panose="020B0604020202020204" pitchFamily="34" charset="0"/>
              <a:buChar char="•"/>
            </a:pPr>
            <a:r>
              <a:rPr lang="en-US" b="1" dirty="0" err="1">
                <a:solidFill>
                  <a:schemeClr val="bg1"/>
                </a:solidFill>
              </a:rPr>
              <a:t>Viene</a:t>
            </a:r>
            <a:r>
              <a:rPr lang="en-US" b="1" dirty="0">
                <a:solidFill>
                  <a:schemeClr val="bg1"/>
                </a:solidFill>
              </a:rPr>
              <a:t> </a:t>
            </a:r>
            <a:r>
              <a:rPr lang="en-US" b="1" dirty="0" err="1">
                <a:solidFill>
                  <a:schemeClr val="bg1"/>
                </a:solidFill>
              </a:rPr>
              <a:t>utilizzato</a:t>
            </a:r>
            <a:r>
              <a:rPr lang="en-US" b="1" dirty="0">
                <a:solidFill>
                  <a:schemeClr val="bg1"/>
                </a:solidFill>
              </a:rPr>
              <a:t> un </a:t>
            </a:r>
            <a:r>
              <a:rPr lang="en-US" b="1" dirty="0" err="1">
                <a:solidFill>
                  <a:schemeClr val="bg1"/>
                </a:solidFill>
              </a:rPr>
              <a:t>moltiplicatore</a:t>
            </a:r>
            <a:r>
              <a:rPr lang="en-US" b="1" dirty="0">
                <a:solidFill>
                  <a:schemeClr val="bg1"/>
                </a:solidFill>
              </a:rPr>
              <a:t> di </a:t>
            </a:r>
            <a:r>
              <a:rPr lang="en-US" b="1" dirty="0" err="1">
                <a:solidFill>
                  <a:schemeClr val="bg1"/>
                </a:solidFill>
              </a:rPr>
              <a:t>giri</a:t>
            </a:r>
            <a:r>
              <a:rPr lang="en-US" b="1" dirty="0">
                <a:solidFill>
                  <a:schemeClr val="bg1"/>
                </a:solidFill>
              </a:rPr>
              <a:t> per la </a:t>
            </a:r>
            <a:r>
              <a:rPr lang="en-US" b="1" dirty="0" err="1">
                <a:solidFill>
                  <a:schemeClr val="bg1"/>
                </a:solidFill>
              </a:rPr>
              <a:t>rotazione</a:t>
            </a:r>
            <a:r>
              <a:rPr lang="en-US" b="1" dirty="0">
                <a:solidFill>
                  <a:schemeClr val="bg1"/>
                </a:solidFill>
              </a:rPr>
              <a:t> </a:t>
            </a:r>
            <a:r>
              <a:rPr lang="en-US" b="1" dirty="0" err="1">
                <a:solidFill>
                  <a:schemeClr val="bg1"/>
                </a:solidFill>
              </a:rPr>
              <a:t>lenta</a:t>
            </a:r>
            <a:r>
              <a:rPr lang="en-US" b="1" dirty="0">
                <a:solidFill>
                  <a:schemeClr val="bg1"/>
                </a:solidFill>
              </a:rPr>
              <a:t> </a:t>
            </a:r>
            <a:r>
              <a:rPr lang="en-US" b="1" dirty="0" err="1">
                <a:solidFill>
                  <a:schemeClr val="bg1"/>
                </a:solidFill>
              </a:rPr>
              <a:t>delle</a:t>
            </a:r>
            <a:r>
              <a:rPr lang="en-US" b="1" dirty="0">
                <a:solidFill>
                  <a:schemeClr val="bg1"/>
                </a:solidFill>
              </a:rPr>
              <a:t> pale </a:t>
            </a:r>
            <a:r>
              <a:rPr lang="en-US" b="1" dirty="0" err="1">
                <a:solidFill>
                  <a:schemeClr val="bg1"/>
                </a:solidFill>
              </a:rPr>
              <a:t>trasformandole</a:t>
            </a:r>
            <a:r>
              <a:rPr lang="en-US" b="1" dirty="0">
                <a:solidFill>
                  <a:schemeClr val="bg1"/>
                </a:solidFill>
              </a:rPr>
              <a:t> in </a:t>
            </a:r>
            <a:r>
              <a:rPr lang="en-US" b="1" dirty="0" err="1">
                <a:solidFill>
                  <a:schemeClr val="bg1"/>
                </a:solidFill>
              </a:rPr>
              <a:t>una</a:t>
            </a:r>
            <a:r>
              <a:rPr lang="en-US" b="1" dirty="0">
                <a:solidFill>
                  <a:schemeClr val="bg1"/>
                </a:solidFill>
              </a:rPr>
              <a:t> </a:t>
            </a:r>
            <a:r>
              <a:rPr lang="en-US" b="1" dirty="0" err="1">
                <a:solidFill>
                  <a:schemeClr val="bg1"/>
                </a:solidFill>
              </a:rPr>
              <a:t>rotazione</a:t>
            </a:r>
            <a:r>
              <a:rPr lang="en-US" b="1" dirty="0">
                <a:solidFill>
                  <a:schemeClr val="bg1"/>
                </a:solidFill>
              </a:rPr>
              <a:t> </a:t>
            </a:r>
            <a:r>
              <a:rPr lang="en-US" b="1" dirty="0" err="1">
                <a:solidFill>
                  <a:schemeClr val="bg1"/>
                </a:solidFill>
              </a:rPr>
              <a:t>più</a:t>
            </a:r>
            <a:r>
              <a:rPr lang="en-US" b="1" dirty="0">
                <a:solidFill>
                  <a:schemeClr val="bg1"/>
                </a:solidFill>
              </a:rPr>
              <a:t> </a:t>
            </a:r>
            <a:r>
              <a:rPr lang="en-US" b="1" dirty="0" err="1">
                <a:solidFill>
                  <a:schemeClr val="bg1"/>
                </a:solidFill>
              </a:rPr>
              <a:t>veloce</a:t>
            </a:r>
            <a:r>
              <a:rPr lang="en-US" b="1" dirty="0">
                <a:solidFill>
                  <a:schemeClr val="bg1"/>
                </a:solidFill>
              </a:rPr>
              <a:t>.</a:t>
            </a:r>
          </a:p>
          <a:p>
            <a:pPr>
              <a:lnSpc>
                <a:spcPct val="90000"/>
              </a:lnSpc>
              <a:spcBef>
                <a:spcPts val="1800"/>
              </a:spcBef>
              <a:buClr>
                <a:schemeClr val="tx1"/>
              </a:buClr>
              <a:buSzPct val="80000"/>
            </a:pPr>
            <a:endParaRPr lang="it-IT"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5841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solari</a:t>
            </a:r>
            <a:r>
              <a:rPr lang="en-US" sz="2700" dirty="0"/>
              <a:t> </a:t>
            </a:r>
            <a:r>
              <a:rPr lang="en-US" sz="2700" dirty="0" err="1"/>
              <a:t>ed</a:t>
            </a:r>
            <a:r>
              <a:rPr lang="en-US" sz="2700" dirty="0"/>
              <a:t> </a:t>
            </a:r>
            <a:r>
              <a:rPr lang="en-US" sz="2700" dirty="0" err="1"/>
              <a:t>eoliche</a:t>
            </a:r>
            <a:r>
              <a:rPr lang="en-US" sz="2700" dirty="0"/>
              <a:t>:</a:t>
            </a:r>
          </a:p>
        </p:txBody>
      </p:sp>
      <p:sp>
        <p:nvSpPr>
          <p:cNvPr id="7" name="Rettangolo 6"/>
          <p:cNvSpPr/>
          <p:nvPr/>
        </p:nvSpPr>
        <p:spPr>
          <a:xfrm>
            <a:off x="2790824" y="1371600"/>
            <a:ext cx="6048375" cy="3896451"/>
          </a:xfrm>
          <a:prstGeom prst="rect">
            <a:avLst/>
          </a:prstGeom>
        </p:spPr>
        <p:txBody>
          <a:bodyPr wrap="square">
            <a:spAutoFit/>
          </a:bodyPr>
          <a:lstStyle/>
          <a:p>
            <a:r>
              <a:rPr lang="it-IT" dirty="0">
                <a:solidFill>
                  <a:schemeClr val="bg1"/>
                </a:solidFill>
              </a:rPr>
              <a:t>Al crescere della potenza in grado di erogare varieranno ovviamente le dimensioni dell'aerogeneratore;</a:t>
            </a:r>
          </a:p>
          <a:p>
            <a:endParaRPr lang="it-IT" dirty="0">
              <a:solidFill>
                <a:schemeClr val="bg1"/>
              </a:solidFill>
            </a:endParaRPr>
          </a:p>
          <a:p>
            <a:pPr algn="just"/>
            <a:r>
              <a:rPr lang="en-US" dirty="0">
                <a:solidFill>
                  <a:schemeClr val="bg1"/>
                </a:solidFill>
              </a:rPr>
              <a:t>Le pale di </a:t>
            </a:r>
            <a:r>
              <a:rPr lang="en-US" dirty="0" err="1">
                <a:solidFill>
                  <a:schemeClr val="bg1"/>
                </a:solidFill>
              </a:rPr>
              <a:t>una</a:t>
            </a:r>
            <a:r>
              <a:rPr lang="en-US" dirty="0">
                <a:solidFill>
                  <a:schemeClr val="bg1"/>
                </a:solidFill>
              </a:rPr>
              <a:t> </a:t>
            </a:r>
            <a:r>
              <a:rPr lang="en-US" dirty="0" err="1">
                <a:solidFill>
                  <a:schemeClr val="bg1"/>
                </a:solidFill>
              </a:rPr>
              <a:t>turbina</a:t>
            </a:r>
            <a:r>
              <a:rPr lang="en-US" dirty="0">
                <a:solidFill>
                  <a:schemeClr val="bg1"/>
                </a:solidFill>
              </a:rPr>
              <a:t> </a:t>
            </a:r>
            <a:r>
              <a:rPr lang="en-US" dirty="0" err="1">
                <a:solidFill>
                  <a:schemeClr val="bg1"/>
                </a:solidFill>
              </a:rPr>
              <a:t>eolica</a:t>
            </a:r>
            <a:r>
              <a:rPr lang="en-US" dirty="0">
                <a:solidFill>
                  <a:schemeClr val="bg1"/>
                </a:solidFill>
              </a:rPr>
              <a:t> (</a:t>
            </a:r>
            <a:r>
              <a:rPr lang="en-US" dirty="0" err="1">
                <a:solidFill>
                  <a:schemeClr val="bg1"/>
                </a:solidFill>
              </a:rPr>
              <a:t>aerogeneratore</a:t>
            </a:r>
            <a:r>
              <a:rPr lang="en-US" dirty="0">
                <a:solidFill>
                  <a:schemeClr val="bg1"/>
                </a:solidFill>
              </a:rPr>
              <a:t>) </a:t>
            </a:r>
            <a:r>
              <a:rPr lang="en-US" dirty="0" err="1">
                <a:solidFill>
                  <a:schemeClr val="bg1"/>
                </a:solidFill>
              </a:rPr>
              <a:t>sono</a:t>
            </a:r>
            <a:r>
              <a:rPr lang="en-US" dirty="0">
                <a:solidFill>
                  <a:schemeClr val="bg1"/>
                </a:solidFill>
              </a:rPr>
              <a:t> </a:t>
            </a:r>
            <a:r>
              <a:rPr lang="en-US" dirty="0" err="1">
                <a:solidFill>
                  <a:schemeClr val="bg1"/>
                </a:solidFill>
              </a:rPr>
              <a:t>solitamente</a:t>
            </a:r>
            <a:r>
              <a:rPr lang="en-US" dirty="0">
                <a:solidFill>
                  <a:schemeClr val="bg1"/>
                </a:solidFill>
              </a:rPr>
              <a:t> </a:t>
            </a:r>
            <a:r>
              <a:rPr lang="en-US" dirty="0" err="1">
                <a:solidFill>
                  <a:schemeClr val="bg1"/>
                </a:solidFill>
              </a:rPr>
              <a:t>costruite</a:t>
            </a:r>
            <a:r>
              <a:rPr lang="en-US" dirty="0">
                <a:solidFill>
                  <a:schemeClr val="bg1"/>
                </a:solidFill>
              </a:rPr>
              <a:t> in </a:t>
            </a:r>
            <a:r>
              <a:rPr lang="en-US" dirty="0" err="1">
                <a:solidFill>
                  <a:schemeClr val="bg1"/>
                </a:solidFill>
              </a:rPr>
              <a:t>alluminio</a:t>
            </a:r>
            <a:r>
              <a:rPr lang="en-US" dirty="0">
                <a:solidFill>
                  <a:schemeClr val="bg1"/>
                </a:solidFill>
              </a:rPr>
              <a:t> o in </a:t>
            </a:r>
            <a:r>
              <a:rPr lang="en-US" dirty="0" err="1">
                <a:solidFill>
                  <a:schemeClr val="bg1"/>
                </a:solidFill>
              </a:rPr>
              <a:t>fibra</a:t>
            </a:r>
            <a:r>
              <a:rPr lang="en-US" dirty="0">
                <a:solidFill>
                  <a:schemeClr val="bg1"/>
                </a:solidFill>
              </a:rPr>
              <a:t> di </a:t>
            </a:r>
            <a:r>
              <a:rPr lang="en-US" dirty="0" err="1">
                <a:solidFill>
                  <a:schemeClr val="bg1"/>
                </a:solidFill>
              </a:rPr>
              <a:t>vetro</a:t>
            </a:r>
            <a:r>
              <a:rPr lang="en-US" dirty="0">
                <a:solidFill>
                  <a:schemeClr val="bg1"/>
                </a:solidFill>
              </a:rPr>
              <a:t>.</a:t>
            </a:r>
          </a:p>
          <a:p>
            <a:pPr algn="just"/>
            <a:endParaRPr lang="en-US" dirty="0">
              <a:solidFill>
                <a:schemeClr val="bg1"/>
              </a:solidFill>
            </a:endParaRPr>
          </a:p>
          <a:p>
            <a:pPr algn="just"/>
            <a:r>
              <a:rPr lang="it-IT" dirty="0">
                <a:solidFill>
                  <a:schemeClr val="bg1"/>
                </a:solidFill>
              </a:rPr>
              <a:t>Per poter funzionare e generare energia, un aerogeneratore richiede una velocità minima del vento di circa i 3-5 m/s (</a:t>
            </a:r>
            <a:r>
              <a:rPr lang="it-IT" dirty="0" err="1">
                <a:solidFill>
                  <a:schemeClr val="bg1"/>
                </a:solidFill>
              </a:rPr>
              <a:t>cut</a:t>
            </a:r>
            <a:r>
              <a:rPr lang="it-IT" dirty="0">
                <a:solidFill>
                  <a:schemeClr val="bg1"/>
                </a:solidFill>
              </a:rPr>
              <a:t>-in).</a:t>
            </a:r>
          </a:p>
          <a:p>
            <a:pPr algn="just"/>
            <a:r>
              <a:rPr lang="it-IT" dirty="0">
                <a:solidFill>
                  <a:schemeClr val="bg1"/>
                </a:solidFill>
              </a:rPr>
              <a:t>Ad una velocità del vento di 20-25 m/s l'aerogeneratore viene arrestato per motivi di sicurezza (</a:t>
            </a:r>
            <a:r>
              <a:rPr lang="it-IT" dirty="0" err="1">
                <a:solidFill>
                  <a:schemeClr val="bg1"/>
                </a:solidFill>
              </a:rPr>
              <a:t>cut</a:t>
            </a:r>
            <a:r>
              <a:rPr lang="it-IT" dirty="0">
                <a:solidFill>
                  <a:schemeClr val="bg1"/>
                </a:solidFill>
              </a:rPr>
              <a:t> off). </a:t>
            </a:r>
          </a:p>
          <a:p>
            <a:pPr algn="just"/>
            <a:endParaRPr lang="it-IT" dirty="0">
              <a:solidFill>
                <a:schemeClr val="bg1"/>
              </a:solidFill>
            </a:endParaRPr>
          </a:p>
          <a:p>
            <a:pPr>
              <a:lnSpc>
                <a:spcPct val="90000"/>
              </a:lnSpc>
              <a:spcBef>
                <a:spcPts val="1800"/>
              </a:spcBef>
              <a:buClr>
                <a:schemeClr val="tx1"/>
              </a:buClr>
              <a:buSzPct val="80000"/>
            </a:pPr>
            <a:endParaRPr lang="it-IT"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3391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Forme</a:t>
            </a:r>
            <a:r>
              <a:rPr lang="en-US" dirty="0"/>
              <a:t> di </a:t>
            </a:r>
            <a:r>
              <a:rPr lang="en-US" dirty="0" err="1"/>
              <a:t>energia</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19400" y="685800"/>
                <a:ext cx="6096000" cy="6019800"/>
              </a:xfrm>
            </p:spPr>
            <p:txBody>
              <a:bodyPr>
                <a:normAutofit/>
              </a:bodyPr>
              <a:lstStyle/>
              <a:p>
                <a:r>
                  <a:rPr lang="it-IT" dirty="0"/>
                  <a:t>Concludendo:</a:t>
                </a:r>
              </a:p>
              <a:p>
                <a:pPr marL="0" indent="0">
                  <a:buNone/>
                </a:pPr>
                <a:endParaRPr lang="en-US" dirty="0"/>
              </a:p>
              <a:p>
                <a:pPr marL="0" indent="0">
                  <a:buNone/>
                </a:pPr>
                <a:r>
                  <a:rPr lang="en-US" dirty="0"/>
                  <a:t>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𝑀</m:t>
                        </m:r>
                        <m:r>
                          <a:rPr lang="it-IT" b="0" i="1" smtClean="0">
                            <a:latin typeface="Cambria Math" panose="02040503050406030204" pitchFamily="18" charset="0"/>
                          </a:rPr>
                          <m:t>,</m:t>
                        </m:r>
                        <m:r>
                          <a:rPr lang="it-IT" b="0" i="1" smtClean="0">
                            <a:latin typeface="Cambria Math" panose="02040503050406030204" pitchFamily="18" charset="0"/>
                          </a:rPr>
                          <m:t>𝐴</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𝑀</m:t>
                        </m:r>
                        <m:r>
                          <a:rPr lang="it-IT" b="0" i="1" smtClean="0">
                            <a:latin typeface="Cambria Math" panose="02040503050406030204" pitchFamily="18" charset="0"/>
                          </a:rPr>
                          <m:t>,</m:t>
                        </m:r>
                        <m:r>
                          <a:rPr lang="it-IT" b="0" i="1" smtClean="0">
                            <a:latin typeface="Cambria Math" panose="02040503050406030204" pitchFamily="18" charset="0"/>
                          </a:rPr>
                          <m:t>𝐵</m:t>
                        </m:r>
                      </m:sub>
                    </m:sSub>
                    <m:r>
                      <a:rPr lang="it-IT" b="0" i="1" smtClean="0">
                        <a:latin typeface="Cambria Math" panose="02040503050406030204" pitchFamily="18" charset="0"/>
                        <a:ea typeface="Cambria Math" panose="02040503050406030204" pitchFamily="18" charset="0"/>
                      </a:rPr>
                      <m:t>→</m:t>
                    </m:r>
                    <m:sSub>
                      <m:sSubPr>
                        <m:ctrlPr>
                          <a:rPr lang="it-IT" b="0"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𝐸</m:t>
                        </m:r>
                      </m:e>
                      <m:sub>
                        <m:r>
                          <a:rPr lang="it-IT" b="0" i="1" smtClean="0">
                            <a:latin typeface="Cambria Math" panose="02040503050406030204" pitchFamily="18" charset="0"/>
                            <a:ea typeface="Cambria Math" panose="02040503050406030204" pitchFamily="18" charset="0"/>
                          </a:rPr>
                          <m:t>𝑃</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𝐴</m:t>
                        </m:r>
                      </m:sub>
                    </m:sSub>
                    <m:r>
                      <a:rPr lang="it-IT" b="0" i="1" smtClean="0">
                        <a:latin typeface="Cambria Math" panose="02040503050406030204" pitchFamily="18" charset="0"/>
                        <a:ea typeface="Cambria Math" panose="02040503050406030204" pitchFamily="18" charset="0"/>
                      </a:rPr>
                      <m:t>=</m:t>
                    </m:r>
                    <m:sSub>
                      <m:sSubPr>
                        <m:ctrlPr>
                          <a:rPr lang="it-IT" b="0"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𝐸</m:t>
                        </m:r>
                      </m:e>
                      <m:sub>
                        <m:r>
                          <a:rPr lang="it-IT" b="0" i="1" smtClean="0">
                            <a:latin typeface="Cambria Math" panose="02040503050406030204" pitchFamily="18" charset="0"/>
                            <a:ea typeface="Cambria Math" panose="02040503050406030204" pitchFamily="18" charset="0"/>
                          </a:rPr>
                          <m:t>𝐶</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𝐵</m:t>
                        </m:r>
                      </m:sub>
                    </m:sSub>
                  </m:oMath>
                </a14:m>
                <a:endParaRPr lang="en-US" dirty="0"/>
              </a:p>
              <a:p>
                <a:endParaRPr lang="en-US" dirty="0"/>
              </a:p>
              <a:p>
                <a:pPr algn="just"/>
                <a:r>
                  <a:rPr lang="en-US" dirty="0" err="1"/>
                  <a:t>Quindi</a:t>
                </a:r>
                <a:r>
                  <a:rPr lang="en-US" dirty="0"/>
                  <a:t>, come </a:t>
                </a:r>
                <a:r>
                  <a:rPr lang="en-US" dirty="0" err="1"/>
                  <a:t>si</a:t>
                </a:r>
                <a:r>
                  <a:rPr lang="en-US" dirty="0"/>
                  <a:t> </a:t>
                </a:r>
                <a:r>
                  <a:rPr lang="en-US" dirty="0" err="1"/>
                  <a:t>può</a:t>
                </a:r>
                <a:r>
                  <a:rPr lang="en-US" dirty="0"/>
                  <a:t> </a:t>
                </a:r>
                <a:r>
                  <a:rPr lang="en-US" dirty="0" err="1"/>
                  <a:t>facilmente</a:t>
                </a:r>
                <a:r>
                  <a:rPr lang="en-US" dirty="0"/>
                  <a:t> </a:t>
                </a:r>
                <a:r>
                  <a:rPr lang="en-US" dirty="0" err="1"/>
                  <a:t>notare</a:t>
                </a:r>
                <a:r>
                  <a:rPr lang="en-US" dirty="0"/>
                  <a:t>, </a:t>
                </a:r>
                <a:r>
                  <a:rPr lang="en-US" dirty="0" err="1"/>
                  <a:t>tutta</a:t>
                </a:r>
                <a:r>
                  <a:rPr lang="en-US" dirty="0"/>
                  <a:t> </a:t>
                </a:r>
                <a:r>
                  <a:rPr lang="en-US" dirty="0" err="1"/>
                  <a:t>l’energia</a:t>
                </a:r>
                <a:r>
                  <a:rPr lang="en-US" dirty="0"/>
                  <a:t> </a:t>
                </a:r>
                <a:r>
                  <a:rPr lang="en-US" dirty="0" err="1"/>
                  <a:t>potenziale</a:t>
                </a:r>
                <a:r>
                  <a:rPr lang="en-US" dirty="0"/>
                  <a:t> </a:t>
                </a:r>
                <a:r>
                  <a:rPr lang="en-US" dirty="0" err="1"/>
                  <a:t>si</a:t>
                </a:r>
                <a:r>
                  <a:rPr lang="en-US" dirty="0"/>
                  <a:t> è </a:t>
                </a:r>
                <a:r>
                  <a:rPr lang="en-US" dirty="0" err="1"/>
                  <a:t>trasformata</a:t>
                </a:r>
                <a:r>
                  <a:rPr lang="en-US" dirty="0"/>
                  <a:t> in </a:t>
                </a:r>
                <a:r>
                  <a:rPr lang="en-US" dirty="0" err="1"/>
                  <a:t>energia</a:t>
                </a:r>
                <a:r>
                  <a:rPr lang="en-US" dirty="0"/>
                  <a:t> </a:t>
                </a:r>
                <a:r>
                  <a:rPr lang="en-US" dirty="0" err="1"/>
                  <a:t>cinetica</a:t>
                </a:r>
                <a:r>
                  <a:rPr lang="en-US" dirty="0"/>
                  <a:t> </a:t>
                </a:r>
                <a:r>
                  <a:rPr lang="en-US" dirty="0" err="1"/>
                  <a:t>quando</a:t>
                </a:r>
                <a:r>
                  <a:rPr lang="en-US" dirty="0"/>
                  <a:t> </a:t>
                </a:r>
                <a:r>
                  <a:rPr lang="en-US" dirty="0" err="1"/>
                  <a:t>il</a:t>
                </a:r>
                <a:r>
                  <a:rPr lang="en-US" dirty="0"/>
                  <a:t> </a:t>
                </a:r>
                <a:r>
                  <a:rPr lang="en-US" dirty="0" err="1"/>
                  <a:t>corpo</a:t>
                </a:r>
                <a:r>
                  <a:rPr lang="en-US" dirty="0"/>
                  <a:t> </a:t>
                </a:r>
                <a:r>
                  <a:rPr lang="en-US" dirty="0" err="1"/>
                  <a:t>si</a:t>
                </a:r>
                <a:r>
                  <a:rPr lang="en-US" dirty="0"/>
                  <a:t> </a:t>
                </a:r>
                <a:r>
                  <a:rPr lang="en-US" dirty="0" err="1"/>
                  <a:t>trasferisce</a:t>
                </a:r>
                <a:r>
                  <a:rPr lang="en-US" dirty="0"/>
                  <a:t> </a:t>
                </a:r>
                <a:r>
                  <a:rPr lang="en-US" dirty="0" err="1"/>
                  <a:t>dallo</a:t>
                </a:r>
                <a:r>
                  <a:rPr lang="en-US" dirty="0"/>
                  <a:t> </a:t>
                </a:r>
                <a:r>
                  <a:rPr lang="en-US" dirty="0" err="1"/>
                  <a:t>stato</a:t>
                </a:r>
                <a:r>
                  <a:rPr lang="en-US" dirty="0"/>
                  <a:t> </a:t>
                </a:r>
                <a:r>
                  <a:rPr lang="en-US" dirty="0" err="1"/>
                  <a:t>iniziale</a:t>
                </a:r>
                <a:r>
                  <a:rPr lang="en-US" dirty="0"/>
                  <a:t> ‘A’ verso lo </a:t>
                </a:r>
                <a:r>
                  <a:rPr lang="en-US" dirty="0" err="1"/>
                  <a:t>stato</a:t>
                </a:r>
                <a:r>
                  <a:rPr lang="en-US" dirty="0"/>
                  <a:t> finale ‘B’. </a:t>
                </a:r>
                <a:r>
                  <a:rPr lang="en-US" dirty="0" err="1"/>
                  <a:t>Questo</a:t>
                </a:r>
                <a:r>
                  <a:rPr lang="en-US" dirty="0"/>
                  <a:t> è un </a:t>
                </a:r>
                <a:r>
                  <a:rPr lang="en-US" dirty="0" err="1"/>
                  <a:t>esempio</a:t>
                </a:r>
                <a:r>
                  <a:rPr lang="en-US" dirty="0"/>
                  <a:t> </a:t>
                </a:r>
                <a:r>
                  <a:rPr lang="en-US" dirty="0" err="1"/>
                  <a:t>semplice</a:t>
                </a:r>
                <a:r>
                  <a:rPr lang="en-US" dirty="0"/>
                  <a:t> ma </a:t>
                </a:r>
                <a:r>
                  <a:rPr lang="en-US" dirty="0" err="1"/>
                  <a:t>concreto</a:t>
                </a:r>
                <a:r>
                  <a:rPr lang="en-US" dirty="0"/>
                  <a:t> </a:t>
                </a:r>
                <a:r>
                  <a:rPr lang="en-US" dirty="0" err="1"/>
                  <a:t>che</a:t>
                </a:r>
                <a:r>
                  <a:rPr lang="en-US" dirty="0"/>
                  <a:t> </a:t>
                </a:r>
                <a:r>
                  <a:rPr lang="en-US" dirty="0" err="1"/>
                  <a:t>dimostra</a:t>
                </a:r>
                <a:r>
                  <a:rPr lang="en-US" dirty="0"/>
                  <a:t> </a:t>
                </a:r>
                <a:r>
                  <a:rPr lang="en-US" dirty="0" err="1"/>
                  <a:t>quanto</a:t>
                </a:r>
                <a:r>
                  <a:rPr lang="en-US" dirty="0"/>
                  <a:t> </a:t>
                </a:r>
                <a:r>
                  <a:rPr lang="en-US" dirty="0" err="1"/>
                  <a:t>sia</a:t>
                </a:r>
                <a:r>
                  <a:rPr lang="en-US" dirty="0"/>
                  <a:t> </a:t>
                </a:r>
                <a:r>
                  <a:rPr lang="en-US" dirty="0" err="1"/>
                  <a:t>verà</a:t>
                </a:r>
                <a:r>
                  <a:rPr lang="en-US" dirty="0"/>
                  <a:t> la </a:t>
                </a:r>
                <a:r>
                  <a:rPr lang="en-US" dirty="0" err="1"/>
                  <a:t>frase</a:t>
                </a:r>
                <a:r>
                  <a:rPr lang="en-US" dirty="0"/>
                  <a:t> </a:t>
                </a:r>
                <a:r>
                  <a:rPr lang="en-US" dirty="0" err="1"/>
                  <a:t>accennata</a:t>
                </a:r>
                <a:r>
                  <a:rPr lang="en-US" dirty="0"/>
                  <a:t> </a:t>
                </a:r>
                <a:r>
                  <a:rPr lang="en-US" dirty="0" err="1"/>
                  <a:t>nelle</a:t>
                </a:r>
                <a:r>
                  <a:rPr lang="en-US" dirty="0"/>
                  <a:t> slides </a:t>
                </a:r>
                <a:r>
                  <a:rPr lang="en-US" dirty="0" err="1"/>
                  <a:t>precedenti</a:t>
                </a:r>
                <a:r>
                  <a:rPr lang="en-US" dirty="0"/>
                  <a:t> e qui </a:t>
                </a:r>
                <a:r>
                  <a:rPr lang="en-US" dirty="0" err="1"/>
                  <a:t>ribadita</a:t>
                </a:r>
                <a:r>
                  <a:rPr lang="en-US" dirty="0"/>
                  <a:t>: “</a:t>
                </a:r>
                <a:r>
                  <a:rPr lang="en-US" dirty="0" err="1"/>
                  <a:t>l’energia</a:t>
                </a:r>
                <a:r>
                  <a:rPr lang="en-US" dirty="0"/>
                  <a:t> non </a:t>
                </a:r>
                <a:r>
                  <a:rPr lang="en-US" dirty="0" err="1"/>
                  <a:t>si</a:t>
                </a:r>
                <a:r>
                  <a:rPr lang="en-US" dirty="0"/>
                  <a:t> </a:t>
                </a:r>
                <a:r>
                  <a:rPr lang="en-US" dirty="0" err="1"/>
                  <a:t>crea</a:t>
                </a:r>
                <a:r>
                  <a:rPr lang="en-US" dirty="0"/>
                  <a:t> e non </a:t>
                </a:r>
                <a:r>
                  <a:rPr lang="en-US" dirty="0" err="1"/>
                  <a:t>si</a:t>
                </a:r>
                <a:r>
                  <a:rPr lang="en-US" dirty="0"/>
                  <a:t> </a:t>
                </a:r>
                <a:r>
                  <a:rPr lang="en-US" dirty="0" err="1"/>
                  <a:t>distrugge</a:t>
                </a:r>
                <a:r>
                  <a:rPr lang="en-US" dirty="0"/>
                  <a:t> ma </a:t>
                </a:r>
                <a:r>
                  <a:rPr lang="en-US" dirty="0" err="1"/>
                  <a:t>si</a:t>
                </a:r>
                <a:r>
                  <a:rPr lang="en-US" dirty="0"/>
                  <a:t> </a:t>
                </a:r>
                <a:r>
                  <a:rPr lang="en-US" dirty="0" err="1"/>
                  <a:t>trasforma</a:t>
                </a:r>
                <a:r>
                  <a:rPr lang="en-US" dirty="0"/>
                  <a:t>”.</a:t>
                </a:r>
              </a:p>
              <a:p>
                <a:pPr algn="just"/>
                <a:endParaRPr lang="en-US" dirty="0"/>
              </a:p>
              <a:p>
                <a:pPr algn="just"/>
                <a:r>
                  <a:rPr lang="en-US" dirty="0" err="1"/>
                  <a:t>Questo</a:t>
                </a:r>
                <a:r>
                  <a:rPr lang="en-US" dirty="0"/>
                  <a:t> </a:t>
                </a:r>
                <a:r>
                  <a:rPr lang="en-US" dirty="0" err="1"/>
                  <a:t>concetto</a:t>
                </a:r>
                <a:r>
                  <a:rPr lang="en-US" dirty="0"/>
                  <a:t> è molto </a:t>
                </a:r>
                <a:r>
                  <a:rPr lang="en-US" dirty="0" err="1"/>
                  <a:t>importante</a:t>
                </a:r>
                <a:r>
                  <a:rPr lang="en-US" dirty="0"/>
                  <a:t> in </a:t>
                </a:r>
                <a:r>
                  <a:rPr lang="en-US" dirty="0" err="1"/>
                  <a:t>quanto</a:t>
                </a:r>
                <a:r>
                  <a:rPr lang="en-US" dirty="0"/>
                  <a:t> </a:t>
                </a:r>
                <a:r>
                  <a:rPr lang="en-US" dirty="0" err="1"/>
                  <a:t>si</a:t>
                </a:r>
                <a:r>
                  <a:rPr lang="en-US" dirty="0"/>
                  <a:t> </a:t>
                </a:r>
                <a:r>
                  <a:rPr lang="en-US" dirty="0" err="1"/>
                  <a:t>vedrà</a:t>
                </a:r>
                <a:r>
                  <a:rPr lang="en-US" dirty="0"/>
                  <a:t> </a:t>
                </a:r>
                <a:r>
                  <a:rPr lang="en-US" dirty="0" err="1"/>
                  <a:t>nelle</a:t>
                </a:r>
                <a:r>
                  <a:rPr lang="en-US" dirty="0"/>
                  <a:t> successive slides come </a:t>
                </a:r>
                <a:r>
                  <a:rPr lang="en-US" dirty="0" err="1"/>
                  <a:t>questa</a:t>
                </a:r>
                <a:r>
                  <a:rPr lang="en-US" dirty="0"/>
                  <a:t> </a:t>
                </a:r>
                <a:r>
                  <a:rPr lang="en-US" dirty="0" err="1"/>
                  <a:t>trasformazione</a:t>
                </a:r>
                <a:r>
                  <a:rPr lang="en-US" dirty="0"/>
                  <a:t> ci </a:t>
                </a:r>
                <a:r>
                  <a:rPr lang="en-US" dirty="0" err="1"/>
                  <a:t>venga</a:t>
                </a:r>
                <a:r>
                  <a:rPr lang="en-US" dirty="0"/>
                  <a:t> utile </a:t>
                </a:r>
                <a:r>
                  <a:rPr lang="en-US" dirty="0" err="1"/>
                  <a:t>nelle</a:t>
                </a:r>
                <a:r>
                  <a:rPr lang="en-US" dirty="0"/>
                  <a:t> </a:t>
                </a:r>
                <a:r>
                  <a:rPr lang="en-US" dirty="0" err="1"/>
                  <a:t>necessità</a:t>
                </a:r>
                <a:r>
                  <a:rPr lang="en-US" dirty="0"/>
                  <a:t> </a:t>
                </a:r>
                <a:r>
                  <a:rPr lang="en-US" dirty="0" err="1"/>
                  <a:t>quotidiane</a:t>
                </a:r>
                <a:r>
                  <a:rPr lang="en-US" dirty="0"/>
                  <a:t>.</a:t>
                </a:r>
              </a:p>
              <a:p>
                <a:pPr algn="just"/>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19400" y="685800"/>
                <a:ext cx="6096000" cy="6019800"/>
              </a:xfrm>
              <a:blipFill>
                <a:blip r:embed="rId2"/>
                <a:stretch>
                  <a:fillRect l="-700" t="-608" r="-800"/>
                </a:stretch>
              </a:blipFill>
            </p:spPr>
            <p:txBody>
              <a:bodyPr/>
              <a:lstStyle/>
              <a:p>
                <a:r>
                  <a:rPr lang="it-IT">
                    <a:noFill/>
                  </a:rPr>
                  <a:t> </a:t>
                </a:r>
              </a:p>
            </p:txBody>
          </p:sp>
        </mc:Fallback>
      </mc:AlternateContent>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871" t="41597"/>
          <a:stretch/>
        </p:blipFill>
        <p:spPr>
          <a:xfrm flipV="1">
            <a:off x="2602007" y="6248399"/>
            <a:ext cx="6476103" cy="609600"/>
          </a:xfrm>
          <a:prstGeom prst="rect">
            <a:avLst/>
          </a:prstGeom>
        </p:spPr>
      </p:pic>
    </p:spTree>
    <p:extLst>
      <p:ext uri="{BB962C8B-B14F-4D97-AF65-F5344CB8AC3E}">
        <p14:creationId xmlns:p14="http://schemas.microsoft.com/office/powerpoint/2010/main" val="283775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solari</a:t>
            </a:r>
            <a:r>
              <a:rPr lang="en-US" sz="2700" dirty="0"/>
              <a:t> </a:t>
            </a:r>
            <a:r>
              <a:rPr lang="en-US" sz="2700" dirty="0" err="1"/>
              <a:t>ed</a:t>
            </a:r>
            <a:r>
              <a:rPr lang="en-US" sz="2700" dirty="0"/>
              <a:t> </a:t>
            </a:r>
            <a:r>
              <a:rPr lang="en-US" sz="2700" dirty="0" err="1"/>
              <a:t>eoliche</a:t>
            </a:r>
            <a:r>
              <a:rPr lang="en-US" sz="2700" dirty="0"/>
              <a:t>:</a:t>
            </a:r>
          </a:p>
        </p:txBody>
      </p:sp>
      <p:sp>
        <p:nvSpPr>
          <p:cNvPr id="7" name="Rettangolo 6"/>
          <p:cNvSpPr/>
          <p:nvPr/>
        </p:nvSpPr>
        <p:spPr>
          <a:xfrm>
            <a:off x="2790824" y="1371600"/>
            <a:ext cx="6048375" cy="3970318"/>
          </a:xfrm>
          <a:prstGeom prst="rect">
            <a:avLst/>
          </a:prstGeom>
        </p:spPr>
        <p:txBody>
          <a:bodyPr wrap="square">
            <a:spAutoFit/>
          </a:bodyPr>
          <a:lstStyle/>
          <a:p>
            <a:r>
              <a:rPr lang="en-US" dirty="0">
                <a:solidFill>
                  <a:schemeClr val="bg1"/>
                </a:solidFill>
              </a:rPr>
              <a:t>Le </a:t>
            </a:r>
            <a:r>
              <a:rPr lang="en-US" dirty="0" err="1">
                <a:solidFill>
                  <a:schemeClr val="bg1"/>
                </a:solidFill>
              </a:rPr>
              <a:t>centrali</a:t>
            </a:r>
            <a:r>
              <a:rPr lang="en-US" dirty="0">
                <a:solidFill>
                  <a:schemeClr val="bg1"/>
                </a:solidFill>
              </a:rPr>
              <a:t> </a:t>
            </a:r>
            <a:r>
              <a:rPr lang="en-US" dirty="0" err="1">
                <a:solidFill>
                  <a:schemeClr val="bg1"/>
                </a:solidFill>
              </a:rPr>
              <a:t>eoliche</a:t>
            </a:r>
            <a:r>
              <a:rPr lang="en-US" dirty="0">
                <a:solidFill>
                  <a:schemeClr val="bg1"/>
                </a:solidFill>
              </a:rPr>
              <a:t> </a:t>
            </a:r>
            <a:r>
              <a:rPr lang="en-US" dirty="0" err="1">
                <a:solidFill>
                  <a:schemeClr val="bg1"/>
                </a:solidFill>
              </a:rPr>
              <a:t>vanno</a:t>
            </a:r>
            <a:r>
              <a:rPr lang="en-US" dirty="0">
                <a:solidFill>
                  <a:schemeClr val="bg1"/>
                </a:solidFill>
              </a:rPr>
              <a:t> da </a:t>
            </a:r>
            <a:r>
              <a:rPr lang="en-US" dirty="0" err="1">
                <a:solidFill>
                  <a:schemeClr val="bg1"/>
                </a:solidFill>
              </a:rPr>
              <a:t>poche</a:t>
            </a:r>
            <a:r>
              <a:rPr lang="en-US" dirty="0">
                <a:solidFill>
                  <a:schemeClr val="bg1"/>
                </a:solidFill>
              </a:rPr>
              <a:t> </a:t>
            </a:r>
            <a:r>
              <a:rPr lang="en-US" dirty="0" err="1">
                <a:solidFill>
                  <a:schemeClr val="bg1"/>
                </a:solidFill>
              </a:rPr>
              <a:t>centinaia</a:t>
            </a:r>
            <a:r>
              <a:rPr lang="en-US" dirty="0">
                <a:solidFill>
                  <a:schemeClr val="bg1"/>
                </a:solidFill>
              </a:rPr>
              <a:t> di Watt </a:t>
            </a:r>
            <a:r>
              <a:rPr lang="en-US" dirty="0" err="1">
                <a:solidFill>
                  <a:schemeClr val="bg1"/>
                </a:solidFill>
              </a:rPr>
              <a:t>fino</a:t>
            </a:r>
            <a:r>
              <a:rPr lang="en-US" dirty="0">
                <a:solidFill>
                  <a:schemeClr val="bg1"/>
                </a:solidFill>
              </a:rPr>
              <a:t> a </a:t>
            </a:r>
            <a:r>
              <a:rPr lang="en-US" dirty="0" err="1">
                <a:solidFill>
                  <a:schemeClr val="bg1"/>
                </a:solidFill>
              </a:rPr>
              <a:t>parecchi</a:t>
            </a:r>
            <a:r>
              <a:rPr lang="en-US" dirty="0">
                <a:solidFill>
                  <a:schemeClr val="bg1"/>
                </a:solidFill>
              </a:rPr>
              <a:t> MW.</a:t>
            </a:r>
          </a:p>
          <a:p>
            <a:pPr>
              <a:lnSpc>
                <a:spcPct val="90000"/>
              </a:lnSpc>
              <a:spcBef>
                <a:spcPts val="1800"/>
              </a:spcBef>
              <a:buClr>
                <a:schemeClr val="tx1"/>
              </a:buClr>
              <a:buSzPct val="80000"/>
            </a:pPr>
            <a:r>
              <a:rPr lang="it-IT" dirty="0">
                <a:solidFill>
                  <a:schemeClr val="bg1"/>
                </a:solidFill>
                <a:latin typeface="Times New Roman" panose="02020603050405020304" pitchFamily="18" charset="0"/>
                <a:cs typeface="Times New Roman" panose="02020603050405020304" pitchFamily="18" charset="0"/>
              </a:rPr>
              <a:t>Di seguito esempi di parchi eolici:</a:t>
            </a:r>
          </a:p>
          <a:p>
            <a:endParaRPr lang="en-US" b="1" dirty="0">
              <a:solidFill>
                <a:schemeClr val="tx1">
                  <a:lumMod val="65000"/>
                  <a:lumOff val="35000"/>
                </a:schemeClr>
              </a:solidFill>
            </a:endParaRPr>
          </a:p>
          <a:p>
            <a:r>
              <a:rPr lang="it-IT" dirty="0">
                <a:solidFill>
                  <a:schemeClr val="bg1"/>
                </a:solidFill>
              </a:rPr>
              <a:t>Il </a:t>
            </a:r>
            <a:r>
              <a:rPr lang="it-IT" b="1" dirty="0">
                <a:solidFill>
                  <a:schemeClr val="bg1"/>
                </a:solidFill>
              </a:rPr>
              <a:t>parco eolico</a:t>
            </a:r>
            <a:r>
              <a:rPr lang="it-IT" dirty="0">
                <a:solidFill>
                  <a:schemeClr val="bg1"/>
                </a:solidFill>
              </a:rPr>
              <a:t> di Buddusò e Ala dei Sardi, in Sardegna</a:t>
            </a:r>
            <a:br>
              <a:rPr lang="it-IT" dirty="0">
                <a:solidFill>
                  <a:schemeClr val="bg1"/>
                </a:solidFill>
              </a:rPr>
            </a:br>
            <a:r>
              <a:rPr lang="it-IT" dirty="0">
                <a:solidFill>
                  <a:schemeClr val="bg1"/>
                </a:solidFill>
              </a:rPr>
              <a:t>Composto da 70 turbine (non tutte ancora in funzione) in grado di erogare fino a 300 </a:t>
            </a:r>
            <a:r>
              <a:rPr lang="it-IT" dirty="0" err="1">
                <a:solidFill>
                  <a:schemeClr val="bg1"/>
                </a:solidFill>
              </a:rPr>
              <a:t>GWh</a:t>
            </a:r>
            <a:r>
              <a:rPr lang="it-IT" dirty="0">
                <a:solidFill>
                  <a:schemeClr val="bg1"/>
                </a:solidFill>
              </a:rPr>
              <a:t>, con un fatturato di 50 milioni di euro annui.</a:t>
            </a:r>
          </a:p>
          <a:p>
            <a:pPr>
              <a:lnSpc>
                <a:spcPct val="90000"/>
              </a:lnSpc>
              <a:spcBef>
                <a:spcPts val="1800"/>
              </a:spcBef>
              <a:buClr>
                <a:schemeClr val="tx1"/>
              </a:buClr>
              <a:buSzPct val="80000"/>
            </a:pPr>
            <a:r>
              <a:rPr lang="en-US" b="1" dirty="0">
                <a:solidFill>
                  <a:schemeClr val="bg1"/>
                </a:solidFill>
              </a:rPr>
              <a:t>In America </a:t>
            </a:r>
            <a:r>
              <a:rPr lang="en-US" b="1" dirty="0" err="1">
                <a:solidFill>
                  <a:schemeClr val="bg1"/>
                </a:solidFill>
              </a:rPr>
              <a:t>della</a:t>
            </a:r>
            <a:r>
              <a:rPr lang="en-US" b="1" dirty="0">
                <a:solidFill>
                  <a:schemeClr val="bg1"/>
                </a:solidFill>
              </a:rPr>
              <a:t> </a:t>
            </a:r>
            <a:r>
              <a:rPr lang="it-IT" dirty="0" err="1">
                <a:solidFill>
                  <a:schemeClr val="bg1"/>
                </a:solidFill>
              </a:rPr>
              <a:t>MidAmerican</a:t>
            </a:r>
            <a:r>
              <a:rPr lang="it-IT" dirty="0">
                <a:solidFill>
                  <a:schemeClr val="bg1"/>
                </a:solidFill>
              </a:rPr>
              <a:t> Energy, la centrale eolica più grande del mondo. Circa 448 turbine che erogheranno in totale 1050 MW</a:t>
            </a:r>
            <a:endParaRPr lang="en-US" dirty="0">
              <a:solidFill>
                <a:schemeClr val="bg1"/>
              </a:solidFill>
            </a:endParaRPr>
          </a:p>
          <a:p>
            <a:pPr>
              <a:lnSpc>
                <a:spcPct val="90000"/>
              </a:lnSpc>
              <a:spcBef>
                <a:spcPts val="1800"/>
              </a:spcBef>
              <a:buClr>
                <a:schemeClr val="tx1"/>
              </a:buClr>
              <a:buSzPct val="80000"/>
            </a:pPr>
            <a:endParaRPr lang="it-IT"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0758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solari</a:t>
            </a:r>
            <a:r>
              <a:rPr lang="en-US" sz="2700" dirty="0"/>
              <a:t> </a:t>
            </a:r>
            <a:r>
              <a:rPr lang="en-US" sz="2700" dirty="0" err="1"/>
              <a:t>ed</a:t>
            </a:r>
            <a:r>
              <a:rPr lang="en-US" sz="2700" dirty="0"/>
              <a:t> </a:t>
            </a:r>
            <a:r>
              <a:rPr lang="en-US" sz="2700" dirty="0" err="1"/>
              <a:t>eoliche</a:t>
            </a:r>
            <a:r>
              <a:rPr lang="en-US" sz="2700" dirty="0"/>
              <a:t>:</a:t>
            </a:r>
          </a:p>
        </p:txBody>
      </p:sp>
      <p:sp>
        <p:nvSpPr>
          <p:cNvPr id="7" name="Rettangolo 6"/>
          <p:cNvSpPr/>
          <p:nvPr/>
        </p:nvSpPr>
        <p:spPr>
          <a:xfrm>
            <a:off x="2790824" y="1371600"/>
            <a:ext cx="6048375" cy="1403461"/>
          </a:xfrm>
          <a:prstGeom prst="rect">
            <a:avLst/>
          </a:prstGeom>
        </p:spPr>
        <p:txBody>
          <a:bodyPr wrap="square">
            <a:spAutoFit/>
          </a:bodyPr>
          <a:lstStyle/>
          <a:p>
            <a:r>
              <a:rPr lang="it-IT" dirty="0">
                <a:solidFill>
                  <a:schemeClr val="bg1"/>
                </a:solidFill>
              </a:rPr>
              <a:t>La seguente figura mostra un esempio di pala eolica:</a:t>
            </a:r>
          </a:p>
          <a:p>
            <a:endParaRPr lang="it-IT">
              <a:solidFill>
                <a:schemeClr val="bg1"/>
              </a:solidFill>
            </a:endParaRPr>
          </a:p>
          <a:p>
            <a:endParaRPr lang="en-US" dirty="0">
              <a:solidFill>
                <a:schemeClr val="bg1"/>
              </a:solidFill>
            </a:endParaRPr>
          </a:p>
          <a:p>
            <a:pPr>
              <a:lnSpc>
                <a:spcPct val="90000"/>
              </a:lnSpc>
              <a:spcBef>
                <a:spcPts val="1800"/>
              </a:spcBef>
              <a:buClr>
                <a:schemeClr val="tx1"/>
              </a:buClr>
              <a:buSzPct val="80000"/>
            </a:pPr>
            <a:endParaRPr lang="it-IT" dirty="0">
              <a:solidFill>
                <a:schemeClr val="bg1"/>
              </a:solidFill>
              <a:latin typeface="Times New Roman" panose="02020603050405020304" pitchFamily="18" charset="0"/>
              <a:cs typeface="Times New Roman" panose="02020603050405020304" pitchFamily="18" charset="0"/>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828800"/>
            <a:ext cx="2795588" cy="4669725"/>
          </a:xfrm>
          <a:prstGeom prst="rect">
            <a:avLst/>
          </a:prstGeom>
        </p:spPr>
      </p:pic>
    </p:spTree>
    <p:extLst>
      <p:ext uri="{BB962C8B-B14F-4D97-AF65-F5344CB8AC3E}">
        <p14:creationId xmlns:p14="http://schemas.microsoft.com/office/powerpoint/2010/main" val="20843200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solari</a:t>
            </a:r>
            <a:r>
              <a:rPr lang="en-US" sz="2700" dirty="0"/>
              <a:t> </a:t>
            </a:r>
            <a:r>
              <a:rPr lang="en-US" sz="2700" dirty="0" err="1"/>
              <a:t>ed</a:t>
            </a:r>
            <a:r>
              <a:rPr lang="en-US" sz="2700" dirty="0"/>
              <a:t> </a:t>
            </a:r>
            <a:r>
              <a:rPr lang="en-US" sz="2700" dirty="0" err="1"/>
              <a:t>eoliche</a:t>
            </a:r>
            <a:r>
              <a:rPr lang="en-US" sz="2700" dirty="0"/>
              <a:t>:</a:t>
            </a:r>
          </a:p>
        </p:txBody>
      </p:sp>
      <p:sp>
        <p:nvSpPr>
          <p:cNvPr id="7" name="Rettangolo 6"/>
          <p:cNvSpPr/>
          <p:nvPr/>
        </p:nvSpPr>
        <p:spPr>
          <a:xfrm>
            <a:off x="2790824" y="1371600"/>
            <a:ext cx="6048375" cy="849463"/>
          </a:xfrm>
          <a:prstGeom prst="rect">
            <a:avLst/>
          </a:prstGeom>
        </p:spPr>
        <p:txBody>
          <a:bodyPr wrap="square">
            <a:spAutoFit/>
          </a:bodyPr>
          <a:lstStyle/>
          <a:p>
            <a:r>
              <a:rPr lang="it-IT" dirty="0">
                <a:solidFill>
                  <a:schemeClr val="bg1"/>
                </a:solidFill>
              </a:rPr>
              <a:t>La seguente figura mostra gli elementi della pala eolica:</a:t>
            </a:r>
            <a:endParaRPr lang="en-US" dirty="0">
              <a:solidFill>
                <a:schemeClr val="bg1"/>
              </a:solidFill>
            </a:endParaRPr>
          </a:p>
          <a:p>
            <a:pPr>
              <a:lnSpc>
                <a:spcPct val="90000"/>
              </a:lnSpc>
              <a:spcBef>
                <a:spcPts val="1800"/>
              </a:spcBef>
              <a:buClr>
                <a:schemeClr val="tx1"/>
              </a:buClr>
              <a:buSzPct val="80000"/>
            </a:pPr>
            <a:endParaRPr lang="it-IT" dirty="0">
              <a:solidFill>
                <a:schemeClr val="bg1"/>
              </a:solidFill>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3"/>
          <a:stretch>
            <a:fillRect/>
          </a:stretch>
        </p:blipFill>
        <p:spPr>
          <a:xfrm>
            <a:off x="3581398" y="2221063"/>
            <a:ext cx="4467225" cy="3943350"/>
          </a:xfrm>
          <a:prstGeom prst="rect">
            <a:avLst/>
          </a:prstGeom>
        </p:spPr>
      </p:pic>
    </p:spTree>
    <p:extLst>
      <p:ext uri="{BB962C8B-B14F-4D97-AF65-F5344CB8AC3E}">
        <p14:creationId xmlns:p14="http://schemas.microsoft.com/office/powerpoint/2010/main" val="31212124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solari</a:t>
            </a:r>
            <a:r>
              <a:rPr lang="en-US" sz="2700" dirty="0"/>
              <a:t> </a:t>
            </a:r>
            <a:r>
              <a:rPr lang="en-US" sz="2700" dirty="0" err="1"/>
              <a:t>ed</a:t>
            </a:r>
            <a:r>
              <a:rPr lang="en-US" sz="2700" dirty="0"/>
              <a:t> </a:t>
            </a:r>
            <a:r>
              <a:rPr lang="en-US" sz="2700" dirty="0" err="1"/>
              <a:t>eoliche</a:t>
            </a:r>
            <a:r>
              <a:rPr lang="en-US" sz="2700" dirty="0"/>
              <a:t>:</a:t>
            </a:r>
          </a:p>
        </p:txBody>
      </p:sp>
      <p:sp>
        <p:nvSpPr>
          <p:cNvPr id="7" name="Rettangolo 6"/>
          <p:cNvSpPr/>
          <p:nvPr/>
        </p:nvSpPr>
        <p:spPr>
          <a:xfrm>
            <a:off x="2790824" y="1371600"/>
            <a:ext cx="6048375" cy="4727448"/>
          </a:xfrm>
          <a:prstGeom prst="rect">
            <a:avLst/>
          </a:prstGeom>
        </p:spPr>
        <p:txBody>
          <a:bodyPr wrap="square">
            <a:spAutoFit/>
          </a:bodyPr>
          <a:lstStyle/>
          <a:p>
            <a:r>
              <a:rPr lang="it-IT" dirty="0">
                <a:solidFill>
                  <a:schemeClr val="bg1"/>
                </a:solidFill>
              </a:rPr>
              <a:t>Una centrale solare invece sfrutta l’energia proveniente dal sole. E’ un tipo di centrale molto pulito e con un basso impatto ambientale. </a:t>
            </a:r>
          </a:p>
          <a:p>
            <a:endParaRPr lang="it-IT" dirty="0">
              <a:solidFill>
                <a:schemeClr val="bg1"/>
              </a:solidFill>
            </a:endParaRPr>
          </a:p>
          <a:p>
            <a:r>
              <a:rPr lang="it-IT" dirty="0">
                <a:solidFill>
                  <a:schemeClr val="bg1"/>
                </a:solidFill>
              </a:rPr>
              <a:t>Il problema attuale delle centrali solari sono i rendimenti dei pannelli fotovoltaici.</a:t>
            </a:r>
          </a:p>
          <a:p>
            <a:endParaRPr lang="it-IT" dirty="0">
              <a:solidFill>
                <a:schemeClr val="bg1"/>
              </a:solidFill>
            </a:endParaRPr>
          </a:p>
          <a:p>
            <a:r>
              <a:rPr lang="it-IT" dirty="0">
                <a:solidFill>
                  <a:schemeClr val="bg1"/>
                </a:solidFill>
              </a:rPr>
              <a:t>Un </a:t>
            </a:r>
            <a:r>
              <a:rPr lang="it-IT" b="1" u="sng" dirty="0">
                <a:solidFill>
                  <a:schemeClr val="bg1"/>
                </a:solidFill>
              </a:rPr>
              <a:t>pannello fotovoltaico </a:t>
            </a:r>
            <a:r>
              <a:rPr lang="it-IT" dirty="0">
                <a:solidFill>
                  <a:schemeClr val="bg1"/>
                </a:solidFill>
              </a:rPr>
              <a:t>è un dispositivo optoelettronico il quale  permette di convertire l’energia solare in energia elettrica. </a:t>
            </a:r>
          </a:p>
          <a:p>
            <a:endParaRPr lang="it-IT" dirty="0">
              <a:solidFill>
                <a:schemeClr val="bg1"/>
              </a:solidFill>
            </a:endParaRPr>
          </a:p>
          <a:p>
            <a:r>
              <a:rPr lang="it-IT" dirty="0">
                <a:solidFill>
                  <a:schemeClr val="bg1"/>
                </a:solidFill>
              </a:rPr>
              <a:t>E’ simile ad un pannello solare termico, ma quest’ultimo viene utilizzato per produrre calore (trasformazione dell’energia solare in energia termica). </a:t>
            </a:r>
          </a:p>
          <a:p>
            <a:endParaRPr lang="it-IT" dirty="0">
              <a:solidFill>
                <a:schemeClr val="bg1"/>
              </a:solidFill>
            </a:endParaRPr>
          </a:p>
          <a:p>
            <a:pPr>
              <a:lnSpc>
                <a:spcPct val="90000"/>
              </a:lnSpc>
              <a:spcBef>
                <a:spcPts val="1800"/>
              </a:spcBef>
              <a:buClr>
                <a:schemeClr val="tx1"/>
              </a:buClr>
              <a:buSzPct val="80000"/>
            </a:pPr>
            <a:endParaRPr lang="it-IT"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712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solari</a:t>
            </a:r>
            <a:r>
              <a:rPr lang="en-US" sz="2700" dirty="0"/>
              <a:t> </a:t>
            </a:r>
            <a:r>
              <a:rPr lang="en-US" sz="2700" dirty="0" err="1"/>
              <a:t>ed</a:t>
            </a:r>
            <a:r>
              <a:rPr lang="en-US" sz="2700" dirty="0"/>
              <a:t> </a:t>
            </a:r>
            <a:r>
              <a:rPr lang="en-US" sz="2700" dirty="0" err="1"/>
              <a:t>eoliche</a:t>
            </a:r>
            <a:r>
              <a:rPr lang="en-US" sz="2700" dirty="0"/>
              <a:t>:</a:t>
            </a:r>
          </a:p>
        </p:txBody>
      </p:sp>
      <p:sp>
        <p:nvSpPr>
          <p:cNvPr id="7" name="Rettangolo 6"/>
          <p:cNvSpPr/>
          <p:nvPr/>
        </p:nvSpPr>
        <p:spPr>
          <a:xfrm>
            <a:off x="2790824" y="1371600"/>
            <a:ext cx="6048375" cy="4801314"/>
          </a:xfrm>
          <a:prstGeom prst="rect">
            <a:avLst/>
          </a:prstGeom>
        </p:spPr>
        <p:txBody>
          <a:bodyPr wrap="square">
            <a:spAutoFit/>
          </a:bodyPr>
          <a:lstStyle/>
          <a:p>
            <a:r>
              <a:rPr lang="it-IT" dirty="0">
                <a:solidFill>
                  <a:schemeClr val="bg1"/>
                </a:solidFill>
              </a:rPr>
              <a:t>Un pannello fotovoltaico sfrutta un fenomeno fisico, noto come effetto fotovoltaico (</a:t>
            </a:r>
            <a:r>
              <a:rPr lang="it-IT" dirty="0" err="1">
                <a:solidFill>
                  <a:schemeClr val="bg1"/>
                </a:solidFill>
              </a:rPr>
              <a:t>cioe'</a:t>
            </a:r>
            <a:r>
              <a:rPr lang="it-IT" dirty="0">
                <a:solidFill>
                  <a:schemeClr val="bg1"/>
                </a:solidFill>
              </a:rPr>
              <a:t> la </a:t>
            </a:r>
            <a:r>
              <a:rPr lang="it-IT" dirty="0" err="1">
                <a:solidFill>
                  <a:schemeClr val="bg1"/>
                </a:solidFill>
              </a:rPr>
              <a:t>capacita'</a:t>
            </a:r>
            <a:r>
              <a:rPr lang="it-IT" dirty="0">
                <a:solidFill>
                  <a:schemeClr val="bg1"/>
                </a:solidFill>
              </a:rPr>
              <a:t> che hanno alcuni materiali semiconduttori opportunamente drogati di generare </a:t>
            </a:r>
            <a:r>
              <a:rPr lang="it-IT" dirty="0" err="1">
                <a:solidFill>
                  <a:schemeClr val="bg1"/>
                </a:solidFill>
              </a:rPr>
              <a:t>elettricita'</a:t>
            </a:r>
            <a:r>
              <a:rPr lang="it-IT" dirty="0">
                <a:solidFill>
                  <a:schemeClr val="bg1"/>
                </a:solidFill>
              </a:rPr>
              <a:t> se esposti alla radiazione luminosa). </a:t>
            </a:r>
          </a:p>
          <a:p>
            <a:endParaRPr lang="it-IT" dirty="0"/>
          </a:p>
          <a:p>
            <a:r>
              <a:rPr lang="it-IT" dirty="0" err="1">
                <a:solidFill>
                  <a:schemeClr val="bg1"/>
                </a:solidFill>
              </a:rPr>
              <a:t>Piu'</a:t>
            </a:r>
            <a:r>
              <a:rPr lang="it-IT" dirty="0">
                <a:solidFill>
                  <a:schemeClr val="bg1"/>
                </a:solidFill>
              </a:rPr>
              <a:t> celle sono collegate in serie o in parallelo ed impacchettate per formare un modulo, che rappresenta il componete base di ogni impianto fotovoltaico. I sistemi fotovoltaici si dividono in:</a:t>
            </a:r>
          </a:p>
          <a:p>
            <a:endParaRPr lang="it-IT" dirty="0">
              <a:solidFill>
                <a:schemeClr val="bg1"/>
              </a:solidFill>
            </a:endParaRPr>
          </a:p>
          <a:p>
            <a:pPr marL="285750" indent="-285750">
              <a:buFont typeface="Arial" panose="020B0604020202020204" pitchFamily="34" charset="0"/>
              <a:buChar char="•"/>
            </a:pPr>
            <a:r>
              <a:rPr lang="it-IT" dirty="0">
                <a:solidFill>
                  <a:schemeClr val="bg1"/>
                </a:solidFill>
              </a:rPr>
              <a:t>Sistemi connessi alla rete elettrica (</a:t>
            </a:r>
            <a:r>
              <a:rPr lang="it-IT" dirty="0" err="1">
                <a:solidFill>
                  <a:schemeClr val="bg1"/>
                </a:solidFill>
              </a:rPr>
              <a:t>grid-connected</a:t>
            </a:r>
            <a:r>
              <a:rPr lang="it-IT" dirty="0">
                <a:solidFill>
                  <a:schemeClr val="bg1"/>
                </a:solidFill>
              </a:rPr>
              <a:t>)</a:t>
            </a:r>
          </a:p>
          <a:p>
            <a:pPr marL="285750" indent="-285750">
              <a:buFont typeface="Arial" panose="020B0604020202020204" pitchFamily="34" charset="0"/>
              <a:buChar char="•"/>
            </a:pPr>
            <a:r>
              <a:rPr lang="it-IT" dirty="0">
                <a:solidFill>
                  <a:schemeClr val="bg1"/>
                </a:solidFill>
              </a:rPr>
              <a:t>Sistemi isolati (stand-alone)</a:t>
            </a:r>
          </a:p>
          <a:p>
            <a:pPr marL="285750" indent="-285750">
              <a:buFont typeface="Arial" panose="020B0604020202020204" pitchFamily="34" charset="0"/>
              <a:buChar char="•"/>
            </a:pPr>
            <a:endParaRPr lang="it-IT" dirty="0">
              <a:solidFill>
                <a:schemeClr val="bg1"/>
              </a:solidFill>
            </a:endParaRPr>
          </a:p>
          <a:p>
            <a:r>
              <a:rPr lang="it-IT" dirty="0">
                <a:solidFill>
                  <a:schemeClr val="bg1"/>
                </a:solidFill>
              </a:rPr>
              <a:t>Per i sistemi connessi alla rete è necessario un inverter il quale permette di convertire la corrente continua in corrente alternata per poter essere poi trasformata in media tensione per essere poi immessa in rete.</a:t>
            </a:r>
            <a:endParaRPr lang="it-IT"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744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solari</a:t>
            </a:r>
            <a:r>
              <a:rPr lang="en-US" sz="2700" dirty="0"/>
              <a:t> </a:t>
            </a:r>
            <a:r>
              <a:rPr lang="en-US" sz="2700" dirty="0" err="1"/>
              <a:t>ed</a:t>
            </a:r>
            <a:r>
              <a:rPr lang="en-US" sz="2700" dirty="0"/>
              <a:t> </a:t>
            </a:r>
            <a:r>
              <a:rPr lang="en-US" sz="2700" dirty="0" err="1"/>
              <a:t>eoliche</a:t>
            </a:r>
            <a:r>
              <a:rPr lang="en-US" sz="2700" dirty="0"/>
              <a:t>:</a:t>
            </a:r>
          </a:p>
        </p:txBody>
      </p:sp>
      <mc:AlternateContent xmlns:mc="http://schemas.openxmlformats.org/markup-compatibility/2006" xmlns:a14="http://schemas.microsoft.com/office/drawing/2010/main">
        <mc:Choice Requires="a14">
          <p:sp>
            <p:nvSpPr>
              <p:cNvPr id="7" name="Rettangolo 6"/>
              <p:cNvSpPr/>
              <p:nvPr/>
            </p:nvSpPr>
            <p:spPr>
              <a:xfrm>
                <a:off x="2790824" y="1371600"/>
                <a:ext cx="6048375" cy="4801314"/>
              </a:xfrm>
              <a:prstGeom prst="rect">
                <a:avLst/>
              </a:prstGeom>
            </p:spPr>
            <p:txBody>
              <a:bodyPr wrap="square">
                <a:spAutoFit/>
              </a:bodyPr>
              <a:lstStyle/>
              <a:p>
                <a:r>
                  <a:rPr lang="it-IT" dirty="0">
                    <a:solidFill>
                      <a:schemeClr val="bg1"/>
                    </a:solidFill>
                  </a:rPr>
                  <a:t>Gli impianti isolati possono alimentare carichi sia in corrente continua (ossia senza la presenza di un inverter) che in corrente alternata, ma sono in genere dotati di un accumulatore. In questi tipo di sistema fotovoltaico </a:t>
                </a:r>
                <a:r>
                  <a:rPr lang="it-IT" dirty="0" err="1">
                    <a:solidFill>
                      <a:schemeClr val="bg1"/>
                    </a:solidFill>
                  </a:rPr>
                  <a:t>e'</a:t>
                </a:r>
                <a:r>
                  <a:rPr lang="it-IT" dirty="0">
                    <a:solidFill>
                      <a:schemeClr val="bg1"/>
                    </a:solidFill>
                  </a:rPr>
                  <a:t> necessario immagazzinare l'energia elettrica per garantire la </a:t>
                </a:r>
                <a:r>
                  <a:rPr lang="it-IT" dirty="0" err="1">
                    <a:solidFill>
                      <a:schemeClr val="bg1"/>
                    </a:solidFill>
                  </a:rPr>
                  <a:t>continuita'</a:t>
                </a:r>
                <a:r>
                  <a:rPr lang="it-IT" dirty="0">
                    <a:solidFill>
                      <a:schemeClr val="bg1"/>
                    </a:solidFill>
                  </a:rPr>
                  <a:t> dell'erogazione anche nei momenti in cui non viene prodotta. </a:t>
                </a:r>
                <a:r>
                  <a:rPr lang="it-IT" dirty="0" err="1">
                    <a:solidFill>
                      <a:schemeClr val="bg1"/>
                    </a:solidFill>
                  </a:rPr>
                  <a:t>Cio'</a:t>
                </a:r>
                <a:r>
                  <a:rPr lang="it-IT" dirty="0">
                    <a:solidFill>
                      <a:schemeClr val="bg1"/>
                    </a:solidFill>
                  </a:rPr>
                  <a:t> avviene mediante </a:t>
                </a:r>
                <a:r>
                  <a:rPr lang="it-IT" b="1" dirty="0">
                    <a:solidFill>
                      <a:schemeClr val="bg1"/>
                    </a:solidFill>
                  </a:rPr>
                  <a:t>accumulatori elettrochimici </a:t>
                </a:r>
                <a:r>
                  <a:rPr lang="it-IT" dirty="0">
                    <a:solidFill>
                      <a:schemeClr val="bg1"/>
                    </a:solidFill>
                  </a:rPr>
                  <a:t>(batterie).</a:t>
                </a:r>
              </a:p>
              <a:p>
                <a:endParaRPr lang="it-IT" dirty="0">
                  <a:solidFill>
                    <a:schemeClr val="bg1"/>
                  </a:solidFill>
                  <a:latin typeface="Times New Roman" panose="02020603050405020304" pitchFamily="18" charset="0"/>
                  <a:cs typeface="Times New Roman" panose="02020603050405020304" pitchFamily="18" charset="0"/>
                </a:endParaRPr>
              </a:p>
              <a:p>
                <a:r>
                  <a:rPr lang="it-IT" dirty="0">
                    <a:solidFill>
                      <a:schemeClr val="bg1"/>
                    </a:solidFill>
                    <a:latin typeface="Times New Roman" panose="02020603050405020304" pitchFamily="18" charset="0"/>
                    <a:cs typeface="Times New Roman" panose="02020603050405020304" pitchFamily="18" charset="0"/>
                  </a:rPr>
                  <a:t>Un pannello fotovoltaico sfrutta sia la radiazione diretta sia la radiazione diffusa. Si ricordi che la radiazione solare che colpisce l’atmosfera terrestre (costante solare) è circa 1,36 KW/</a:t>
                </a:r>
                <a14:m>
                  <m:oMath xmlns:m="http://schemas.openxmlformats.org/officeDocument/2006/math">
                    <m:sSup>
                      <m:sSupPr>
                        <m:ctrlPr>
                          <a:rPr lang="it-IT" i="1" smtClean="0">
                            <a:solidFill>
                              <a:schemeClr val="bg1"/>
                            </a:solidFill>
                            <a:latin typeface="Cambria Math" panose="02040503050406030204" pitchFamily="18" charset="0"/>
                            <a:cs typeface="Times New Roman" panose="02020603050405020304" pitchFamily="18" charset="0"/>
                          </a:rPr>
                        </m:ctrlPr>
                      </m:sSupPr>
                      <m:e>
                        <m:r>
                          <a:rPr lang="it-IT" b="0" i="1" smtClean="0">
                            <a:solidFill>
                              <a:schemeClr val="bg1"/>
                            </a:solidFill>
                            <a:latin typeface="Cambria Math" panose="02040503050406030204" pitchFamily="18" charset="0"/>
                            <a:cs typeface="Times New Roman" panose="02020603050405020304" pitchFamily="18" charset="0"/>
                          </a:rPr>
                          <m:t>𝑚</m:t>
                        </m:r>
                      </m:e>
                      <m:sup>
                        <m:r>
                          <a:rPr lang="it-IT" b="0" i="1" smtClean="0">
                            <a:solidFill>
                              <a:schemeClr val="bg1"/>
                            </a:solidFill>
                            <a:latin typeface="Cambria Math" panose="02040503050406030204" pitchFamily="18" charset="0"/>
                            <a:cs typeface="Times New Roman" panose="02020603050405020304" pitchFamily="18" charset="0"/>
                          </a:rPr>
                          <m:t>2</m:t>
                        </m:r>
                      </m:sup>
                    </m:sSup>
                  </m:oMath>
                </a14:m>
                <a:r>
                  <a:rPr lang="it-IT" dirty="0">
                    <a:solidFill>
                      <a:schemeClr val="bg1"/>
                    </a:solidFill>
                    <a:latin typeface="Times New Roman" panose="02020603050405020304" pitchFamily="18" charset="0"/>
                    <a:cs typeface="Times New Roman" panose="02020603050405020304" pitchFamily="18" charset="0"/>
                  </a:rPr>
                  <a:t>. La radiazione che colpisce un pannello è inferiore (circa 1 KW/</a:t>
                </a:r>
                <a14:m>
                  <m:oMath xmlns:m="http://schemas.openxmlformats.org/officeDocument/2006/math">
                    <m:sSup>
                      <m:sSupPr>
                        <m:ctrlPr>
                          <a:rPr lang="it-IT" i="1" smtClean="0">
                            <a:solidFill>
                              <a:schemeClr val="bg1"/>
                            </a:solidFill>
                            <a:latin typeface="Cambria Math" panose="02040503050406030204" pitchFamily="18" charset="0"/>
                            <a:cs typeface="Times New Roman" panose="02020603050405020304" pitchFamily="18" charset="0"/>
                          </a:rPr>
                        </m:ctrlPr>
                      </m:sSupPr>
                      <m:e>
                        <m:r>
                          <a:rPr lang="it-IT" b="0" i="1" smtClean="0">
                            <a:solidFill>
                              <a:schemeClr val="bg1"/>
                            </a:solidFill>
                            <a:latin typeface="Cambria Math" panose="02040503050406030204" pitchFamily="18" charset="0"/>
                            <a:cs typeface="Times New Roman" panose="02020603050405020304" pitchFamily="18" charset="0"/>
                          </a:rPr>
                          <m:t>𝑚</m:t>
                        </m:r>
                      </m:e>
                      <m:sup>
                        <m:r>
                          <a:rPr lang="it-IT" b="0" i="1" smtClean="0">
                            <a:solidFill>
                              <a:schemeClr val="bg1"/>
                            </a:solidFill>
                            <a:latin typeface="Cambria Math" panose="02040503050406030204" pitchFamily="18" charset="0"/>
                            <a:cs typeface="Times New Roman" panose="02020603050405020304" pitchFamily="18" charset="0"/>
                          </a:rPr>
                          <m:t>2</m:t>
                        </m:r>
                      </m:sup>
                    </m:sSup>
                  </m:oMath>
                </a14:m>
                <a:r>
                  <a:rPr lang="it-IT" dirty="0">
                    <a:solidFill>
                      <a:schemeClr val="bg1"/>
                    </a:solidFill>
                    <a:latin typeface="Times New Roman" panose="02020603050405020304" pitchFamily="18" charset="0"/>
                    <a:cs typeface="Times New Roman" panose="02020603050405020304" pitchFamily="18" charset="0"/>
                  </a:rPr>
                  <a:t>) in quanto una parte si riflette ed una parte viene assorbita. Quindi:</a:t>
                </a:r>
              </a:p>
              <a:p>
                <a:endParaRPr lang="it-IT" dirty="0">
                  <a:solidFill>
                    <a:schemeClr val="bg1"/>
                  </a:solidFill>
                  <a:latin typeface="Times New Roman" panose="02020603050405020304" pitchFamily="18" charset="0"/>
                  <a:cs typeface="Times New Roman" panose="02020603050405020304" pitchFamily="18" charset="0"/>
                </a:endParaRPr>
              </a:p>
              <a:p>
                <a:r>
                  <a:rPr lang="it-IT"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it-IT" i="1" smtClean="0">
                            <a:solidFill>
                              <a:schemeClr val="bg1"/>
                            </a:solidFill>
                            <a:latin typeface="Cambria Math" panose="02040503050406030204" pitchFamily="18" charset="0"/>
                            <a:cs typeface="Times New Roman" panose="02020603050405020304" pitchFamily="18" charset="0"/>
                          </a:rPr>
                        </m:ctrlPr>
                      </m:sSubPr>
                      <m:e>
                        <m:r>
                          <a:rPr lang="it-IT" b="0" i="1" smtClean="0">
                            <a:solidFill>
                              <a:schemeClr val="bg1"/>
                            </a:solidFill>
                            <a:latin typeface="Cambria Math" panose="02040503050406030204" pitchFamily="18" charset="0"/>
                            <a:cs typeface="Times New Roman" panose="02020603050405020304" pitchFamily="18" charset="0"/>
                          </a:rPr>
                          <m:t>𝐼</m:t>
                        </m:r>
                      </m:e>
                      <m:sub>
                        <m:r>
                          <a:rPr lang="it-IT" b="0" i="1" smtClean="0">
                            <a:solidFill>
                              <a:schemeClr val="bg1"/>
                            </a:solidFill>
                            <a:latin typeface="Cambria Math" panose="02040503050406030204" pitchFamily="18" charset="0"/>
                            <a:cs typeface="Times New Roman" panose="02020603050405020304" pitchFamily="18" charset="0"/>
                          </a:rPr>
                          <m:t>𝑡𝑜𝑡</m:t>
                        </m:r>
                      </m:sub>
                    </m:sSub>
                    <m:r>
                      <a:rPr lang="it-IT" b="0" i="1" smtClean="0">
                        <a:solidFill>
                          <a:schemeClr val="bg1"/>
                        </a:solidFill>
                        <a:latin typeface="Cambria Math" panose="02040503050406030204" pitchFamily="18" charset="0"/>
                        <a:cs typeface="Times New Roman" panose="02020603050405020304" pitchFamily="18" charset="0"/>
                      </a:rPr>
                      <m:t>=</m:t>
                    </m:r>
                    <m:sSub>
                      <m:sSubPr>
                        <m:ctrlPr>
                          <a:rPr lang="it-IT" b="0" i="1" smtClean="0">
                            <a:solidFill>
                              <a:schemeClr val="bg1"/>
                            </a:solidFill>
                            <a:latin typeface="Cambria Math" panose="02040503050406030204" pitchFamily="18" charset="0"/>
                            <a:cs typeface="Times New Roman" panose="02020603050405020304" pitchFamily="18" charset="0"/>
                          </a:rPr>
                        </m:ctrlPr>
                      </m:sSubPr>
                      <m:e>
                        <m:r>
                          <a:rPr lang="it-IT" b="0" i="1" smtClean="0">
                            <a:solidFill>
                              <a:schemeClr val="bg1"/>
                            </a:solidFill>
                            <a:latin typeface="Cambria Math" panose="02040503050406030204" pitchFamily="18" charset="0"/>
                            <a:cs typeface="Times New Roman" panose="02020603050405020304" pitchFamily="18" charset="0"/>
                          </a:rPr>
                          <m:t>𝐼</m:t>
                        </m:r>
                      </m:e>
                      <m:sub>
                        <m:r>
                          <a:rPr lang="it-IT" b="0" i="1" smtClean="0">
                            <a:solidFill>
                              <a:schemeClr val="bg1"/>
                            </a:solidFill>
                            <a:latin typeface="Cambria Math" panose="02040503050406030204" pitchFamily="18" charset="0"/>
                            <a:cs typeface="Times New Roman" panose="02020603050405020304" pitchFamily="18" charset="0"/>
                          </a:rPr>
                          <m:t>𝑖𝑛𝑐</m:t>
                        </m:r>
                      </m:sub>
                    </m:sSub>
                    <m:r>
                      <a:rPr lang="it-IT" b="0" i="1" smtClean="0">
                        <a:solidFill>
                          <a:schemeClr val="bg1"/>
                        </a:solidFill>
                        <a:latin typeface="Cambria Math" panose="02040503050406030204" pitchFamily="18" charset="0"/>
                        <a:cs typeface="Times New Roman" panose="02020603050405020304" pitchFamily="18" charset="0"/>
                      </a:rPr>
                      <m:t>+</m:t>
                    </m:r>
                    <m:sSub>
                      <m:sSubPr>
                        <m:ctrlPr>
                          <a:rPr lang="it-IT" b="0" i="1" smtClean="0">
                            <a:solidFill>
                              <a:schemeClr val="bg1"/>
                            </a:solidFill>
                            <a:latin typeface="Cambria Math" panose="02040503050406030204" pitchFamily="18" charset="0"/>
                            <a:cs typeface="Times New Roman" panose="02020603050405020304" pitchFamily="18" charset="0"/>
                          </a:rPr>
                        </m:ctrlPr>
                      </m:sSubPr>
                      <m:e>
                        <m:r>
                          <a:rPr lang="it-IT" b="0" i="1" smtClean="0">
                            <a:solidFill>
                              <a:schemeClr val="bg1"/>
                            </a:solidFill>
                            <a:latin typeface="Cambria Math" panose="02040503050406030204" pitchFamily="18" charset="0"/>
                            <a:cs typeface="Times New Roman" panose="02020603050405020304" pitchFamily="18" charset="0"/>
                          </a:rPr>
                          <m:t>𝐼</m:t>
                        </m:r>
                      </m:e>
                      <m:sub>
                        <m:r>
                          <a:rPr lang="it-IT" b="0" i="1" smtClean="0">
                            <a:solidFill>
                              <a:schemeClr val="bg1"/>
                            </a:solidFill>
                            <a:latin typeface="Cambria Math" panose="02040503050406030204" pitchFamily="18" charset="0"/>
                            <a:cs typeface="Times New Roman" panose="02020603050405020304" pitchFamily="18" charset="0"/>
                          </a:rPr>
                          <m:t>𝑎𝑠𝑠</m:t>
                        </m:r>
                      </m:sub>
                    </m:sSub>
                    <m:r>
                      <a:rPr lang="it-IT" b="0" i="1" smtClean="0">
                        <a:solidFill>
                          <a:schemeClr val="bg1"/>
                        </a:solidFill>
                        <a:latin typeface="Cambria Math" panose="02040503050406030204" pitchFamily="18" charset="0"/>
                        <a:cs typeface="Times New Roman" panose="02020603050405020304" pitchFamily="18" charset="0"/>
                      </a:rPr>
                      <m:t>+</m:t>
                    </m:r>
                    <m:sSub>
                      <m:sSubPr>
                        <m:ctrlPr>
                          <a:rPr lang="it-IT" b="0" i="1" smtClean="0">
                            <a:solidFill>
                              <a:schemeClr val="bg1"/>
                            </a:solidFill>
                            <a:latin typeface="Cambria Math" panose="02040503050406030204" pitchFamily="18" charset="0"/>
                            <a:cs typeface="Times New Roman" panose="02020603050405020304" pitchFamily="18" charset="0"/>
                          </a:rPr>
                        </m:ctrlPr>
                      </m:sSubPr>
                      <m:e>
                        <m:r>
                          <a:rPr lang="it-IT" b="0" i="1" smtClean="0">
                            <a:solidFill>
                              <a:schemeClr val="bg1"/>
                            </a:solidFill>
                            <a:latin typeface="Cambria Math" panose="02040503050406030204" pitchFamily="18" charset="0"/>
                            <a:cs typeface="Times New Roman" panose="02020603050405020304" pitchFamily="18" charset="0"/>
                          </a:rPr>
                          <m:t>𝐼</m:t>
                        </m:r>
                      </m:e>
                      <m:sub>
                        <m:r>
                          <a:rPr lang="it-IT" b="0" i="1" smtClean="0">
                            <a:solidFill>
                              <a:schemeClr val="bg1"/>
                            </a:solidFill>
                            <a:latin typeface="Cambria Math" panose="02040503050406030204" pitchFamily="18" charset="0"/>
                            <a:cs typeface="Times New Roman" panose="02020603050405020304" pitchFamily="18" charset="0"/>
                          </a:rPr>
                          <m:t>𝑟𝑖𝑓</m:t>
                        </m:r>
                      </m:sub>
                    </m:sSub>
                  </m:oMath>
                </a14:m>
                <a:endParaRPr lang="it-IT"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Rettangolo 6"/>
              <p:cNvSpPr>
                <a:spLocks noRot="1" noChangeAspect="1" noMove="1" noResize="1" noEditPoints="1" noAdjustHandles="1" noChangeArrowheads="1" noChangeShapeType="1" noTextEdit="1"/>
              </p:cNvSpPr>
              <p:nvPr/>
            </p:nvSpPr>
            <p:spPr>
              <a:xfrm>
                <a:off x="2790824" y="1371600"/>
                <a:ext cx="6048375" cy="4801314"/>
              </a:xfrm>
              <a:prstGeom prst="rect">
                <a:avLst/>
              </a:prstGeom>
              <a:blipFill>
                <a:blip r:embed="rId3"/>
                <a:stretch>
                  <a:fillRect l="-907" t="-635" r="-1109" b="-381"/>
                </a:stretch>
              </a:blipFill>
            </p:spPr>
            <p:txBody>
              <a:bodyPr/>
              <a:lstStyle/>
              <a:p>
                <a:r>
                  <a:rPr lang="it-IT">
                    <a:noFill/>
                  </a:rPr>
                  <a:t> </a:t>
                </a:r>
              </a:p>
            </p:txBody>
          </p:sp>
        </mc:Fallback>
      </mc:AlternateContent>
    </p:spTree>
    <p:extLst>
      <p:ext uri="{BB962C8B-B14F-4D97-AF65-F5344CB8AC3E}">
        <p14:creationId xmlns:p14="http://schemas.microsoft.com/office/powerpoint/2010/main" val="22735017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solari</a:t>
            </a:r>
            <a:r>
              <a:rPr lang="en-US" sz="2700" dirty="0"/>
              <a:t> </a:t>
            </a:r>
            <a:r>
              <a:rPr lang="en-US" sz="2700" dirty="0" err="1"/>
              <a:t>ed</a:t>
            </a:r>
            <a:r>
              <a:rPr lang="en-US" sz="2700" dirty="0"/>
              <a:t> </a:t>
            </a:r>
            <a:r>
              <a:rPr lang="en-US" sz="2700" dirty="0" err="1"/>
              <a:t>eoliche</a:t>
            </a:r>
            <a:r>
              <a:rPr lang="en-US" sz="2700" dirty="0"/>
              <a:t>:</a:t>
            </a:r>
          </a:p>
        </p:txBody>
      </p:sp>
      <p:sp>
        <p:nvSpPr>
          <p:cNvPr id="7" name="Rettangolo 6"/>
          <p:cNvSpPr/>
          <p:nvPr/>
        </p:nvSpPr>
        <p:spPr>
          <a:xfrm>
            <a:off x="2790824" y="1371600"/>
            <a:ext cx="6048375" cy="4247317"/>
          </a:xfrm>
          <a:prstGeom prst="rect">
            <a:avLst/>
          </a:prstGeom>
        </p:spPr>
        <p:txBody>
          <a:bodyPr wrap="square">
            <a:spAutoFit/>
          </a:bodyPr>
          <a:lstStyle/>
          <a:p>
            <a:r>
              <a:rPr lang="it-IT" dirty="0">
                <a:solidFill>
                  <a:schemeClr val="bg1"/>
                </a:solidFill>
              </a:rPr>
              <a:t>Le centrali solari si dividono in:</a:t>
            </a:r>
          </a:p>
          <a:p>
            <a:endParaRPr lang="it-IT"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it-IT" dirty="0">
                <a:solidFill>
                  <a:schemeClr val="bg1"/>
                </a:solidFill>
                <a:latin typeface="Times New Roman" panose="02020603050405020304" pitchFamily="18" charset="0"/>
                <a:cs typeface="Times New Roman" panose="02020603050405020304" pitchFamily="18" charset="0"/>
              </a:rPr>
              <a:t>Centrali fotovoltaiche (rendimenti attorno al 15%)</a:t>
            </a:r>
          </a:p>
          <a:p>
            <a:pPr marL="285750" indent="-285750">
              <a:buFont typeface="Arial" panose="020B0604020202020204" pitchFamily="34" charset="0"/>
              <a:buChar char="•"/>
            </a:pPr>
            <a:r>
              <a:rPr lang="it-IT" dirty="0">
                <a:solidFill>
                  <a:schemeClr val="bg1"/>
                </a:solidFill>
                <a:latin typeface="Times New Roman" panose="02020603050405020304" pitchFamily="18" charset="0"/>
                <a:cs typeface="Times New Roman" panose="02020603050405020304" pitchFamily="18" charset="0"/>
              </a:rPr>
              <a:t>Centrali elettriche termiche (rendimenti attorno al 40%)</a:t>
            </a:r>
          </a:p>
          <a:p>
            <a:pPr marL="285750" indent="-285750">
              <a:buFont typeface="Arial" panose="020B0604020202020204" pitchFamily="34" charset="0"/>
              <a:buChar char="•"/>
            </a:pPr>
            <a:endParaRPr lang="it-IT" dirty="0">
              <a:solidFill>
                <a:schemeClr val="bg1"/>
              </a:solidFill>
              <a:latin typeface="Times New Roman" panose="02020603050405020304" pitchFamily="18" charset="0"/>
              <a:cs typeface="Times New Roman" panose="02020603050405020304" pitchFamily="18" charset="0"/>
            </a:endParaRPr>
          </a:p>
          <a:p>
            <a:r>
              <a:rPr lang="it-IT" dirty="0">
                <a:solidFill>
                  <a:schemeClr val="bg1"/>
                </a:solidFill>
                <a:latin typeface="Times New Roman" panose="02020603050405020304" pitchFamily="18" charset="0"/>
                <a:cs typeface="Times New Roman" panose="02020603050405020304" pitchFamily="18" charset="0"/>
              </a:rPr>
              <a:t>Le centrali elettriche termiche sfruttano </a:t>
            </a:r>
          </a:p>
          <a:p>
            <a:endParaRPr lang="it-IT" dirty="0">
              <a:solidFill>
                <a:schemeClr val="bg1"/>
              </a:solidFill>
              <a:latin typeface="Times New Roman" panose="02020603050405020304" pitchFamily="18" charset="0"/>
              <a:cs typeface="Times New Roman" panose="02020603050405020304" pitchFamily="18" charset="0"/>
            </a:endParaRPr>
          </a:p>
          <a:p>
            <a:r>
              <a:rPr lang="it-IT" dirty="0">
                <a:solidFill>
                  <a:schemeClr val="bg1"/>
                </a:solidFill>
                <a:latin typeface="Times New Roman" panose="02020603050405020304" pitchFamily="18" charset="0"/>
                <a:cs typeface="Times New Roman" panose="02020603050405020304" pitchFamily="18" charset="0"/>
              </a:rPr>
              <a:t>VANTAGGI:</a:t>
            </a:r>
          </a:p>
          <a:p>
            <a:endParaRPr lang="it-IT"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it-IT" dirty="0">
                <a:solidFill>
                  <a:schemeClr val="bg1"/>
                </a:solidFill>
                <a:latin typeface="Times New Roman" panose="02020603050405020304" pitchFamily="18" charset="0"/>
                <a:cs typeface="Times New Roman" panose="02020603050405020304" pitchFamily="18" charset="0"/>
              </a:rPr>
              <a:t>Costruzione più economica</a:t>
            </a:r>
          </a:p>
          <a:p>
            <a:pPr marL="285750" indent="-285750">
              <a:buFont typeface="Arial" panose="020B0604020202020204" pitchFamily="34" charset="0"/>
              <a:buChar char="•"/>
            </a:pPr>
            <a:r>
              <a:rPr lang="it-IT" dirty="0">
                <a:solidFill>
                  <a:schemeClr val="bg1"/>
                </a:solidFill>
                <a:latin typeface="Times New Roman" panose="02020603050405020304" pitchFamily="18" charset="0"/>
                <a:cs typeface="Times New Roman" panose="02020603050405020304" pitchFamily="18" charset="0"/>
              </a:rPr>
              <a:t>Sono pulite</a:t>
            </a:r>
          </a:p>
          <a:p>
            <a:pPr marL="285750" indent="-285750">
              <a:buFont typeface="Arial" panose="020B0604020202020204" pitchFamily="34" charset="0"/>
              <a:buChar char="•"/>
            </a:pPr>
            <a:endParaRPr lang="it-IT" dirty="0">
              <a:solidFill>
                <a:schemeClr val="bg1"/>
              </a:solidFill>
              <a:latin typeface="Times New Roman" panose="02020603050405020304" pitchFamily="18" charset="0"/>
              <a:cs typeface="Times New Roman" panose="02020603050405020304" pitchFamily="18" charset="0"/>
            </a:endParaRPr>
          </a:p>
          <a:p>
            <a:r>
              <a:rPr lang="it-IT" dirty="0">
                <a:solidFill>
                  <a:schemeClr val="bg1"/>
                </a:solidFill>
                <a:latin typeface="Times New Roman" panose="02020603050405020304" pitchFamily="18" charset="0"/>
                <a:cs typeface="Times New Roman" panose="02020603050405020304" pitchFamily="18" charset="0"/>
              </a:rPr>
              <a:t>SVANTAGGI:</a:t>
            </a:r>
          </a:p>
          <a:p>
            <a:endParaRPr lang="it-IT"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it-IT" dirty="0">
                <a:solidFill>
                  <a:schemeClr val="bg1"/>
                </a:solidFill>
                <a:latin typeface="Times New Roman" panose="02020603050405020304" pitchFamily="18" charset="0"/>
                <a:cs typeface="Times New Roman" panose="02020603050405020304" pitchFamily="18" charset="0"/>
              </a:rPr>
              <a:t>Basso rendimento</a:t>
            </a:r>
          </a:p>
        </p:txBody>
      </p:sp>
    </p:spTree>
    <p:extLst>
      <p:ext uri="{BB962C8B-B14F-4D97-AF65-F5344CB8AC3E}">
        <p14:creationId xmlns:p14="http://schemas.microsoft.com/office/powerpoint/2010/main" val="32118999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nucleari</a:t>
            </a:r>
            <a:r>
              <a:rPr lang="en-US" sz="2700" dirty="0"/>
              <a:t>:</a:t>
            </a:r>
          </a:p>
        </p:txBody>
      </p:sp>
      <p:sp>
        <p:nvSpPr>
          <p:cNvPr id="7" name="Rettangolo 6"/>
          <p:cNvSpPr/>
          <p:nvPr/>
        </p:nvSpPr>
        <p:spPr>
          <a:xfrm>
            <a:off x="2790824" y="1371600"/>
            <a:ext cx="6048375" cy="369332"/>
          </a:xfrm>
          <a:prstGeom prst="rect">
            <a:avLst/>
          </a:prstGeom>
        </p:spPr>
        <p:txBody>
          <a:bodyPr wrap="square">
            <a:spAutoFit/>
          </a:bodyPr>
          <a:lstStyle/>
          <a:p>
            <a:endParaRPr lang="it-IT" dirty="0">
              <a:solidFill>
                <a:schemeClr val="bg1"/>
              </a:solidFill>
              <a:latin typeface="Times New Roman" panose="02020603050405020304" pitchFamily="18" charset="0"/>
              <a:cs typeface="Times New Roman" panose="02020603050405020304" pitchFamily="18" charset="0"/>
            </a:endParaRPr>
          </a:p>
        </p:txBody>
      </p:sp>
      <p:sp>
        <p:nvSpPr>
          <p:cNvPr id="2" name="Rettangolo 1"/>
          <p:cNvSpPr/>
          <p:nvPr/>
        </p:nvSpPr>
        <p:spPr>
          <a:xfrm>
            <a:off x="2790824" y="1143000"/>
            <a:ext cx="6353176" cy="5355312"/>
          </a:xfrm>
          <a:prstGeom prst="rect">
            <a:avLst/>
          </a:prstGeom>
        </p:spPr>
        <p:txBody>
          <a:bodyPr wrap="square">
            <a:spAutoFit/>
          </a:bodyPr>
          <a:lstStyle/>
          <a:p>
            <a:r>
              <a:rPr lang="en-US" dirty="0">
                <a:solidFill>
                  <a:schemeClr val="bg1"/>
                </a:solidFill>
              </a:rPr>
              <a:t>Una </a:t>
            </a:r>
            <a:r>
              <a:rPr lang="en-US" dirty="0" err="1">
                <a:solidFill>
                  <a:schemeClr val="bg1"/>
                </a:solidFill>
              </a:rPr>
              <a:t>centrale</a:t>
            </a:r>
            <a:r>
              <a:rPr lang="en-US" dirty="0">
                <a:solidFill>
                  <a:schemeClr val="bg1"/>
                </a:solidFill>
              </a:rPr>
              <a:t> </a:t>
            </a:r>
            <a:r>
              <a:rPr lang="en-US" dirty="0" err="1">
                <a:solidFill>
                  <a:schemeClr val="bg1"/>
                </a:solidFill>
              </a:rPr>
              <a:t>atomica</a:t>
            </a:r>
            <a:r>
              <a:rPr lang="en-US" dirty="0">
                <a:solidFill>
                  <a:schemeClr val="bg1"/>
                </a:solidFill>
              </a:rPr>
              <a:t> è </a:t>
            </a:r>
            <a:r>
              <a:rPr lang="en-US" dirty="0" err="1">
                <a:solidFill>
                  <a:schemeClr val="bg1"/>
                </a:solidFill>
              </a:rPr>
              <a:t>una</a:t>
            </a:r>
            <a:r>
              <a:rPr lang="en-US" dirty="0">
                <a:solidFill>
                  <a:schemeClr val="bg1"/>
                </a:solidFill>
              </a:rPr>
              <a:t> </a:t>
            </a:r>
            <a:r>
              <a:rPr lang="en-US" dirty="0" err="1">
                <a:solidFill>
                  <a:schemeClr val="bg1"/>
                </a:solidFill>
              </a:rPr>
              <a:t>centrale</a:t>
            </a:r>
            <a:r>
              <a:rPr lang="en-US" dirty="0">
                <a:solidFill>
                  <a:schemeClr val="bg1"/>
                </a:solidFill>
              </a:rPr>
              <a:t> </a:t>
            </a:r>
            <a:r>
              <a:rPr lang="en-US" dirty="0" err="1">
                <a:solidFill>
                  <a:schemeClr val="bg1"/>
                </a:solidFill>
              </a:rPr>
              <a:t>che</a:t>
            </a:r>
            <a:r>
              <a:rPr lang="en-US" dirty="0">
                <a:solidFill>
                  <a:schemeClr val="bg1"/>
                </a:solidFill>
              </a:rPr>
              <a:t> </a:t>
            </a:r>
            <a:r>
              <a:rPr lang="en-US" dirty="0" err="1">
                <a:solidFill>
                  <a:schemeClr val="bg1"/>
                </a:solidFill>
              </a:rPr>
              <a:t>sfrutta</a:t>
            </a:r>
            <a:r>
              <a:rPr lang="en-US" dirty="0">
                <a:solidFill>
                  <a:schemeClr val="bg1"/>
                </a:solidFill>
              </a:rPr>
              <a:t> </a:t>
            </a:r>
            <a:r>
              <a:rPr lang="en-US" dirty="0" err="1">
                <a:solidFill>
                  <a:schemeClr val="bg1"/>
                </a:solidFill>
              </a:rPr>
              <a:t>l’energia</a:t>
            </a:r>
            <a:r>
              <a:rPr lang="en-US" dirty="0">
                <a:solidFill>
                  <a:schemeClr val="bg1"/>
                </a:solidFill>
              </a:rPr>
              <a:t> </a:t>
            </a:r>
            <a:r>
              <a:rPr lang="en-US" dirty="0" err="1">
                <a:solidFill>
                  <a:schemeClr val="bg1"/>
                </a:solidFill>
              </a:rPr>
              <a:t>atomica</a:t>
            </a:r>
            <a:r>
              <a:rPr lang="en-US" dirty="0">
                <a:solidFill>
                  <a:schemeClr val="bg1"/>
                </a:solidFill>
              </a:rPr>
              <a:t> per la </a:t>
            </a:r>
            <a:r>
              <a:rPr lang="en-US" dirty="0" err="1">
                <a:solidFill>
                  <a:schemeClr val="bg1"/>
                </a:solidFill>
              </a:rPr>
              <a:t>produzione</a:t>
            </a:r>
            <a:r>
              <a:rPr lang="en-US" dirty="0">
                <a:solidFill>
                  <a:schemeClr val="bg1"/>
                </a:solidFill>
              </a:rPr>
              <a:t> di </a:t>
            </a:r>
            <a:r>
              <a:rPr lang="en-US" dirty="0" err="1">
                <a:solidFill>
                  <a:schemeClr val="bg1"/>
                </a:solidFill>
              </a:rPr>
              <a:t>energia</a:t>
            </a:r>
            <a:r>
              <a:rPr lang="en-US" dirty="0">
                <a:solidFill>
                  <a:schemeClr val="bg1"/>
                </a:solidFill>
              </a:rPr>
              <a:t>.</a:t>
            </a:r>
          </a:p>
          <a:p>
            <a:endParaRPr lang="en-US" dirty="0">
              <a:solidFill>
                <a:schemeClr val="bg1"/>
              </a:solidFill>
            </a:endParaRPr>
          </a:p>
          <a:p>
            <a:r>
              <a:rPr lang="en-US" dirty="0" err="1">
                <a:solidFill>
                  <a:schemeClr val="bg1"/>
                </a:solidFill>
              </a:rPr>
              <a:t>Sfrutta</a:t>
            </a:r>
            <a:r>
              <a:rPr lang="en-US" dirty="0">
                <a:solidFill>
                  <a:schemeClr val="bg1"/>
                </a:solidFill>
              </a:rPr>
              <a:t> </a:t>
            </a:r>
            <a:r>
              <a:rPr lang="en-US" dirty="0" err="1">
                <a:solidFill>
                  <a:schemeClr val="bg1"/>
                </a:solidFill>
              </a:rPr>
              <a:t>il</a:t>
            </a:r>
            <a:r>
              <a:rPr lang="en-US" dirty="0">
                <a:solidFill>
                  <a:schemeClr val="bg1"/>
                </a:solidFill>
              </a:rPr>
              <a:t> </a:t>
            </a:r>
            <a:r>
              <a:rPr lang="en-US" dirty="0" err="1">
                <a:solidFill>
                  <a:schemeClr val="bg1"/>
                </a:solidFill>
              </a:rPr>
              <a:t>calore</a:t>
            </a:r>
            <a:r>
              <a:rPr lang="en-US" dirty="0">
                <a:solidFill>
                  <a:schemeClr val="bg1"/>
                </a:solidFill>
              </a:rPr>
              <a:t> </a:t>
            </a:r>
            <a:r>
              <a:rPr lang="en-US" dirty="0" err="1">
                <a:solidFill>
                  <a:schemeClr val="bg1"/>
                </a:solidFill>
              </a:rPr>
              <a:t>generato</a:t>
            </a:r>
            <a:r>
              <a:rPr lang="en-US" dirty="0">
                <a:solidFill>
                  <a:schemeClr val="bg1"/>
                </a:solidFill>
              </a:rPr>
              <a:t> </a:t>
            </a:r>
            <a:r>
              <a:rPr lang="en-US" dirty="0" err="1">
                <a:solidFill>
                  <a:schemeClr val="bg1"/>
                </a:solidFill>
              </a:rPr>
              <a:t>durante</a:t>
            </a:r>
            <a:r>
              <a:rPr lang="en-US" dirty="0">
                <a:solidFill>
                  <a:schemeClr val="bg1"/>
                </a:solidFill>
              </a:rPr>
              <a:t> la </a:t>
            </a:r>
            <a:r>
              <a:rPr lang="en-US" dirty="0" err="1">
                <a:solidFill>
                  <a:schemeClr val="bg1"/>
                </a:solidFill>
              </a:rPr>
              <a:t>reazione</a:t>
            </a:r>
            <a:r>
              <a:rPr lang="en-US" dirty="0">
                <a:solidFill>
                  <a:schemeClr val="bg1"/>
                </a:solidFill>
              </a:rPr>
              <a:t> </a:t>
            </a:r>
            <a:r>
              <a:rPr lang="en-US" dirty="0" err="1">
                <a:solidFill>
                  <a:schemeClr val="bg1"/>
                </a:solidFill>
              </a:rPr>
              <a:t>nucleare</a:t>
            </a:r>
            <a:r>
              <a:rPr lang="en-US" dirty="0">
                <a:solidFill>
                  <a:schemeClr val="bg1"/>
                </a:solidFill>
              </a:rPr>
              <a:t> a catena </a:t>
            </a:r>
            <a:r>
              <a:rPr lang="en-US" dirty="0" err="1">
                <a:solidFill>
                  <a:schemeClr val="bg1"/>
                </a:solidFill>
              </a:rPr>
              <a:t>controllata</a:t>
            </a:r>
            <a:r>
              <a:rPr lang="en-US" dirty="0">
                <a:solidFill>
                  <a:schemeClr val="bg1"/>
                </a:solidFill>
              </a:rPr>
              <a:t> per la </a:t>
            </a:r>
            <a:r>
              <a:rPr lang="en-US" dirty="0" err="1">
                <a:solidFill>
                  <a:schemeClr val="bg1"/>
                </a:solidFill>
              </a:rPr>
              <a:t>produzione</a:t>
            </a:r>
            <a:r>
              <a:rPr lang="en-US" dirty="0">
                <a:solidFill>
                  <a:schemeClr val="bg1"/>
                </a:solidFill>
              </a:rPr>
              <a:t> di </a:t>
            </a:r>
            <a:r>
              <a:rPr lang="en-US" dirty="0" err="1">
                <a:solidFill>
                  <a:schemeClr val="bg1"/>
                </a:solidFill>
              </a:rPr>
              <a:t>vapore</a:t>
            </a:r>
            <a:r>
              <a:rPr lang="en-US" dirty="0">
                <a:solidFill>
                  <a:schemeClr val="bg1"/>
                </a:solidFill>
              </a:rPr>
              <a:t> da </a:t>
            </a:r>
            <a:r>
              <a:rPr lang="en-US" dirty="0" err="1">
                <a:solidFill>
                  <a:schemeClr val="bg1"/>
                </a:solidFill>
              </a:rPr>
              <a:t>inviare</a:t>
            </a:r>
            <a:r>
              <a:rPr lang="en-US" dirty="0">
                <a:solidFill>
                  <a:schemeClr val="bg1"/>
                </a:solidFill>
              </a:rPr>
              <a:t> </a:t>
            </a:r>
            <a:r>
              <a:rPr lang="en-US" dirty="0" err="1">
                <a:solidFill>
                  <a:schemeClr val="bg1"/>
                </a:solidFill>
              </a:rPr>
              <a:t>alle</a:t>
            </a:r>
            <a:r>
              <a:rPr lang="en-US" dirty="0">
                <a:solidFill>
                  <a:schemeClr val="bg1"/>
                </a:solidFill>
              </a:rPr>
              <a:t> turbine per la </a:t>
            </a:r>
            <a:r>
              <a:rPr lang="en-US" dirty="0" err="1">
                <a:solidFill>
                  <a:schemeClr val="bg1"/>
                </a:solidFill>
              </a:rPr>
              <a:t>produzione</a:t>
            </a:r>
            <a:r>
              <a:rPr lang="en-US" dirty="0">
                <a:solidFill>
                  <a:schemeClr val="bg1"/>
                </a:solidFill>
              </a:rPr>
              <a:t> di </a:t>
            </a:r>
            <a:r>
              <a:rPr lang="en-US" dirty="0" err="1">
                <a:solidFill>
                  <a:schemeClr val="bg1"/>
                </a:solidFill>
              </a:rPr>
              <a:t>energia</a:t>
            </a:r>
            <a:r>
              <a:rPr lang="en-US" dirty="0">
                <a:solidFill>
                  <a:schemeClr val="bg1"/>
                </a:solidFill>
              </a:rPr>
              <a:t> </a:t>
            </a:r>
            <a:r>
              <a:rPr lang="en-US" dirty="0" err="1">
                <a:solidFill>
                  <a:schemeClr val="bg1"/>
                </a:solidFill>
              </a:rPr>
              <a:t>elettrica</a:t>
            </a:r>
            <a:r>
              <a:rPr lang="en-US" dirty="0">
                <a:solidFill>
                  <a:schemeClr val="bg1"/>
                </a:solidFill>
              </a:rPr>
              <a:t>.</a:t>
            </a:r>
          </a:p>
          <a:p>
            <a:endParaRPr lang="en-US" dirty="0">
              <a:solidFill>
                <a:schemeClr val="bg1"/>
              </a:solidFill>
            </a:endParaRPr>
          </a:p>
          <a:p>
            <a:r>
              <a:rPr lang="en-US" dirty="0">
                <a:solidFill>
                  <a:schemeClr val="bg1"/>
                </a:solidFill>
              </a:rPr>
              <a:t>Le </a:t>
            </a:r>
            <a:r>
              <a:rPr lang="en-US" dirty="0" err="1">
                <a:solidFill>
                  <a:schemeClr val="bg1"/>
                </a:solidFill>
              </a:rPr>
              <a:t>centrali</a:t>
            </a:r>
            <a:r>
              <a:rPr lang="en-US" dirty="0">
                <a:solidFill>
                  <a:schemeClr val="bg1"/>
                </a:solidFill>
              </a:rPr>
              <a:t> </a:t>
            </a:r>
            <a:r>
              <a:rPr lang="en-US" dirty="0" err="1">
                <a:solidFill>
                  <a:schemeClr val="bg1"/>
                </a:solidFill>
              </a:rPr>
              <a:t>nucleari</a:t>
            </a:r>
            <a:r>
              <a:rPr lang="en-US" dirty="0">
                <a:solidFill>
                  <a:schemeClr val="bg1"/>
                </a:solidFill>
              </a:rPr>
              <a:t> </a:t>
            </a:r>
            <a:r>
              <a:rPr lang="en-US" dirty="0" err="1">
                <a:solidFill>
                  <a:schemeClr val="bg1"/>
                </a:solidFill>
              </a:rPr>
              <a:t>esistenti</a:t>
            </a:r>
            <a:r>
              <a:rPr lang="en-US" dirty="0">
                <a:solidFill>
                  <a:schemeClr val="bg1"/>
                </a:solidFill>
              </a:rPr>
              <a:t> al </a:t>
            </a:r>
            <a:r>
              <a:rPr lang="en-US" dirty="0" err="1">
                <a:solidFill>
                  <a:schemeClr val="bg1"/>
                </a:solidFill>
              </a:rPr>
              <a:t>giorno</a:t>
            </a:r>
            <a:r>
              <a:rPr lang="en-US" dirty="0">
                <a:solidFill>
                  <a:schemeClr val="bg1"/>
                </a:solidFill>
              </a:rPr>
              <a:t> </a:t>
            </a:r>
            <a:r>
              <a:rPr lang="en-US" dirty="0" err="1">
                <a:solidFill>
                  <a:schemeClr val="bg1"/>
                </a:solidFill>
              </a:rPr>
              <a:t>d’oggi</a:t>
            </a:r>
            <a:r>
              <a:rPr lang="en-US" dirty="0">
                <a:solidFill>
                  <a:schemeClr val="bg1"/>
                </a:solidFill>
              </a:rPr>
              <a:t> </a:t>
            </a:r>
            <a:r>
              <a:rPr lang="en-US" dirty="0" err="1">
                <a:solidFill>
                  <a:schemeClr val="bg1"/>
                </a:solidFill>
              </a:rPr>
              <a:t>sono</a:t>
            </a:r>
            <a:r>
              <a:rPr lang="en-US" dirty="0">
                <a:solidFill>
                  <a:schemeClr val="bg1"/>
                </a:solidFill>
              </a:rPr>
              <a:t> le </a:t>
            </a:r>
            <a:r>
              <a:rPr lang="en-US" dirty="0" err="1">
                <a:solidFill>
                  <a:schemeClr val="bg1"/>
                </a:solidFill>
              </a:rPr>
              <a:t>centrali</a:t>
            </a:r>
            <a:r>
              <a:rPr lang="en-US" dirty="0">
                <a:solidFill>
                  <a:schemeClr val="bg1"/>
                </a:solidFill>
              </a:rPr>
              <a:t> a </a:t>
            </a:r>
            <a:r>
              <a:rPr lang="en-US" dirty="0" err="1">
                <a:solidFill>
                  <a:schemeClr val="bg1"/>
                </a:solidFill>
              </a:rPr>
              <a:t>fissione</a:t>
            </a:r>
            <a:r>
              <a:rPr lang="en-US" dirty="0">
                <a:solidFill>
                  <a:schemeClr val="bg1"/>
                </a:solidFill>
              </a:rPr>
              <a:t>.</a:t>
            </a:r>
          </a:p>
          <a:p>
            <a:endParaRPr lang="en-US" dirty="0">
              <a:solidFill>
                <a:schemeClr val="bg1"/>
              </a:solidFill>
            </a:endParaRPr>
          </a:p>
          <a:p>
            <a:r>
              <a:rPr lang="en-US" dirty="0">
                <a:solidFill>
                  <a:schemeClr val="bg1"/>
                </a:solidFill>
              </a:rPr>
              <a:t>La </a:t>
            </a:r>
            <a:r>
              <a:rPr lang="en-US" b="1" dirty="0" err="1">
                <a:solidFill>
                  <a:schemeClr val="bg1"/>
                </a:solidFill>
              </a:rPr>
              <a:t>fissione</a:t>
            </a:r>
            <a:r>
              <a:rPr lang="en-US" dirty="0">
                <a:solidFill>
                  <a:schemeClr val="bg1"/>
                </a:solidFill>
              </a:rPr>
              <a:t> è </a:t>
            </a:r>
            <a:r>
              <a:rPr lang="en-US" dirty="0" err="1">
                <a:solidFill>
                  <a:schemeClr val="bg1"/>
                </a:solidFill>
              </a:rPr>
              <a:t>una</a:t>
            </a:r>
            <a:r>
              <a:rPr lang="en-US" dirty="0">
                <a:solidFill>
                  <a:schemeClr val="bg1"/>
                </a:solidFill>
              </a:rPr>
              <a:t> </a:t>
            </a:r>
            <a:r>
              <a:rPr lang="en-US" dirty="0" err="1">
                <a:solidFill>
                  <a:schemeClr val="bg1"/>
                </a:solidFill>
              </a:rPr>
              <a:t>reazione</a:t>
            </a:r>
            <a:r>
              <a:rPr lang="en-US" dirty="0">
                <a:solidFill>
                  <a:schemeClr val="bg1"/>
                </a:solidFill>
              </a:rPr>
              <a:t> </a:t>
            </a:r>
            <a:r>
              <a:rPr lang="en-US" dirty="0" err="1">
                <a:solidFill>
                  <a:schemeClr val="bg1"/>
                </a:solidFill>
              </a:rPr>
              <a:t>nucleare</a:t>
            </a:r>
            <a:r>
              <a:rPr lang="en-US" dirty="0">
                <a:solidFill>
                  <a:schemeClr val="bg1"/>
                </a:solidFill>
              </a:rPr>
              <a:t> in cui </a:t>
            </a:r>
            <a:r>
              <a:rPr lang="en-US" dirty="0" err="1">
                <a:solidFill>
                  <a:schemeClr val="bg1"/>
                </a:solidFill>
              </a:rPr>
              <a:t>si</a:t>
            </a:r>
            <a:r>
              <a:rPr lang="en-US" dirty="0">
                <a:solidFill>
                  <a:schemeClr val="bg1"/>
                </a:solidFill>
              </a:rPr>
              <a:t> ha la </a:t>
            </a:r>
            <a:r>
              <a:rPr lang="en-US" dirty="0" err="1">
                <a:solidFill>
                  <a:schemeClr val="bg1"/>
                </a:solidFill>
              </a:rPr>
              <a:t>scissione</a:t>
            </a:r>
            <a:r>
              <a:rPr lang="en-US" dirty="0">
                <a:solidFill>
                  <a:schemeClr val="bg1"/>
                </a:solidFill>
              </a:rPr>
              <a:t> di </a:t>
            </a:r>
            <a:r>
              <a:rPr lang="en-US" dirty="0" err="1">
                <a:solidFill>
                  <a:schemeClr val="bg1"/>
                </a:solidFill>
              </a:rPr>
              <a:t>atomi</a:t>
            </a:r>
            <a:r>
              <a:rPr lang="en-US" dirty="0">
                <a:solidFill>
                  <a:schemeClr val="bg1"/>
                </a:solidFill>
              </a:rPr>
              <a:t> di </a:t>
            </a:r>
            <a:r>
              <a:rPr lang="en-US" dirty="0" err="1">
                <a:solidFill>
                  <a:schemeClr val="bg1"/>
                </a:solidFill>
              </a:rPr>
              <a:t>Uranio</a:t>
            </a:r>
            <a:r>
              <a:rPr lang="en-US" dirty="0">
                <a:solidFill>
                  <a:schemeClr val="bg1"/>
                </a:solidFill>
              </a:rPr>
              <a:t> (U). </a:t>
            </a:r>
          </a:p>
          <a:p>
            <a:endParaRPr lang="en-US" dirty="0">
              <a:solidFill>
                <a:schemeClr val="bg1"/>
              </a:solidFill>
            </a:endParaRPr>
          </a:p>
          <a:p>
            <a:r>
              <a:rPr lang="en-US" dirty="0">
                <a:solidFill>
                  <a:schemeClr val="bg1"/>
                </a:solidFill>
              </a:rPr>
              <a:t>Tale </a:t>
            </a:r>
            <a:r>
              <a:rPr lang="en-US" dirty="0" err="1">
                <a:solidFill>
                  <a:schemeClr val="bg1"/>
                </a:solidFill>
              </a:rPr>
              <a:t>reazione</a:t>
            </a:r>
            <a:r>
              <a:rPr lang="en-US" dirty="0">
                <a:solidFill>
                  <a:schemeClr val="bg1"/>
                </a:solidFill>
              </a:rPr>
              <a:t> </a:t>
            </a:r>
            <a:r>
              <a:rPr lang="en-US" dirty="0" err="1">
                <a:solidFill>
                  <a:schemeClr val="bg1"/>
                </a:solidFill>
              </a:rPr>
              <a:t>libera</a:t>
            </a:r>
            <a:r>
              <a:rPr lang="en-US" dirty="0">
                <a:solidFill>
                  <a:schemeClr val="bg1"/>
                </a:solidFill>
              </a:rPr>
              <a:t> un </a:t>
            </a:r>
            <a:r>
              <a:rPr lang="en-US" dirty="0" err="1">
                <a:solidFill>
                  <a:schemeClr val="bg1"/>
                </a:solidFill>
              </a:rPr>
              <a:t>enorme</a:t>
            </a:r>
            <a:r>
              <a:rPr lang="en-US" dirty="0">
                <a:solidFill>
                  <a:schemeClr val="bg1"/>
                </a:solidFill>
              </a:rPr>
              <a:t> </a:t>
            </a:r>
            <a:r>
              <a:rPr lang="en-US" dirty="0" err="1">
                <a:solidFill>
                  <a:schemeClr val="bg1"/>
                </a:solidFill>
              </a:rPr>
              <a:t>quantitativo</a:t>
            </a:r>
            <a:r>
              <a:rPr lang="en-US" dirty="0">
                <a:solidFill>
                  <a:schemeClr val="bg1"/>
                </a:solidFill>
              </a:rPr>
              <a:t> di </a:t>
            </a:r>
            <a:r>
              <a:rPr lang="en-US" dirty="0" err="1">
                <a:solidFill>
                  <a:schemeClr val="bg1"/>
                </a:solidFill>
              </a:rPr>
              <a:t>energia</a:t>
            </a:r>
            <a:r>
              <a:rPr lang="en-US" dirty="0">
                <a:solidFill>
                  <a:schemeClr val="bg1"/>
                </a:solidFill>
              </a:rPr>
              <a:t>…..e di </a:t>
            </a:r>
            <a:r>
              <a:rPr lang="en-US" dirty="0" err="1">
                <a:solidFill>
                  <a:schemeClr val="bg1"/>
                </a:solidFill>
              </a:rPr>
              <a:t>radioattività</a:t>
            </a:r>
            <a:r>
              <a:rPr lang="en-US" dirty="0">
                <a:solidFill>
                  <a:schemeClr val="bg1"/>
                </a:solidFill>
              </a:rPr>
              <a:t>.</a:t>
            </a:r>
          </a:p>
          <a:p>
            <a:endParaRPr lang="en-US" dirty="0">
              <a:solidFill>
                <a:schemeClr val="bg1"/>
              </a:solidFill>
            </a:endParaRPr>
          </a:p>
          <a:p>
            <a:r>
              <a:rPr lang="en-US" dirty="0">
                <a:solidFill>
                  <a:schemeClr val="bg1"/>
                </a:solidFill>
              </a:rPr>
              <a:t>Il primo </a:t>
            </a:r>
            <a:r>
              <a:rPr lang="en-US" dirty="0" err="1">
                <a:solidFill>
                  <a:schemeClr val="bg1"/>
                </a:solidFill>
              </a:rPr>
              <a:t>reattore</a:t>
            </a:r>
            <a:r>
              <a:rPr lang="en-US" dirty="0">
                <a:solidFill>
                  <a:schemeClr val="bg1"/>
                </a:solidFill>
              </a:rPr>
              <a:t> </a:t>
            </a:r>
            <a:r>
              <a:rPr lang="en-US" dirty="0" err="1">
                <a:solidFill>
                  <a:schemeClr val="bg1"/>
                </a:solidFill>
              </a:rPr>
              <a:t>nucleare</a:t>
            </a:r>
            <a:r>
              <a:rPr lang="en-US" dirty="0">
                <a:solidFill>
                  <a:schemeClr val="bg1"/>
                </a:solidFill>
              </a:rPr>
              <a:t> a fission </a:t>
            </a:r>
            <a:r>
              <a:rPr lang="en-US" dirty="0" err="1">
                <a:solidFill>
                  <a:schemeClr val="bg1"/>
                </a:solidFill>
              </a:rPr>
              <a:t>fu</a:t>
            </a:r>
            <a:r>
              <a:rPr lang="en-US" dirty="0">
                <a:solidFill>
                  <a:schemeClr val="bg1"/>
                </a:solidFill>
              </a:rPr>
              <a:t> </a:t>
            </a:r>
            <a:r>
              <a:rPr lang="en-US" dirty="0" err="1">
                <a:solidFill>
                  <a:schemeClr val="bg1"/>
                </a:solidFill>
              </a:rPr>
              <a:t>progettato</a:t>
            </a:r>
            <a:r>
              <a:rPr lang="en-US" dirty="0">
                <a:solidFill>
                  <a:schemeClr val="bg1"/>
                </a:solidFill>
              </a:rPr>
              <a:t> e </a:t>
            </a:r>
            <a:r>
              <a:rPr lang="en-US" dirty="0" err="1">
                <a:solidFill>
                  <a:schemeClr val="bg1"/>
                </a:solidFill>
              </a:rPr>
              <a:t>sviluppato</a:t>
            </a:r>
            <a:r>
              <a:rPr lang="en-US" dirty="0">
                <a:solidFill>
                  <a:schemeClr val="bg1"/>
                </a:solidFill>
              </a:rPr>
              <a:t> a Chicago da Enrico Fermi (2 </a:t>
            </a:r>
            <a:r>
              <a:rPr lang="en-US" dirty="0" err="1">
                <a:solidFill>
                  <a:schemeClr val="bg1"/>
                </a:solidFill>
              </a:rPr>
              <a:t>ottobre</a:t>
            </a:r>
            <a:r>
              <a:rPr lang="en-US" dirty="0">
                <a:solidFill>
                  <a:schemeClr val="bg1"/>
                </a:solidFill>
              </a:rPr>
              <a:t> 1942).</a:t>
            </a:r>
          </a:p>
          <a:p>
            <a:endParaRPr lang="en-US" dirty="0">
              <a:solidFill>
                <a:schemeClr val="bg1"/>
              </a:solidFill>
            </a:endParaRPr>
          </a:p>
        </p:txBody>
      </p:sp>
    </p:spTree>
    <p:extLst>
      <p:ext uri="{BB962C8B-B14F-4D97-AF65-F5344CB8AC3E}">
        <p14:creationId xmlns:p14="http://schemas.microsoft.com/office/powerpoint/2010/main" val="482671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nucleari</a:t>
            </a:r>
            <a:r>
              <a:rPr lang="en-US" sz="2700" dirty="0"/>
              <a:t>:</a:t>
            </a:r>
          </a:p>
        </p:txBody>
      </p:sp>
      <p:sp>
        <p:nvSpPr>
          <p:cNvPr id="7" name="Rettangolo 6"/>
          <p:cNvSpPr/>
          <p:nvPr/>
        </p:nvSpPr>
        <p:spPr>
          <a:xfrm>
            <a:off x="2790824" y="1371600"/>
            <a:ext cx="6048375" cy="369332"/>
          </a:xfrm>
          <a:prstGeom prst="rect">
            <a:avLst/>
          </a:prstGeom>
        </p:spPr>
        <p:txBody>
          <a:bodyPr wrap="square">
            <a:spAutoFit/>
          </a:bodyPr>
          <a:lstStyle/>
          <a:p>
            <a:endParaRPr lang="it-IT" dirty="0">
              <a:solidFill>
                <a:schemeClr val="bg1"/>
              </a:solidFill>
              <a:latin typeface="Times New Roman" panose="02020603050405020304" pitchFamily="18" charset="0"/>
              <a:cs typeface="Times New Roman" panose="02020603050405020304" pitchFamily="18" charset="0"/>
            </a:endParaRPr>
          </a:p>
        </p:txBody>
      </p:sp>
      <p:sp>
        <p:nvSpPr>
          <p:cNvPr id="2" name="Rettangolo 1"/>
          <p:cNvSpPr/>
          <p:nvPr/>
        </p:nvSpPr>
        <p:spPr>
          <a:xfrm>
            <a:off x="2790824" y="1143000"/>
            <a:ext cx="6353176" cy="5078313"/>
          </a:xfrm>
          <a:prstGeom prst="rect">
            <a:avLst/>
          </a:prstGeom>
        </p:spPr>
        <p:txBody>
          <a:bodyPr wrap="square">
            <a:spAutoFit/>
          </a:bodyPr>
          <a:lstStyle/>
          <a:p>
            <a:r>
              <a:rPr lang="en-US" dirty="0">
                <a:solidFill>
                  <a:schemeClr val="bg1"/>
                </a:solidFill>
              </a:rPr>
              <a:t>La </a:t>
            </a:r>
            <a:r>
              <a:rPr lang="en-US" dirty="0" err="1">
                <a:solidFill>
                  <a:schemeClr val="bg1"/>
                </a:solidFill>
              </a:rPr>
              <a:t>reazione</a:t>
            </a:r>
            <a:r>
              <a:rPr lang="en-US" dirty="0">
                <a:solidFill>
                  <a:schemeClr val="bg1"/>
                </a:solidFill>
              </a:rPr>
              <a:t> di </a:t>
            </a:r>
            <a:r>
              <a:rPr lang="en-US" dirty="0" err="1">
                <a:solidFill>
                  <a:schemeClr val="bg1"/>
                </a:solidFill>
              </a:rPr>
              <a:t>fissione</a:t>
            </a:r>
            <a:r>
              <a:rPr lang="en-US" dirty="0">
                <a:solidFill>
                  <a:schemeClr val="bg1"/>
                </a:solidFill>
              </a:rPr>
              <a:t> </a:t>
            </a:r>
            <a:r>
              <a:rPr lang="en-US" dirty="0" err="1">
                <a:solidFill>
                  <a:schemeClr val="bg1"/>
                </a:solidFill>
              </a:rPr>
              <a:t>avviene</a:t>
            </a:r>
            <a:r>
              <a:rPr lang="en-US" dirty="0">
                <a:solidFill>
                  <a:schemeClr val="bg1"/>
                </a:solidFill>
              </a:rPr>
              <a:t> </a:t>
            </a:r>
            <a:r>
              <a:rPr lang="en-US" dirty="0" err="1">
                <a:solidFill>
                  <a:schemeClr val="bg1"/>
                </a:solidFill>
              </a:rPr>
              <a:t>nel</a:t>
            </a:r>
            <a:r>
              <a:rPr lang="en-US" dirty="0">
                <a:solidFill>
                  <a:schemeClr val="bg1"/>
                </a:solidFill>
              </a:rPr>
              <a:t> </a:t>
            </a:r>
            <a:r>
              <a:rPr lang="en-US" dirty="0" err="1">
                <a:solidFill>
                  <a:schemeClr val="bg1"/>
                </a:solidFill>
              </a:rPr>
              <a:t>cuore</a:t>
            </a:r>
            <a:r>
              <a:rPr lang="en-US" dirty="0">
                <a:solidFill>
                  <a:schemeClr val="bg1"/>
                </a:solidFill>
              </a:rPr>
              <a:t> del </a:t>
            </a:r>
            <a:r>
              <a:rPr lang="en-US" dirty="0" err="1">
                <a:solidFill>
                  <a:schemeClr val="bg1"/>
                </a:solidFill>
              </a:rPr>
              <a:t>reattore</a:t>
            </a:r>
            <a:r>
              <a:rPr lang="en-US" dirty="0">
                <a:solidFill>
                  <a:schemeClr val="bg1"/>
                </a:solidFill>
              </a:rPr>
              <a:t> </a:t>
            </a:r>
            <a:r>
              <a:rPr lang="en-US" dirty="0" err="1">
                <a:solidFill>
                  <a:schemeClr val="bg1"/>
                </a:solidFill>
              </a:rPr>
              <a:t>nucleare</a:t>
            </a:r>
            <a:r>
              <a:rPr lang="en-US" dirty="0">
                <a:solidFill>
                  <a:schemeClr val="bg1"/>
                </a:solidFill>
              </a:rPr>
              <a:t>: </a:t>
            </a:r>
            <a:r>
              <a:rPr lang="en-US" b="1" dirty="0" err="1">
                <a:solidFill>
                  <a:schemeClr val="bg1"/>
                </a:solidFill>
              </a:rPr>
              <a:t>il</a:t>
            </a:r>
            <a:r>
              <a:rPr lang="en-US" b="1" dirty="0">
                <a:solidFill>
                  <a:schemeClr val="bg1"/>
                </a:solidFill>
              </a:rPr>
              <a:t> </a:t>
            </a:r>
            <a:r>
              <a:rPr lang="en-US" b="1" dirty="0" err="1">
                <a:solidFill>
                  <a:schemeClr val="bg1"/>
                </a:solidFill>
              </a:rPr>
              <a:t>nocciolo</a:t>
            </a:r>
            <a:r>
              <a:rPr lang="en-US" dirty="0">
                <a:solidFill>
                  <a:schemeClr val="bg1"/>
                </a:solidFill>
              </a:rPr>
              <a:t>.</a:t>
            </a:r>
          </a:p>
          <a:p>
            <a:endParaRPr lang="en-US" dirty="0">
              <a:solidFill>
                <a:schemeClr val="bg1"/>
              </a:solidFill>
            </a:endParaRPr>
          </a:p>
          <a:p>
            <a:pPr algn="just"/>
            <a:r>
              <a:rPr lang="en-US" dirty="0">
                <a:solidFill>
                  <a:schemeClr val="bg1"/>
                </a:solidFill>
              </a:rPr>
              <a:t>Una </a:t>
            </a:r>
            <a:r>
              <a:rPr lang="en-US" dirty="0" err="1">
                <a:solidFill>
                  <a:schemeClr val="bg1"/>
                </a:solidFill>
              </a:rPr>
              <a:t>centrale</a:t>
            </a:r>
            <a:r>
              <a:rPr lang="en-US" dirty="0">
                <a:solidFill>
                  <a:schemeClr val="bg1"/>
                </a:solidFill>
              </a:rPr>
              <a:t> </a:t>
            </a:r>
            <a:r>
              <a:rPr lang="en-US" dirty="0" err="1">
                <a:solidFill>
                  <a:schemeClr val="bg1"/>
                </a:solidFill>
              </a:rPr>
              <a:t>nucleare</a:t>
            </a:r>
            <a:r>
              <a:rPr lang="en-US" dirty="0">
                <a:solidFill>
                  <a:schemeClr val="bg1"/>
                </a:solidFill>
              </a:rPr>
              <a:t> è, di </a:t>
            </a:r>
            <a:r>
              <a:rPr lang="en-US" dirty="0" err="1">
                <a:solidFill>
                  <a:schemeClr val="bg1"/>
                </a:solidFill>
              </a:rPr>
              <a:t>fatto</a:t>
            </a:r>
            <a:r>
              <a:rPr lang="en-US" dirty="0">
                <a:solidFill>
                  <a:schemeClr val="bg1"/>
                </a:solidFill>
              </a:rPr>
              <a:t>, </a:t>
            </a:r>
            <a:r>
              <a:rPr lang="en-US" dirty="0" err="1">
                <a:solidFill>
                  <a:schemeClr val="bg1"/>
                </a:solidFill>
              </a:rPr>
              <a:t>una</a:t>
            </a:r>
            <a:r>
              <a:rPr lang="en-US" dirty="0">
                <a:solidFill>
                  <a:schemeClr val="bg1"/>
                </a:solidFill>
              </a:rPr>
              <a:t> </a:t>
            </a:r>
            <a:r>
              <a:rPr lang="en-US" dirty="0" err="1">
                <a:solidFill>
                  <a:schemeClr val="bg1"/>
                </a:solidFill>
              </a:rPr>
              <a:t>centrale</a:t>
            </a:r>
            <a:r>
              <a:rPr lang="en-US" dirty="0">
                <a:solidFill>
                  <a:schemeClr val="bg1"/>
                </a:solidFill>
              </a:rPr>
              <a:t> di </a:t>
            </a:r>
            <a:r>
              <a:rPr lang="en-US" dirty="0" err="1">
                <a:solidFill>
                  <a:schemeClr val="bg1"/>
                </a:solidFill>
              </a:rPr>
              <a:t>tipo</a:t>
            </a:r>
            <a:r>
              <a:rPr lang="en-US" dirty="0">
                <a:solidFill>
                  <a:schemeClr val="bg1"/>
                </a:solidFill>
              </a:rPr>
              <a:t> </a:t>
            </a:r>
            <a:r>
              <a:rPr lang="en-US" dirty="0" err="1">
                <a:solidFill>
                  <a:schemeClr val="bg1"/>
                </a:solidFill>
              </a:rPr>
              <a:t>termoelettrico</a:t>
            </a:r>
            <a:r>
              <a:rPr lang="en-US" dirty="0">
                <a:solidFill>
                  <a:schemeClr val="bg1"/>
                </a:solidFill>
              </a:rPr>
              <a:t>, in cui </a:t>
            </a:r>
            <a:r>
              <a:rPr lang="en-US" dirty="0" err="1">
                <a:solidFill>
                  <a:schemeClr val="bg1"/>
                </a:solidFill>
              </a:rPr>
              <a:t>il</a:t>
            </a:r>
            <a:r>
              <a:rPr lang="en-US" dirty="0">
                <a:solidFill>
                  <a:schemeClr val="bg1"/>
                </a:solidFill>
              </a:rPr>
              <a:t> </a:t>
            </a:r>
            <a:r>
              <a:rPr lang="en-US" dirty="0" err="1">
                <a:solidFill>
                  <a:schemeClr val="bg1"/>
                </a:solidFill>
              </a:rPr>
              <a:t>calore</a:t>
            </a:r>
            <a:r>
              <a:rPr lang="en-US" dirty="0">
                <a:solidFill>
                  <a:schemeClr val="bg1"/>
                </a:solidFill>
              </a:rPr>
              <a:t> </a:t>
            </a:r>
            <a:r>
              <a:rPr lang="en-US" dirty="0" err="1">
                <a:solidFill>
                  <a:schemeClr val="bg1"/>
                </a:solidFill>
              </a:rPr>
              <a:t>sviluppato</a:t>
            </a:r>
            <a:r>
              <a:rPr lang="en-US" dirty="0">
                <a:solidFill>
                  <a:schemeClr val="bg1"/>
                </a:solidFill>
              </a:rPr>
              <a:t> </a:t>
            </a:r>
            <a:r>
              <a:rPr lang="en-US" dirty="0" err="1">
                <a:solidFill>
                  <a:schemeClr val="bg1"/>
                </a:solidFill>
              </a:rPr>
              <a:t>dalla</a:t>
            </a:r>
            <a:r>
              <a:rPr lang="en-US" dirty="0">
                <a:solidFill>
                  <a:schemeClr val="bg1"/>
                </a:solidFill>
              </a:rPr>
              <a:t> </a:t>
            </a:r>
            <a:r>
              <a:rPr lang="en-US" dirty="0" err="1">
                <a:solidFill>
                  <a:schemeClr val="bg1"/>
                </a:solidFill>
              </a:rPr>
              <a:t>reazione</a:t>
            </a:r>
            <a:r>
              <a:rPr lang="en-US" dirty="0">
                <a:solidFill>
                  <a:schemeClr val="bg1"/>
                </a:solidFill>
              </a:rPr>
              <a:t> </a:t>
            </a:r>
            <a:r>
              <a:rPr lang="en-US" dirty="0" err="1">
                <a:solidFill>
                  <a:schemeClr val="bg1"/>
                </a:solidFill>
              </a:rPr>
              <a:t>nucleare</a:t>
            </a:r>
            <a:r>
              <a:rPr lang="en-US" dirty="0">
                <a:solidFill>
                  <a:schemeClr val="bg1"/>
                </a:solidFill>
              </a:rPr>
              <a:t> </a:t>
            </a:r>
            <a:r>
              <a:rPr lang="en-US" dirty="0" err="1">
                <a:solidFill>
                  <a:schemeClr val="bg1"/>
                </a:solidFill>
              </a:rPr>
              <a:t>scalda</a:t>
            </a:r>
            <a:r>
              <a:rPr lang="en-US" dirty="0">
                <a:solidFill>
                  <a:schemeClr val="bg1"/>
                </a:solidFill>
              </a:rPr>
              <a:t> </a:t>
            </a:r>
            <a:r>
              <a:rPr lang="en-US" dirty="0" err="1">
                <a:solidFill>
                  <a:schemeClr val="bg1"/>
                </a:solidFill>
              </a:rPr>
              <a:t>l’acqua</a:t>
            </a:r>
            <a:r>
              <a:rPr lang="en-US" dirty="0">
                <a:solidFill>
                  <a:schemeClr val="bg1"/>
                </a:solidFill>
              </a:rPr>
              <a:t> </a:t>
            </a:r>
            <a:r>
              <a:rPr lang="en-US" dirty="0" err="1">
                <a:solidFill>
                  <a:schemeClr val="bg1"/>
                </a:solidFill>
              </a:rPr>
              <a:t>trasformandola</a:t>
            </a:r>
            <a:r>
              <a:rPr lang="en-US" dirty="0">
                <a:solidFill>
                  <a:schemeClr val="bg1"/>
                </a:solidFill>
              </a:rPr>
              <a:t> in </a:t>
            </a:r>
            <a:r>
              <a:rPr lang="en-US" dirty="0" err="1">
                <a:solidFill>
                  <a:schemeClr val="bg1"/>
                </a:solidFill>
              </a:rPr>
              <a:t>vapore</a:t>
            </a:r>
            <a:r>
              <a:rPr lang="en-US" dirty="0">
                <a:solidFill>
                  <a:schemeClr val="bg1"/>
                </a:solidFill>
              </a:rPr>
              <a:t> </a:t>
            </a:r>
            <a:r>
              <a:rPr lang="en-US" dirty="0" err="1">
                <a:solidFill>
                  <a:schemeClr val="bg1"/>
                </a:solidFill>
              </a:rPr>
              <a:t>che</a:t>
            </a:r>
            <a:r>
              <a:rPr lang="en-US" dirty="0">
                <a:solidFill>
                  <a:schemeClr val="bg1"/>
                </a:solidFill>
              </a:rPr>
              <a:t>, ad </a:t>
            </a:r>
            <a:r>
              <a:rPr lang="en-US" dirty="0" err="1">
                <a:solidFill>
                  <a:schemeClr val="bg1"/>
                </a:solidFill>
              </a:rPr>
              <a:t>alte</a:t>
            </a:r>
            <a:r>
              <a:rPr lang="en-US" dirty="0">
                <a:solidFill>
                  <a:schemeClr val="bg1"/>
                </a:solidFill>
              </a:rPr>
              <a:t> temperature e </a:t>
            </a:r>
            <a:r>
              <a:rPr lang="en-US" dirty="0" err="1">
                <a:solidFill>
                  <a:schemeClr val="bg1"/>
                </a:solidFill>
              </a:rPr>
              <a:t>pressioni</a:t>
            </a:r>
            <a:r>
              <a:rPr lang="en-US" dirty="0">
                <a:solidFill>
                  <a:schemeClr val="bg1"/>
                </a:solidFill>
              </a:rPr>
              <a:t>, </a:t>
            </a:r>
            <a:r>
              <a:rPr lang="en-US" dirty="0" err="1">
                <a:solidFill>
                  <a:schemeClr val="bg1"/>
                </a:solidFill>
              </a:rPr>
              <a:t>viene</a:t>
            </a:r>
            <a:r>
              <a:rPr lang="en-US" dirty="0">
                <a:solidFill>
                  <a:schemeClr val="bg1"/>
                </a:solidFill>
              </a:rPr>
              <a:t> </a:t>
            </a:r>
            <a:r>
              <a:rPr lang="en-US" dirty="0" err="1">
                <a:solidFill>
                  <a:schemeClr val="bg1"/>
                </a:solidFill>
              </a:rPr>
              <a:t>convogliato</a:t>
            </a:r>
            <a:r>
              <a:rPr lang="en-US" dirty="0">
                <a:solidFill>
                  <a:schemeClr val="bg1"/>
                </a:solidFill>
              </a:rPr>
              <a:t> ad un </a:t>
            </a:r>
            <a:r>
              <a:rPr lang="en-US" dirty="0" err="1">
                <a:solidFill>
                  <a:schemeClr val="bg1"/>
                </a:solidFill>
              </a:rPr>
              <a:t>gruppo</a:t>
            </a:r>
            <a:r>
              <a:rPr lang="en-US" dirty="0">
                <a:solidFill>
                  <a:schemeClr val="bg1"/>
                </a:solidFill>
              </a:rPr>
              <a:t> </a:t>
            </a:r>
            <a:r>
              <a:rPr lang="en-US" b="1" dirty="0" err="1">
                <a:solidFill>
                  <a:schemeClr val="bg1"/>
                </a:solidFill>
              </a:rPr>
              <a:t>turbina-alternatore</a:t>
            </a:r>
            <a:r>
              <a:rPr lang="en-US" dirty="0">
                <a:solidFill>
                  <a:schemeClr val="bg1"/>
                </a:solidFill>
              </a:rPr>
              <a:t> per </a:t>
            </a:r>
            <a:r>
              <a:rPr lang="en-US" dirty="0" err="1">
                <a:solidFill>
                  <a:schemeClr val="bg1"/>
                </a:solidFill>
              </a:rPr>
              <a:t>generare</a:t>
            </a:r>
            <a:r>
              <a:rPr lang="en-US" dirty="0">
                <a:solidFill>
                  <a:schemeClr val="bg1"/>
                </a:solidFill>
              </a:rPr>
              <a:t> </a:t>
            </a:r>
            <a:r>
              <a:rPr lang="en-US" dirty="0" err="1">
                <a:solidFill>
                  <a:schemeClr val="bg1"/>
                </a:solidFill>
              </a:rPr>
              <a:t>energia</a:t>
            </a:r>
            <a:r>
              <a:rPr lang="en-US" dirty="0">
                <a:solidFill>
                  <a:schemeClr val="bg1"/>
                </a:solidFill>
              </a:rPr>
              <a:t> </a:t>
            </a:r>
            <a:r>
              <a:rPr lang="en-US" dirty="0" err="1">
                <a:solidFill>
                  <a:schemeClr val="bg1"/>
                </a:solidFill>
              </a:rPr>
              <a:t>elettrica</a:t>
            </a:r>
            <a:r>
              <a:rPr lang="en-US" dirty="0">
                <a:solidFill>
                  <a:schemeClr val="bg1"/>
                </a:solidFill>
              </a:rPr>
              <a:t>.</a:t>
            </a:r>
          </a:p>
          <a:p>
            <a:pPr algn="just"/>
            <a:endParaRPr lang="en-US" dirty="0">
              <a:solidFill>
                <a:schemeClr val="bg1"/>
              </a:solidFill>
            </a:endParaRPr>
          </a:p>
          <a:p>
            <a:pPr algn="just"/>
            <a:r>
              <a:rPr lang="en-US" dirty="0">
                <a:solidFill>
                  <a:schemeClr val="bg1"/>
                </a:solidFill>
              </a:rPr>
              <a:t>Il </a:t>
            </a:r>
            <a:r>
              <a:rPr lang="en-US" dirty="0" err="1">
                <a:solidFill>
                  <a:schemeClr val="bg1"/>
                </a:solidFill>
              </a:rPr>
              <a:t>nocciolo</a:t>
            </a:r>
            <a:r>
              <a:rPr lang="en-US" dirty="0">
                <a:solidFill>
                  <a:schemeClr val="bg1"/>
                </a:solidFill>
              </a:rPr>
              <a:t> del </a:t>
            </a:r>
            <a:r>
              <a:rPr lang="en-US" dirty="0" err="1">
                <a:solidFill>
                  <a:schemeClr val="bg1"/>
                </a:solidFill>
              </a:rPr>
              <a:t>reattore</a:t>
            </a:r>
            <a:r>
              <a:rPr lang="en-US" dirty="0">
                <a:solidFill>
                  <a:schemeClr val="bg1"/>
                </a:solidFill>
              </a:rPr>
              <a:t> di </a:t>
            </a:r>
            <a:r>
              <a:rPr lang="en-US" dirty="0" err="1">
                <a:solidFill>
                  <a:schemeClr val="bg1"/>
                </a:solidFill>
              </a:rPr>
              <a:t>solito</a:t>
            </a:r>
            <a:r>
              <a:rPr lang="en-US" dirty="0">
                <a:solidFill>
                  <a:schemeClr val="bg1"/>
                </a:solidFill>
              </a:rPr>
              <a:t> è </a:t>
            </a:r>
            <a:r>
              <a:rPr lang="en-US" dirty="0" err="1">
                <a:solidFill>
                  <a:schemeClr val="bg1"/>
                </a:solidFill>
              </a:rPr>
              <a:t>racchiuso</a:t>
            </a:r>
            <a:r>
              <a:rPr lang="en-US" dirty="0">
                <a:solidFill>
                  <a:schemeClr val="bg1"/>
                </a:solidFill>
              </a:rPr>
              <a:t> in un </a:t>
            </a:r>
            <a:r>
              <a:rPr lang="en-US" dirty="0" err="1">
                <a:solidFill>
                  <a:schemeClr val="bg1"/>
                </a:solidFill>
              </a:rPr>
              <a:t>sarcofago</a:t>
            </a:r>
            <a:r>
              <a:rPr lang="en-US" dirty="0">
                <a:solidFill>
                  <a:schemeClr val="bg1"/>
                </a:solidFill>
              </a:rPr>
              <a:t> di </a:t>
            </a:r>
            <a:r>
              <a:rPr lang="en-US" dirty="0" err="1">
                <a:solidFill>
                  <a:schemeClr val="bg1"/>
                </a:solidFill>
              </a:rPr>
              <a:t>cemento</a:t>
            </a:r>
            <a:r>
              <a:rPr lang="en-US" dirty="0">
                <a:solidFill>
                  <a:schemeClr val="bg1"/>
                </a:solidFill>
              </a:rPr>
              <a:t> </a:t>
            </a:r>
            <a:r>
              <a:rPr lang="en-US" dirty="0" err="1">
                <a:solidFill>
                  <a:schemeClr val="bg1"/>
                </a:solidFill>
              </a:rPr>
              <a:t>armato</a:t>
            </a:r>
            <a:r>
              <a:rPr lang="en-US" dirty="0">
                <a:solidFill>
                  <a:schemeClr val="bg1"/>
                </a:solidFill>
              </a:rPr>
              <a:t>.</a:t>
            </a:r>
          </a:p>
          <a:p>
            <a:pPr algn="just"/>
            <a:endParaRPr lang="en-US" dirty="0">
              <a:solidFill>
                <a:schemeClr val="bg1"/>
              </a:solidFill>
            </a:endParaRPr>
          </a:p>
          <a:p>
            <a:pPr algn="just"/>
            <a:r>
              <a:rPr lang="en-US" dirty="0">
                <a:solidFill>
                  <a:schemeClr val="bg1"/>
                </a:solidFill>
              </a:rPr>
              <a:t>Uno </a:t>
            </a:r>
            <a:r>
              <a:rPr lang="en-US" dirty="0" err="1">
                <a:solidFill>
                  <a:schemeClr val="bg1"/>
                </a:solidFill>
              </a:rPr>
              <a:t>dei</a:t>
            </a:r>
            <a:r>
              <a:rPr lang="en-US" dirty="0">
                <a:solidFill>
                  <a:schemeClr val="bg1"/>
                </a:solidFill>
              </a:rPr>
              <a:t> </a:t>
            </a:r>
            <a:r>
              <a:rPr lang="en-US" dirty="0" err="1">
                <a:solidFill>
                  <a:schemeClr val="bg1"/>
                </a:solidFill>
              </a:rPr>
              <a:t>pericolici</a:t>
            </a:r>
            <a:r>
              <a:rPr lang="en-US" dirty="0">
                <a:solidFill>
                  <a:schemeClr val="bg1"/>
                </a:solidFill>
              </a:rPr>
              <a:t> </a:t>
            </a:r>
            <a:r>
              <a:rPr lang="en-US" dirty="0" err="1">
                <a:solidFill>
                  <a:schemeClr val="bg1"/>
                </a:solidFill>
              </a:rPr>
              <a:t>più</a:t>
            </a:r>
            <a:r>
              <a:rPr lang="en-US" dirty="0">
                <a:solidFill>
                  <a:schemeClr val="bg1"/>
                </a:solidFill>
              </a:rPr>
              <a:t> </a:t>
            </a:r>
            <a:r>
              <a:rPr lang="en-US" dirty="0" err="1">
                <a:solidFill>
                  <a:schemeClr val="bg1"/>
                </a:solidFill>
              </a:rPr>
              <a:t>gravi</a:t>
            </a:r>
            <a:r>
              <a:rPr lang="en-US" dirty="0">
                <a:solidFill>
                  <a:schemeClr val="bg1"/>
                </a:solidFill>
              </a:rPr>
              <a:t> </a:t>
            </a:r>
            <a:r>
              <a:rPr lang="en-US" dirty="0" err="1">
                <a:solidFill>
                  <a:schemeClr val="bg1"/>
                </a:solidFill>
              </a:rPr>
              <a:t>che</a:t>
            </a:r>
            <a:r>
              <a:rPr lang="en-US" dirty="0">
                <a:solidFill>
                  <a:schemeClr val="bg1"/>
                </a:solidFill>
              </a:rPr>
              <a:t> </a:t>
            </a:r>
            <a:r>
              <a:rPr lang="en-US" dirty="0" err="1">
                <a:solidFill>
                  <a:schemeClr val="bg1"/>
                </a:solidFill>
              </a:rPr>
              <a:t>si</a:t>
            </a:r>
            <a:r>
              <a:rPr lang="en-US" dirty="0">
                <a:solidFill>
                  <a:schemeClr val="bg1"/>
                </a:solidFill>
              </a:rPr>
              <a:t> </a:t>
            </a:r>
            <a:r>
              <a:rPr lang="en-US" dirty="0" err="1">
                <a:solidFill>
                  <a:schemeClr val="bg1"/>
                </a:solidFill>
              </a:rPr>
              <a:t>possono</a:t>
            </a:r>
            <a:r>
              <a:rPr lang="en-US" dirty="0">
                <a:solidFill>
                  <a:schemeClr val="bg1"/>
                </a:solidFill>
              </a:rPr>
              <a:t> </a:t>
            </a:r>
            <a:r>
              <a:rPr lang="en-US" dirty="0" err="1">
                <a:solidFill>
                  <a:schemeClr val="bg1"/>
                </a:solidFill>
              </a:rPr>
              <a:t>avere</a:t>
            </a:r>
            <a:r>
              <a:rPr lang="en-US" dirty="0">
                <a:solidFill>
                  <a:schemeClr val="bg1"/>
                </a:solidFill>
              </a:rPr>
              <a:t> in </a:t>
            </a:r>
            <a:r>
              <a:rPr lang="en-US" dirty="0" err="1">
                <a:solidFill>
                  <a:schemeClr val="bg1"/>
                </a:solidFill>
              </a:rPr>
              <a:t>una</a:t>
            </a:r>
            <a:r>
              <a:rPr lang="en-US" dirty="0">
                <a:solidFill>
                  <a:schemeClr val="bg1"/>
                </a:solidFill>
              </a:rPr>
              <a:t> </a:t>
            </a:r>
            <a:r>
              <a:rPr lang="en-US" dirty="0" err="1">
                <a:solidFill>
                  <a:schemeClr val="bg1"/>
                </a:solidFill>
              </a:rPr>
              <a:t>centrale</a:t>
            </a:r>
            <a:r>
              <a:rPr lang="en-US" dirty="0">
                <a:solidFill>
                  <a:schemeClr val="bg1"/>
                </a:solidFill>
              </a:rPr>
              <a:t> </a:t>
            </a:r>
            <a:r>
              <a:rPr lang="en-US" dirty="0" err="1">
                <a:solidFill>
                  <a:schemeClr val="bg1"/>
                </a:solidFill>
              </a:rPr>
              <a:t>nucleare</a:t>
            </a:r>
            <a:r>
              <a:rPr lang="en-US" dirty="0">
                <a:solidFill>
                  <a:schemeClr val="bg1"/>
                </a:solidFill>
              </a:rPr>
              <a:t> è </a:t>
            </a:r>
            <a:r>
              <a:rPr lang="en-US" dirty="0" err="1">
                <a:solidFill>
                  <a:schemeClr val="bg1"/>
                </a:solidFill>
              </a:rPr>
              <a:t>proprio</a:t>
            </a:r>
            <a:r>
              <a:rPr lang="en-US" dirty="0">
                <a:solidFill>
                  <a:schemeClr val="bg1"/>
                </a:solidFill>
              </a:rPr>
              <a:t> legato al </a:t>
            </a:r>
            <a:r>
              <a:rPr lang="en-US" dirty="0" err="1">
                <a:solidFill>
                  <a:schemeClr val="bg1"/>
                </a:solidFill>
              </a:rPr>
              <a:t>nocciolo</a:t>
            </a:r>
            <a:r>
              <a:rPr lang="en-US" dirty="0">
                <a:solidFill>
                  <a:schemeClr val="bg1"/>
                </a:solidFill>
              </a:rPr>
              <a:t> del </a:t>
            </a:r>
            <a:r>
              <a:rPr lang="en-US" dirty="0" err="1">
                <a:solidFill>
                  <a:schemeClr val="bg1"/>
                </a:solidFill>
              </a:rPr>
              <a:t>reattore</a:t>
            </a:r>
            <a:r>
              <a:rPr lang="en-US" dirty="0">
                <a:solidFill>
                  <a:schemeClr val="bg1"/>
                </a:solidFill>
              </a:rPr>
              <a:t> </a:t>
            </a:r>
            <a:r>
              <a:rPr lang="en-US" dirty="0" err="1">
                <a:solidFill>
                  <a:schemeClr val="bg1"/>
                </a:solidFill>
              </a:rPr>
              <a:t>ed</a:t>
            </a:r>
            <a:r>
              <a:rPr lang="en-US" dirty="0">
                <a:solidFill>
                  <a:schemeClr val="bg1"/>
                </a:solidFill>
              </a:rPr>
              <a:t> è </a:t>
            </a:r>
            <a:r>
              <a:rPr lang="en-US" dirty="0" err="1">
                <a:solidFill>
                  <a:schemeClr val="bg1"/>
                </a:solidFill>
              </a:rPr>
              <a:t>il</a:t>
            </a:r>
            <a:r>
              <a:rPr lang="en-US" dirty="0">
                <a:solidFill>
                  <a:schemeClr val="bg1"/>
                </a:solidFill>
              </a:rPr>
              <a:t> </a:t>
            </a:r>
            <a:r>
              <a:rPr lang="en-US" b="1" dirty="0">
                <a:solidFill>
                  <a:schemeClr val="bg1"/>
                </a:solidFill>
              </a:rPr>
              <a:t>meltdown </a:t>
            </a:r>
            <a:r>
              <a:rPr lang="en-US" b="1" dirty="0" err="1">
                <a:solidFill>
                  <a:schemeClr val="bg1"/>
                </a:solidFill>
              </a:rPr>
              <a:t>nucleare</a:t>
            </a:r>
            <a:r>
              <a:rPr lang="en-US" dirty="0">
                <a:solidFill>
                  <a:schemeClr val="bg1"/>
                </a:solidFill>
              </a:rPr>
              <a:t>, </a:t>
            </a:r>
            <a:r>
              <a:rPr lang="en-US" dirty="0" err="1">
                <a:solidFill>
                  <a:schemeClr val="bg1"/>
                </a:solidFill>
              </a:rPr>
              <a:t>ossia</a:t>
            </a:r>
            <a:r>
              <a:rPr lang="en-US" dirty="0">
                <a:solidFill>
                  <a:schemeClr val="bg1"/>
                </a:solidFill>
              </a:rPr>
              <a:t> </a:t>
            </a:r>
            <a:r>
              <a:rPr lang="en-US" dirty="0" err="1">
                <a:solidFill>
                  <a:schemeClr val="bg1"/>
                </a:solidFill>
              </a:rPr>
              <a:t>il</a:t>
            </a:r>
            <a:r>
              <a:rPr lang="en-US" dirty="0">
                <a:solidFill>
                  <a:schemeClr val="bg1"/>
                </a:solidFill>
              </a:rPr>
              <a:t> </a:t>
            </a:r>
            <a:r>
              <a:rPr lang="en-US" dirty="0" err="1">
                <a:solidFill>
                  <a:schemeClr val="bg1"/>
                </a:solidFill>
              </a:rPr>
              <a:t>surriscaldamento</a:t>
            </a:r>
            <a:r>
              <a:rPr lang="en-US" dirty="0">
                <a:solidFill>
                  <a:schemeClr val="bg1"/>
                </a:solidFill>
              </a:rPr>
              <a:t> del </a:t>
            </a:r>
            <a:r>
              <a:rPr lang="en-US" dirty="0" err="1">
                <a:solidFill>
                  <a:schemeClr val="bg1"/>
                </a:solidFill>
              </a:rPr>
              <a:t>nocciolo</a:t>
            </a:r>
            <a:r>
              <a:rPr lang="en-US" dirty="0">
                <a:solidFill>
                  <a:schemeClr val="bg1"/>
                </a:solidFill>
              </a:rPr>
              <a:t> </a:t>
            </a:r>
            <a:r>
              <a:rPr lang="en-US" dirty="0" err="1">
                <a:solidFill>
                  <a:schemeClr val="bg1"/>
                </a:solidFill>
              </a:rPr>
              <a:t>della</a:t>
            </a:r>
            <a:r>
              <a:rPr lang="en-US" dirty="0">
                <a:solidFill>
                  <a:schemeClr val="bg1"/>
                </a:solidFill>
              </a:rPr>
              <a:t> </a:t>
            </a:r>
            <a:r>
              <a:rPr lang="en-US" dirty="0" err="1">
                <a:solidFill>
                  <a:schemeClr val="bg1"/>
                </a:solidFill>
              </a:rPr>
              <a:t>centrale</a:t>
            </a:r>
            <a:r>
              <a:rPr lang="en-US" dirty="0">
                <a:solidFill>
                  <a:schemeClr val="bg1"/>
                </a:solidFill>
              </a:rPr>
              <a:t>. </a:t>
            </a:r>
            <a:r>
              <a:rPr lang="en-US" dirty="0" err="1">
                <a:solidFill>
                  <a:schemeClr val="bg1"/>
                </a:solidFill>
              </a:rPr>
              <a:t>Questo</a:t>
            </a:r>
            <a:r>
              <a:rPr lang="en-US" dirty="0">
                <a:solidFill>
                  <a:schemeClr val="bg1"/>
                </a:solidFill>
              </a:rPr>
              <a:t> </a:t>
            </a:r>
            <a:r>
              <a:rPr lang="en-US" dirty="0" err="1">
                <a:solidFill>
                  <a:schemeClr val="bg1"/>
                </a:solidFill>
              </a:rPr>
              <a:t>incidente</a:t>
            </a:r>
            <a:r>
              <a:rPr lang="en-US" dirty="0">
                <a:solidFill>
                  <a:schemeClr val="bg1"/>
                </a:solidFill>
              </a:rPr>
              <a:t> è </a:t>
            </a:r>
            <a:r>
              <a:rPr lang="en-US" dirty="0" err="1">
                <a:solidFill>
                  <a:schemeClr val="bg1"/>
                </a:solidFill>
              </a:rPr>
              <a:t>quello</a:t>
            </a:r>
            <a:r>
              <a:rPr lang="en-US" dirty="0">
                <a:solidFill>
                  <a:schemeClr val="bg1"/>
                </a:solidFill>
              </a:rPr>
              <a:t> </a:t>
            </a:r>
            <a:r>
              <a:rPr lang="en-US" dirty="0" err="1">
                <a:solidFill>
                  <a:schemeClr val="bg1"/>
                </a:solidFill>
              </a:rPr>
              <a:t>che</a:t>
            </a:r>
            <a:r>
              <a:rPr lang="en-US" dirty="0">
                <a:solidFill>
                  <a:schemeClr val="bg1"/>
                </a:solidFill>
              </a:rPr>
              <a:t> è </a:t>
            </a:r>
            <a:r>
              <a:rPr lang="en-US" dirty="0" err="1">
                <a:solidFill>
                  <a:schemeClr val="bg1"/>
                </a:solidFill>
              </a:rPr>
              <a:t>successo</a:t>
            </a:r>
            <a:r>
              <a:rPr lang="en-US" dirty="0">
                <a:solidFill>
                  <a:schemeClr val="bg1"/>
                </a:solidFill>
              </a:rPr>
              <a:t> a Chernobyl e Fukushima.</a:t>
            </a:r>
          </a:p>
          <a:p>
            <a:endParaRPr lang="en-US" dirty="0">
              <a:solidFill>
                <a:schemeClr val="bg1"/>
              </a:solidFill>
            </a:endParaRPr>
          </a:p>
        </p:txBody>
      </p:sp>
    </p:spTree>
    <p:extLst>
      <p:ext uri="{BB962C8B-B14F-4D97-AF65-F5344CB8AC3E}">
        <p14:creationId xmlns:p14="http://schemas.microsoft.com/office/powerpoint/2010/main" val="3693231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nucleari</a:t>
            </a:r>
            <a:r>
              <a:rPr lang="en-US" sz="2700" dirty="0"/>
              <a:t>:</a:t>
            </a:r>
          </a:p>
        </p:txBody>
      </p:sp>
      <p:sp>
        <p:nvSpPr>
          <p:cNvPr id="7" name="Rettangolo 6"/>
          <p:cNvSpPr/>
          <p:nvPr/>
        </p:nvSpPr>
        <p:spPr>
          <a:xfrm>
            <a:off x="2790824" y="1371600"/>
            <a:ext cx="6048375" cy="369332"/>
          </a:xfrm>
          <a:prstGeom prst="rect">
            <a:avLst/>
          </a:prstGeom>
        </p:spPr>
        <p:txBody>
          <a:bodyPr wrap="square">
            <a:spAutoFit/>
          </a:bodyPr>
          <a:lstStyle/>
          <a:p>
            <a:endParaRPr lang="it-IT" dirty="0">
              <a:solidFill>
                <a:schemeClr val="bg1"/>
              </a:solidFill>
              <a:latin typeface="Times New Roman" panose="02020603050405020304" pitchFamily="18" charset="0"/>
              <a:cs typeface="Times New Roman" panose="02020603050405020304" pitchFamily="18" charset="0"/>
            </a:endParaRPr>
          </a:p>
        </p:txBody>
      </p:sp>
      <p:sp>
        <p:nvSpPr>
          <p:cNvPr id="2" name="Rettangolo 1"/>
          <p:cNvSpPr/>
          <p:nvPr/>
        </p:nvSpPr>
        <p:spPr>
          <a:xfrm>
            <a:off x="2790824" y="1143000"/>
            <a:ext cx="6353176" cy="1477328"/>
          </a:xfrm>
          <a:prstGeom prst="rect">
            <a:avLst/>
          </a:prstGeom>
        </p:spPr>
        <p:txBody>
          <a:bodyPr wrap="square">
            <a:spAutoFit/>
          </a:bodyPr>
          <a:lstStyle/>
          <a:p>
            <a:r>
              <a:rPr lang="en-US" dirty="0">
                <a:solidFill>
                  <a:schemeClr val="bg1"/>
                </a:solidFill>
              </a:rPr>
              <a:t>La </a:t>
            </a:r>
            <a:r>
              <a:rPr lang="en-US" dirty="0" err="1">
                <a:solidFill>
                  <a:schemeClr val="bg1"/>
                </a:solidFill>
              </a:rPr>
              <a:t>seguente</a:t>
            </a:r>
            <a:r>
              <a:rPr lang="en-US" dirty="0">
                <a:solidFill>
                  <a:schemeClr val="bg1"/>
                </a:solidFill>
              </a:rPr>
              <a:t> </a:t>
            </a:r>
            <a:r>
              <a:rPr lang="en-US" dirty="0" err="1">
                <a:solidFill>
                  <a:schemeClr val="bg1"/>
                </a:solidFill>
              </a:rPr>
              <a:t>figura</a:t>
            </a:r>
            <a:r>
              <a:rPr lang="en-US" dirty="0">
                <a:solidFill>
                  <a:schemeClr val="bg1"/>
                </a:solidFill>
              </a:rPr>
              <a:t> </a:t>
            </a:r>
            <a:r>
              <a:rPr lang="en-US" dirty="0" err="1">
                <a:solidFill>
                  <a:schemeClr val="bg1"/>
                </a:solidFill>
              </a:rPr>
              <a:t>mostra</a:t>
            </a:r>
            <a:r>
              <a:rPr lang="en-US" dirty="0">
                <a:solidFill>
                  <a:schemeClr val="bg1"/>
                </a:solidFill>
              </a:rPr>
              <a:t> un </a:t>
            </a:r>
            <a:r>
              <a:rPr lang="en-US" dirty="0" err="1">
                <a:solidFill>
                  <a:schemeClr val="bg1"/>
                </a:solidFill>
              </a:rPr>
              <a:t>esempio</a:t>
            </a:r>
            <a:r>
              <a:rPr lang="en-US" dirty="0">
                <a:solidFill>
                  <a:schemeClr val="bg1"/>
                </a:solidFill>
              </a:rPr>
              <a:t> di </a:t>
            </a:r>
            <a:r>
              <a:rPr lang="en-US" dirty="0" err="1">
                <a:solidFill>
                  <a:schemeClr val="bg1"/>
                </a:solidFill>
              </a:rPr>
              <a:t>reazione</a:t>
            </a:r>
            <a:r>
              <a:rPr lang="en-US" dirty="0">
                <a:solidFill>
                  <a:schemeClr val="bg1"/>
                </a:solidFill>
              </a:rPr>
              <a:t> </a:t>
            </a:r>
            <a:r>
              <a:rPr lang="en-US" dirty="0" err="1">
                <a:solidFill>
                  <a:schemeClr val="bg1"/>
                </a:solidFill>
              </a:rPr>
              <a:t>nucleare</a:t>
            </a:r>
            <a:r>
              <a:rPr lang="en-US" dirty="0">
                <a:solidFill>
                  <a:schemeClr val="bg1"/>
                </a:solidFill>
              </a:rPr>
              <a:t> di </a:t>
            </a:r>
            <a:r>
              <a:rPr lang="en-US" dirty="0" err="1">
                <a:solidFill>
                  <a:schemeClr val="bg1"/>
                </a:solidFill>
              </a:rPr>
              <a:t>fissione</a:t>
            </a:r>
            <a:r>
              <a:rPr lang="en-US" dirty="0">
                <a:solidFill>
                  <a:schemeClr val="bg1"/>
                </a:solidFill>
              </a:rPr>
              <a:t>:</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Immagine 3"/>
          <p:cNvPicPr>
            <a:picLocks noChangeAspect="1"/>
          </p:cNvPicPr>
          <p:nvPr/>
        </p:nvPicPr>
        <p:blipFill>
          <a:blip r:embed="rId3"/>
          <a:stretch>
            <a:fillRect/>
          </a:stretch>
        </p:blipFill>
        <p:spPr>
          <a:xfrm>
            <a:off x="2779101" y="1969532"/>
            <a:ext cx="6306310" cy="2838238"/>
          </a:xfrm>
          <a:prstGeom prst="rect">
            <a:avLst/>
          </a:prstGeom>
        </p:spPr>
      </p:pic>
      <p:sp>
        <p:nvSpPr>
          <p:cNvPr id="5" name="CasellaDiTesto 4"/>
          <p:cNvSpPr txBox="1"/>
          <p:nvPr/>
        </p:nvSpPr>
        <p:spPr>
          <a:xfrm>
            <a:off x="2715061" y="5239179"/>
            <a:ext cx="6434390" cy="1477328"/>
          </a:xfrm>
          <a:prstGeom prst="rect">
            <a:avLst/>
          </a:prstGeom>
          <a:noFill/>
        </p:spPr>
        <p:txBody>
          <a:bodyPr wrap="none" rtlCol="0">
            <a:spAutoFit/>
          </a:bodyPr>
          <a:lstStyle/>
          <a:p>
            <a:r>
              <a:rPr lang="it-IT" dirty="0">
                <a:solidFill>
                  <a:schemeClr val="bg1"/>
                </a:solidFill>
              </a:rPr>
              <a:t>U=Uranio (elemento transuranico ossia con numero atomico &gt;=92)</a:t>
            </a:r>
          </a:p>
          <a:p>
            <a:r>
              <a:rPr lang="it-IT" dirty="0">
                <a:solidFill>
                  <a:schemeClr val="bg1"/>
                </a:solidFill>
              </a:rPr>
              <a:t>N= neutrone (particella priva di carica)</a:t>
            </a:r>
          </a:p>
          <a:p>
            <a:r>
              <a:rPr lang="it-IT" dirty="0">
                <a:solidFill>
                  <a:schemeClr val="bg1"/>
                </a:solidFill>
              </a:rPr>
              <a:t>BA = Bario</a:t>
            </a:r>
          </a:p>
          <a:p>
            <a:r>
              <a:rPr lang="it-IT" dirty="0">
                <a:solidFill>
                  <a:schemeClr val="bg1"/>
                </a:solidFill>
              </a:rPr>
              <a:t>Kr = </a:t>
            </a:r>
            <a:r>
              <a:rPr lang="it-IT" dirty="0" err="1">
                <a:solidFill>
                  <a:schemeClr val="bg1"/>
                </a:solidFill>
              </a:rPr>
              <a:t>Kripto</a:t>
            </a:r>
            <a:endParaRPr lang="it-IT" dirty="0">
              <a:solidFill>
                <a:schemeClr val="bg1"/>
              </a:solidFill>
            </a:endParaRPr>
          </a:p>
          <a:p>
            <a:endParaRPr lang="it-IT" dirty="0"/>
          </a:p>
        </p:txBody>
      </p:sp>
    </p:spTree>
    <p:extLst>
      <p:ext uri="{BB962C8B-B14F-4D97-AF65-F5344CB8AC3E}">
        <p14:creationId xmlns:p14="http://schemas.microsoft.com/office/powerpoint/2010/main" val="1628550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Sorgenti</a:t>
            </a:r>
            <a:r>
              <a:rPr lang="en-US" dirty="0"/>
              <a:t> di </a:t>
            </a:r>
            <a:r>
              <a:rPr lang="en-US" dirty="0" err="1"/>
              <a:t>energia</a:t>
            </a:r>
            <a:endParaRPr lang="en-US" dirty="0"/>
          </a:p>
        </p:txBody>
      </p:sp>
      <p:sp>
        <p:nvSpPr>
          <p:cNvPr id="3" name="Content Placeholder 2"/>
          <p:cNvSpPr>
            <a:spLocks noGrp="1"/>
          </p:cNvSpPr>
          <p:nvPr>
            <p:ph idx="1"/>
          </p:nvPr>
        </p:nvSpPr>
        <p:spPr>
          <a:xfrm>
            <a:off x="2819400" y="685800"/>
            <a:ext cx="6096000" cy="6019800"/>
          </a:xfrm>
        </p:spPr>
        <p:txBody>
          <a:bodyPr>
            <a:normAutofit lnSpcReduction="10000"/>
          </a:bodyPr>
          <a:lstStyle/>
          <a:p>
            <a:pPr algn="just"/>
            <a:r>
              <a:rPr lang="it-IT" dirty="0"/>
              <a:t>L’energia elettrica è un’altra forma di energia molto utilizzata dall’uomo moderno visto che dai primi anni del 900 in poi l’uomo se ne è servito non solo in ambito industriale ma anche in ambito domestico. Ogni elettrodomestico, come ogni macchinario, senza l’alimentazione elettrica è di fatto un inutile ammasso di ferraglia. L’uomo, negli anni, ha sviluppato svariati sistemi per la produzione di energia elettrica,  i quali si differenziano gli uni dagli altri dalla sorgente di energia utilizzata per la produzione di energia elettrica. L</a:t>
            </a:r>
            <a:r>
              <a:rPr lang="en-US" dirty="0"/>
              <a:t>e </a:t>
            </a:r>
            <a:r>
              <a:rPr lang="en-US" dirty="0" err="1"/>
              <a:t>sorgenti</a:t>
            </a:r>
            <a:r>
              <a:rPr lang="en-US" dirty="0"/>
              <a:t> di </a:t>
            </a:r>
            <a:r>
              <a:rPr lang="en-US" dirty="0" err="1"/>
              <a:t>energia</a:t>
            </a:r>
            <a:r>
              <a:rPr lang="en-US" dirty="0"/>
              <a:t> a </a:t>
            </a:r>
            <a:r>
              <a:rPr lang="en-US" dirty="0" err="1"/>
              <a:t>disposizione</a:t>
            </a:r>
            <a:r>
              <a:rPr lang="en-US" dirty="0"/>
              <a:t> </a:t>
            </a:r>
            <a:r>
              <a:rPr lang="en-US" dirty="0" err="1"/>
              <a:t>dell’uomo</a:t>
            </a:r>
            <a:r>
              <a:rPr lang="en-US" dirty="0"/>
              <a:t> </a:t>
            </a:r>
            <a:r>
              <a:rPr lang="en-US" u="sng" dirty="0" err="1"/>
              <a:t>si</a:t>
            </a:r>
            <a:r>
              <a:rPr lang="en-US" dirty="0"/>
              <a:t> </a:t>
            </a:r>
            <a:r>
              <a:rPr lang="en-US" dirty="0" err="1"/>
              <a:t>distinguono</a:t>
            </a:r>
            <a:r>
              <a:rPr lang="en-US" dirty="0"/>
              <a:t> in:</a:t>
            </a:r>
          </a:p>
          <a:p>
            <a:pPr algn="just"/>
            <a:endParaRPr lang="en-US" dirty="0"/>
          </a:p>
          <a:p>
            <a:pPr lvl="1" algn="just"/>
            <a:r>
              <a:rPr lang="en-US" dirty="0"/>
              <a:t>Fonti di </a:t>
            </a:r>
            <a:r>
              <a:rPr lang="en-US" dirty="0" err="1"/>
              <a:t>energia</a:t>
            </a:r>
            <a:r>
              <a:rPr lang="en-US" dirty="0"/>
              <a:t> </a:t>
            </a:r>
            <a:r>
              <a:rPr lang="en-US" dirty="0" err="1"/>
              <a:t>rinnovabile</a:t>
            </a:r>
            <a:endParaRPr lang="en-US" dirty="0"/>
          </a:p>
          <a:p>
            <a:pPr lvl="1"/>
            <a:r>
              <a:rPr lang="en-US" dirty="0"/>
              <a:t>Fonti di </a:t>
            </a:r>
            <a:r>
              <a:rPr lang="en-US" dirty="0" err="1"/>
              <a:t>energia</a:t>
            </a:r>
            <a:r>
              <a:rPr lang="en-US" dirty="0"/>
              <a:t> non </a:t>
            </a:r>
            <a:r>
              <a:rPr lang="en-US" dirty="0" err="1"/>
              <a:t>rinnovabile</a:t>
            </a:r>
            <a:endParaRPr lang="en-US" dirty="0"/>
          </a:p>
          <a:p>
            <a:pPr marL="0" indent="0">
              <a:buNone/>
            </a:pPr>
            <a:endParaRPr lang="en-US" dirty="0"/>
          </a:p>
          <a:p>
            <a:pPr marL="0" indent="0">
              <a:buNone/>
            </a:pPr>
            <a:r>
              <a:rPr lang="en-US" dirty="0"/>
              <a:t>   </a:t>
            </a:r>
            <a:r>
              <a:rPr lang="en-US" dirty="0" err="1"/>
              <a:t>Esempi</a:t>
            </a:r>
            <a:r>
              <a:rPr lang="en-US" dirty="0"/>
              <a:t> di </a:t>
            </a:r>
            <a:r>
              <a:rPr lang="en-US" dirty="0" err="1"/>
              <a:t>fonti</a:t>
            </a:r>
            <a:r>
              <a:rPr lang="en-US" dirty="0"/>
              <a:t> di </a:t>
            </a:r>
            <a:r>
              <a:rPr lang="en-US" dirty="0" err="1"/>
              <a:t>energia</a:t>
            </a:r>
            <a:r>
              <a:rPr lang="en-US" dirty="0"/>
              <a:t> non </a:t>
            </a:r>
            <a:r>
              <a:rPr lang="en-US" dirty="0" err="1"/>
              <a:t>rinnovabili</a:t>
            </a:r>
            <a:r>
              <a:rPr lang="en-US" dirty="0"/>
              <a:t>:</a:t>
            </a:r>
          </a:p>
          <a:p>
            <a:pPr lvl="1"/>
            <a:r>
              <a:rPr lang="en-US" dirty="0"/>
              <a:t>Carbone</a:t>
            </a:r>
          </a:p>
          <a:p>
            <a:pPr lvl="1"/>
            <a:r>
              <a:rPr lang="en-US" dirty="0" err="1"/>
              <a:t>Petrolio</a:t>
            </a:r>
            <a:endParaRPr lang="en-US" dirty="0"/>
          </a:p>
          <a:p>
            <a:endParaRPr lang="en-US" dirty="0"/>
          </a:p>
          <a:p>
            <a:pPr marL="0" indent="0">
              <a:buNone/>
            </a:pPr>
            <a:r>
              <a:rPr lang="en-US" dirty="0"/>
              <a:t>   </a:t>
            </a:r>
            <a:r>
              <a:rPr lang="en-US" dirty="0" err="1"/>
              <a:t>Esempi</a:t>
            </a:r>
            <a:r>
              <a:rPr lang="en-US" dirty="0"/>
              <a:t> di </a:t>
            </a:r>
            <a:r>
              <a:rPr lang="en-US" dirty="0" err="1"/>
              <a:t>fonti</a:t>
            </a:r>
            <a:r>
              <a:rPr lang="en-US" dirty="0"/>
              <a:t> di </a:t>
            </a:r>
            <a:r>
              <a:rPr lang="en-US" dirty="0" err="1"/>
              <a:t>energia</a:t>
            </a:r>
            <a:r>
              <a:rPr lang="en-US" dirty="0"/>
              <a:t> </a:t>
            </a:r>
            <a:r>
              <a:rPr lang="en-US" dirty="0" err="1"/>
              <a:t>rinnovabile</a:t>
            </a:r>
            <a:r>
              <a:rPr lang="en-US" dirty="0"/>
              <a:t>:</a:t>
            </a:r>
          </a:p>
          <a:p>
            <a:pPr lvl="1"/>
            <a:r>
              <a:rPr lang="en-US" dirty="0"/>
              <a:t>Solare</a:t>
            </a:r>
          </a:p>
          <a:p>
            <a:pPr lvl="1"/>
            <a:r>
              <a:rPr lang="en-US" dirty="0" err="1"/>
              <a:t>Idrico</a:t>
            </a:r>
            <a:endParaRPr lang="en-US" dirty="0"/>
          </a:p>
          <a:p>
            <a:pPr lvl="1"/>
            <a:r>
              <a:rPr lang="en-US" dirty="0" err="1"/>
              <a:t>Geotermico</a:t>
            </a:r>
            <a:endParaRPr lang="en-US" dirty="0"/>
          </a:p>
          <a:p>
            <a:endParaRPr lang="en-US" dirty="0"/>
          </a:p>
          <a:p>
            <a:pPr algn="just"/>
            <a:endParaRPr lang="en-US" dirty="0"/>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871" t="41597"/>
          <a:stretch/>
        </p:blipFill>
        <p:spPr>
          <a:xfrm flipV="1">
            <a:off x="2602007" y="6248399"/>
            <a:ext cx="6476103" cy="609600"/>
          </a:xfrm>
          <a:prstGeom prst="rect">
            <a:avLst/>
          </a:prstGeom>
        </p:spPr>
      </p:pic>
    </p:spTree>
    <p:extLst>
      <p:ext uri="{BB962C8B-B14F-4D97-AF65-F5344CB8AC3E}">
        <p14:creationId xmlns:p14="http://schemas.microsoft.com/office/powerpoint/2010/main" val="3443385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nucleari</a:t>
            </a:r>
            <a:r>
              <a:rPr lang="en-US" sz="2700" dirty="0"/>
              <a:t>:</a:t>
            </a:r>
          </a:p>
        </p:txBody>
      </p:sp>
      <p:sp>
        <p:nvSpPr>
          <p:cNvPr id="7" name="Rettangolo 6"/>
          <p:cNvSpPr/>
          <p:nvPr/>
        </p:nvSpPr>
        <p:spPr>
          <a:xfrm>
            <a:off x="2790824" y="1371600"/>
            <a:ext cx="6048375" cy="369332"/>
          </a:xfrm>
          <a:prstGeom prst="rect">
            <a:avLst/>
          </a:prstGeom>
        </p:spPr>
        <p:txBody>
          <a:bodyPr wrap="square">
            <a:spAutoFit/>
          </a:bodyPr>
          <a:lstStyle/>
          <a:p>
            <a:endParaRPr lang="it-IT" dirty="0">
              <a:solidFill>
                <a:schemeClr val="bg1"/>
              </a:solidFill>
              <a:latin typeface="Times New Roman" panose="02020603050405020304" pitchFamily="18" charset="0"/>
              <a:cs typeface="Times New Roman" panose="02020603050405020304" pitchFamily="18" charset="0"/>
            </a:endParaRPr>
          </a:p>
        </p:txBody>
      </p:sp>
      <p:sp>
        <p:nvSpPr>
          <p:cNvPr id="2" name="Rettangolo 1"/>
          <p:cNvSpPr/>
          <p:nvPr/>
        </p:nvSpPr>
        <p:spPr>
          <a:xfrm>
            <a:off x="2790824" y="1143000"/>
            <a:ext cx="6353176" cy="5909310"/>
          </a:xfrm>
          <a:prstGeom prst="rect">
            <a:avLst/>
          </a:prstGeom>
        </p:spPr>
        <p:txBody>
          <a:bodyPr wrap="square">
            <a:spAutoFit/>
          </a:bodyPr>
          <a:lstStyle/>
          <a:p>
            <a:pPr algn="just"/>
            <a:r>
              <a:rPr lang="en-US" dirty="0">
                <a:solidFill>
                  <a:schemeClr val="bg1"/>
                </a:solidFill>
              </a:rPr>
              <a:t>La </a:t>
            </a:r>
            <a:r>
              <a:rPr lang="en-US" b="1" dirty="0" err="1">
                <a:solidFill>
                  <a:schemeClr val="bg1"/>
                </a:solidFill>
              </a:rPr>
              <a:t>fusione</a:t>
            </a:r>
            <a:r>
              <a:rPr lang="en-US" dirty="0">
                <a:solidFill>
                  <a:schemeClr val="bg1"/>
                </a:solidFill>
              </a:rPr>
              <a:t> è </a:t>
            </a:r>
            <a:r>
              <a:rPr lang="en-US" dirty="0" err="1">
                <a:solidFill>
                  <a:schemeClr val="bg1"/>
                </a:solidFill>
              </a:rPr>
              <a:t>una</a:t>
            </a:r>
            <a:r>
              <a:rPr lang="en-US" dirty="0">
                <a:solidFill>
                  <a:schemeClr val="bg1"/>
                </a:solidFill>
              </a:rPr>
              <a:t> </a:t>
            </a:r>
            <a:r>
              <a:rPr lang="en-US" dirty="0" err="1">
                <a:solidFill>
                  <a:schemeClr val="bg1"/>
                </a:solidFill>
              </a:rPr>
              <a:t>reazione</a:t>
            </a:r>
            <a:r>
              <a:rPr lang="en-US" dirty="0">
                <a:solidFill>
                  <a:schemeClr val="bg1"/>
                </a:solidFill>
              </a:rPr>
              <a:t> </a:t>
            </a:r>
            <a:r>
              <a:rPr lang="en-US" dirty="0" err="1">
                <a:solidFill>
                  <a:schemeClr val="bg1"/>
                </a:solidFill>
              </a:rPr>
              <a:t>nucleare</a:t>
            </a:r>
            <a:r>
              <a:rPr lang="en-US" dirty="0">
                <a:solidFill>
                  <a:schemeClr val="bg1"/>
                </a:solidFill>
              </a:rPr>
              <a:t> in cui </a:t>
            </a:r>
            <a:r>
              <a:rPr lang="en-US" dirty="0" err="1">
                <a:solidFill>
                  <a:schemeClr val="bg1"/>
                </a:solidFill>
              </a:rPr>
              <a:t>si</a:t>
            </a:r>
            <a:r>
              <a:rPr lang="en-US" dirty="0">
                <a:solidFill>
                  <a:schemeClr val="bg1"/>
                </a:solidFill>
              </a:rPr>
              <a:t> ha la </a:t>
            </a:r>
            <a:r>
              <a:rPr lang="en-US" dirty="0" err="1">
                <a:solidFill>
                  <a:schemeClr val="bg1"/>
                </a:solidFill>
              </a:rPr>
              <a:t>fusione</a:t>
            </a:r>
            <a:r>
              <a:rPr lang="en-US" dirty="0">
                <a:solidFill>
                  <a:schemeClr val="bg1"/>
                </a:solidFill>
              </a:rPr>
              <a:t> del </a:t>
            </a:r>
            <a:r>
              <a:rPr lang="en-US" dirty="0" err="1">
                <a:solidFill>
                  <a:schemeClr val="bg1"/>
                </a:solidFill>
              </a:rPr>
              <a:t>deuterio</a:t>
            </a:r>
            <a:r>
              <a:rPr lang="en-US" dirty="0">
                <a:solidFill>
                  <a:schemeClr val="bg1"/>
                </a:solidFill>
              </a:rPr>
              <a:t> e del </a:t>
            </a:r>
            <a:r>
              <a:rPr lang="en-US" dirty="0" err="1">
                <a:solidFill>
                  <a:schemeClr val="bg1"/>
                </a:solidFill>
              </a:rPr>
              <a:t>trizio</a:t>
            </a:r>
            <a:r>
              <a:rPr lang="en-US" dirty="0">
                <a:solidFill>
                  <a:schemeClr val="bg1"/>
                </a:solidFill>
              </a:rPr>
              <a:t> (</a:t>
            </a:r>
            <a:r>
              <a:rPr lang="en-US" dirty="0" err="1">
                <a:solidFill>
                  <a:schemeClr val="bg1"/>
                </a:solidFill>
              </a:rPr>
              <a:t>isotopi</a:t>
            </a:r>
            <a:r>
              <a:rPr lang="en-US" dirty="0">
                <a:solidFill>
                  <a:schemeClr val="bg1"/>
                </a:solidFill>
              </a:rPr>
              <a:t> </a:t>
            </a:r>
            <a:r>
              <a:rPr lang="en-US" dirty="0" err="1">
                <a:solidFill>
                  <a:schemeClr val="bg1"/>
                </a:solidFill>
              </a:rPr>
              <a:t>dell’idrogeno</a:t>
            </a:r>
            <a:r>
              <a:rPr lang="en-US" dirty="0">
                <a:solidFill>
                  <a:schemeClr val="bg1"/>
                </a:solidFill>
              </a:rPr>
              <a:t>) per </a:t>
            </a:r>
            <a:r>
              <a:rPr lang="en-US" dirty="0" err="1">
                <a:solidFill>
                  <a:schemeClr val="bg1"/>
                </a:solidFill>
              </a:rPr>
              <a:t>formare</a:t>
            </a:r>
            <a:r>
              <a:rPr lang="en-US" dirty="0">
                <a:solidFill>
                  <a:schemeClr val="bg1"/>
                </a:solidFill>
              </a:rPr>
              <a:t> un </a:t>
            </a:r>
            <a:r>
              <a:rPr lang="en-US" dirty="0" err="1">
                <a:solidFill>
                  <a:schemeClr val="bg1"/>
                </a:solidFill>
              </a:rPr>
              <a:t>atomo</a:t>
            </a:r>
            <a:r>
              <a:rPr lang="en-US" dirty="0">
                <a:solidFill>
                  <a:schemeClr val="bg1"/>
                </a:solidFill>
              </a:rPr>
              <a:t> </a:t>
            </a:r>
            <a:r>
              <a:rPr lang="en-US" dirty="0" err="1">
                <a:solidFill>
                  <a:schemeClr val="bg1"/>
                </a:solidFill>
              </a:rPr>
              <a:t>più</a:t>
            </a:r>
            <a:r>
              <a:rPr lang="en-US" dirty="0">
                <a:solidFill>
                  <a:schemeClr val="bg1"/>
                </a:solidFill>
              </a:rPr>
              <a:t> pesante di Elio. </a:t>
            </a:r>
          </a:p>
          <a:p>
            <a:pPr algn="just"/>
            <a:endParaRPr lang="en-US" dirty="0">
              <a:solidFill>
                <a:schemeClr val="bg1"/>
              </a:solidFill>
            </a:endParaRPr>
          </a:p>
          <a:p>
            <a:pPr algn="just"/>
            <a:r>
              <a:rPr lang="en-US" dirty="0">
                <a:solidFill>
                  <a:schemeClr val="bg1"/>
                </a:solidFill>
              </a:rPr>
              <a:t>Tale </a:t>
            </a:r>
            <a:r>
              <a:rPr lang="en-US" dirty="0" err="1">
                <a:solidFill>
                  <a:schemeClr val="bg1"/>
                </a:solidFill>
              </a:rPr>
              <a:t>reazione</a:t>
            </a:r>
            <a:r>
              <a:rPr lang="en-US" dirty="0">
                <a:solidFill>
                  <a:schemeClr val="bg1"/>
                </a:solidFill>
              </a:rPr>
              <a:t> </a:t>
            </a:r>
            <a:r>
              <a:rPr lang="en-US" dirty="0" err="1">
                <a:solidFill>
                  <a:schemeClr val="bg1"/>
                </a:solidFill>
              </a:rPr>
              <a:t>libera</a:t>
            </a:r>
            <a:r>
              <a:rPr lang="en-US" dirty="0">
                <a:solidFill>
                  <a:schemeClr val="bg1"/>
                </a:solidFill>
              </a:rPr>
              <a:t> un </a:t>
            </a:r>
            <a:r>
              <a:rPr lang="en-US" dirty="0" err="1">
                <a:solidFill>
                  <a:schemeClr val="bg1"/>
                </a:solidFill>
              </a:rPr>
              <a:t>quantitativo</a:t>
            </a:r>
            <a:r>
              <a:rPr lang="en-US" dirty="0">
                <a:solidFill>
                  <a:schemeClr val="bg1"/>
                </a:solidFill>
              </a:rPr>
              <a:t> di </a:t>
            </a:r>
            <a:r>
              <a:rPr lang="en-US" dirty="0" err="1">
                <a:solidFill>
                  <a:schemeClr val="bg1"/>
                </a:solidFill>
              </a:rPr>
              <a:t>energia</a:t>
            </a:r>
            <a:r>
              <a:rPr lang="en-US" dirty="0">
                <a:solidFill>
                  <a:schemeClr val="bg1"/>
                </a:solidFill>
              </a:rPr>
              <a:t> </a:t>
            </a:r>
            <a:r>
              <a:rPr lang="en-US" dirty="0" err="1">
                <a:solidFill>
                  <a:schemeClr val="bg1"/>
                </a:solidFill>
              </a:rPr>
              <a:t>nettamente</a:t>
            </a:r>
            <a:r>
              <a:rPr lang="en-US" dirty="0">
                <a:solidFill>
                  <a:schemeClr val="bg1"/>
                </a:solidFill>
              </a:rPr>
              <a:t> </a:t>
            </a:r>
            <a:r>
              <a:rPr lang="en-US" dirty="0" err="1">
                <a:solidFill>
                  <a:schemeClr val="bg1"/>
                </a:solidFill>
              </a:rPr>
              <a:t>superiore</a:t>
            </a:r>
            <a:r>
              <a:rPr lang="en-US" dirty="0">
                <a:solidFill>
                  <a:schemeClr val="bg1"/>
                </a:solidFill>
              </a:rPr>
              <a:t> a </a:t>
            </a:r>
            <a:r>
              <a:rPr lang="en-US" dirty="0" err="1">
                <a:solidFill>
                  <a:schemeClr val="bg1"/>
                </a:solidFill>
              </a:rPr>
              <a:t>quella</a:t>
            </a:r>
            <a:r>
              <a:rPr lang="en-US" dirty="0">
                <a:solidFill>
                  <a:schemeClr val="bg1"/>
                </a:solidFill>
              </a:rPr>
              <a:t> </a:t>
            </a:r>
            <a:r>
              <a:rPr lang="en-US" dirty="0" err="1">
                <a:solidFill>
                  <a:schemeClr val="bg1"/>
                </a:solidFill>
              </a:rPr>
              <a:t>liberata</a:t>
            </a:r>
            <a:r>
              <a:rPr lang="en-US" dirty="0">
                <a:solidFill>
                  <a:schemeClr val="bg1"/>
                </a:solidFill>
              </a:rPr>
              <a:t> </a:t>
            </a:r>
            <a:r>
              <a:rPr lang="en-US" dirty="0" err="1">
                <a:solidFill>
                  <a:schemeClr val="bg1"/>
                </a:solidFill>
              </a:rPr>
              <a:t>dalla</a:t>
            </a:r>
            <a:r>
              <a:rPr lang="en-US" dirty="0">
                <a:solidFill>
                  <a:schemeClr val="bg1"/>
                </a:solidFill>
              </a:rPr>
              <a:t> </a:t>
            </a:r>
            <a:r>
              <a:rPr lang="en-US" dirty="0" err="1">
                <a:solidFill>
                  <a:schemeClr val="bg1"/>
                </a:solidFill>
              </a:rPr>
              <a:t>fissione</a:t>
            </a:r>
            <a:r>
              <a:rPr lang="en-US" dirty="0">
                <a:solidFill>
                  <a:schemeClr val="bg1"/>
                </a:solidFill>
              </a:rPr>
              <a:t>.</a:t>
            </a:r>
          </a:p>
          <a:p>
            <a:pPr algn="just"/>
            <a:endParaRPr lang="en-US" dirty="0">
              <a:solidFill>
                <a:schemeClr val="bg1"/>
              </a:solidFill>
            </a:endParaRPr>
          </a:p>
          <a:p>
            <a:pPr algn="just"/>
            <a:r>
              <a:rPr lang="en-US" dirty="0">
                <a:solidFill>
                  <a:schemeClr val="bg1"/>
                </a:solidFill>
              </a:rPr>
              <a:t>Il </a:t>
            </a:r>
            <a:r>
              <a:rPr lang="en-US" dirty="0" err="1">
                <a:solidFill>
                  <a:schemeClr val="bg1"/>
                </a:solidFill>
              </a:rPr>
              <a:t>problema</a:t>
            </a:r>
            <a:r>
              <a:rPr lang="en-US" dirty="0">
                <a:solidFill>
                  <a:schemeClr val="bg1"/>
                </a:solidFill>
              </a:rPr>
              <a:t> </a:t>
            </a:r>
            <a:r>
              <a:rPr lang="en-US" dirty="0" err="1">
                <a:solidFill>
                  <a:schemeClr val="bg1"/>
                </a:solidFill>
              </a:rPr>
              <a:t>della</a:t>
            </a:r>
            <a:r>
              <a:rPr lang="en-US" dirty="0">
                <a:solidFill>
                  <a:schemeClr val="bg1"/>
                </a:solidFill>
              </a:rPr>
              <a:t> </a:t>
            </a:r>
            <a:r>
              <a:rPr lang="en-US" dirty="0" err="1">
                <a:solidFill>
                  <a:schemeClr val="bg1"/>
                </a:solidFill>
              </a:rPr>
              <a:t>reazione</a:t>
            </a:r>
            <a:r>
              <a:rPr lang="en-US" dirty="0">
                <a:solidFill>
                  <a:schemeClr val="bg1"/>
                </a:solidFill>
              </a:rPr>
              <a:t> di </a:t>
            </a:r>
            <a:r>
              <a:rPr lang="en-US" dirty="0" err="1">
                <a:solidFill>
                  <a:schemeClr val="bg1"/>
                </a:solidFill>
              </a:rPr>
              <a:t>fusione</a:t>
            </a:r>
            <a:r>
              <a:rPr lang="en-US" dirty="0">
                <a:solidFill>
                  <a:schemeClr val="bg1"/>
                </a:solidFill>
              </a:rPr>
              <a:t> </a:t>
            </a:r>
            <a:r>
              <a:rPr lang="en-US" dirty="0" err="1">
                <a:solidFill>
                  <a:schemeClr val="bg1"/>
                </a:solidFill>
              </a:rPr>
              <a:t>sta</a:t>
            </a:r>
            <a:r>
              <a:rPr lang="en-US" dirty="0">
                <a:solidFill>
                  <a:schemeClr val="bg1"/>
                </a:solidFill>
              </a:rPr>
              <a:t> </a:t>
            </a:r>
            <a:r>
              <a:rPr lang="en-US" dirty="0" err="1">
                <a:solidFill>
                  <a:schemeClr val="bg1"/>
                </a:solidFill>
              </a:rPr>
              <a:t>nel</a:t>
            </a:r>
            <a:r>
              <a:rPr lang="en-US" dirty="0">
                <a:solidFill>
                  <a:schemeClr val="bg1"/>
                </a:solidFill>
              </a:rPr>
              <a:t> </a:t>
            </a:r>
            <a:r>
              <a:rPr lang="en-US" dirty="0" err="1">
                <a:solidFill>
                  <a:schemeClr val="bg1"/>
                </a:solidFill>
              </a:rPr>
              <a:t>saperla</a:t>
            </a:r>
            <a:r>
              <a:rPr lang="en-US" dirty="0">
                <a:solidFill>
                  <a:schemeClr val="bg1"/>
                </a:solidFill>
              </a:rPr>
              <a:t> </a:t>
            </a:r>
            <a:r>
              <a:rPr lang="en-US" dirty="0" err="1">
                <a:solidFill>
                  <a:schemeClr val="bg1"/>
                </a:solidFill>
              </a:rPr>
              <a:t>controllare</a:t>
            </a:r>
            <a:r>
              <a:rPr lang="en-US" dirty="0">
                <a:solidFill>
                  <a:schemeClr val="bg1"/>
                </a:solidFill>
              </a:rPr>
              <a:t>. Le </a:t>
            </a:r>
            <a:r>
              <a:rPr lang="en-US" dirty="0" err="1">
                <a:solidFill>
                  <a:schemeClr val="bg1"/>
                </a:solidFill>
              </a:rPr>
              <a:t>reazioni</a:t>
            </a:r>
            <a:r>
              <a:rPr lang="en-US" dirty="0">
                <a:solidFill>
                  <a:schemeClr val="bg1"/>
                </a:solidFill>
              </a:rPr>
              <a:t> di </a:t>
            </a:r>
            <a:r>
              <a:rPr lang="en-US" dirty="0" err="1">
                <a:solidFill>
                  <a:schemeClr val="bg1"/>
                </a:solidFill>
              </a:rPr>
              <a:t>fusione</a:t>
            </a:r>
            <a:r>
              <a:rPr lang="en-US" dirty="0">
                <a:solidFill>
                  <a:schemeClr val="bg1"/>
                </a:solidFill>
              </a:rPr>
              <a:t> </a:t>
            </a:r>
            <a:r>
              <a:rPr lang="en-US" dirty="0" err="1">
                <a:solidFill>
                  <a:schemeClr val="bg1"/>
                </a:solidFill>
              </a:rPr>
              <a:t>nuleare</a:t>
            </a:r>
            <a:r>
              <a:rPr lang="en-US" dirty="0">
                <a:solidFill>
                  <a:schemeClr val="bg1"/>
                </a:solidFill>
              </a:rPr>
              <a:t> </a:t>
            </a:r>
            <a:r>
              <a:rPr lang="en-US" dirty="0" err="1">
                <a:solidFill>
                  <a:schemeClr val="bg1"/>
                </a:solidFill>
              </a:rPr>
              <a:t>sono</a:t>
            </a:r>
            <a:r>
              <a:rPr lang="en-US" dirty="0">
                <a:solidFill>
                  <a:schemeClr val="bg1"/>
                </a:solidFill>
              </a:rPr>
              <a:t> le </a:t>
            </a:r>
            <a:r>
              <a:rPr lang="en-US" dirty="0" err="1">
                <a:solidFill>
                  <a:schemeClr val="bg1"/>
                </a:solidFill>
              </a:rPr>
              <a:t>reazioni</a:t>
            </a:r>
            <a:r>
              <a:rPr lang="en-US" dirty="0">
                <a:solidFill>
                  <a:schemeClr val="bg1"/>
                </a:solidFill>
              </a:rPr>
              <a:t> </a:t>
            </a:r>
            <a:r>
              <a:rPr lang="en-US" dirty="0" err="1">
                <a:solidFill>
                  <a:schemeClr val="bg1"/>
                </a:solidFill>
              </a:rPr>
              <a:t>presenti</a:t>
            </a:r>
            <a:r>
              <a:rPr lang="en-US" dirty="0">
                <a:solidFill>
                  <a:schemeClr val="bg1"/>
                </a:solidFill>
              </a:rPr>
              <a:t> </a:t>
            </a:r>
            <a:r>
              <a:rPr lang="en-US" dirty="0" err="1">
                <a:solidFill>
                  <a:schemeClr val="bg1"/>
                </a:solidFill>
              </a:rPr>
              <a:t>nel</a:t>
            </a:r>
            <a:r>
              <a:rPr lang="en-US" dirty="0">
                <a:solidFill>
                  <a:schemeClr val="bg1"/>
                </a:solidFill>
              </a:rPr>
              <a:t> sole. In </a:t>
            </a:r>
            <a:r>
              <a:rPr lang="en-US" dirty="0" err="1">
                <a:solidFill>
                  <a:schemeClr val="bg1"/>
                </a:solidFill>
              </a:rPr>
              <a:t>ambito</a:t>
            </a:r>
            <a:r>
              <a:rPr lang="en-US" dirty="0">
                <a:solidFill>
                  <a:schemeClr val="bg1"/>
                </a:solidFill>
              </a:rPr>
              <a:t> </a:t>
            </a:r>
            <a:r>
              <a:rPr lang="en-US" dirty="0" err="1">
                <a:solidFill>
                  <a:schemeClr val="bg1"/>
                </a:solidFill>
              </a:rPr>
              <a:t>bellico</a:t>
            </a:r>
            <a:r>
              <a:rPr lang="en-US" dirty="0">
                <a:solidFill>
                  <a:schemeClr val="bg1"/>
                </a:solidFill>
              </a:rPr>
              <a:t> la </a:t>
            </a:r>
            <a:r>
              <a:rPr lang="en-US" dirty="0" err="1">
                <a:solidFill>
                  <a:schemeClr val="bg1"/>
                </a:solidFill>
              </a:rPr>
              <a:t>fissione</a:t>
            </a:r>
            <a:r>
              <a:rPr lang="en-US" dirty="0">
                <a:solidFill>
                  <a:schemeClr val="bg1"/>
                </a:solidFill>
              </a:rPr>
              <a:t> e la </a:t>
            </a:r>
            <a:r>
              <a:rPr lang="en-US" dirty="0" err="1">
                <a:solidFill>
                  <a:schemeClr val="bg1"/>
                </a:solidFill>
              </a:rPr>
              <a:t>fusione</a:t>
            </a:r>
            <a:r>
              <a:rPr lang="en-US" dirty="0">
                <a:solidFill>
                  <a:schemeClr val="bg1"/>
                </a:solidFill>
              </a:rPr>
              <a:t> </a:t>
            </a:r>
            <a:r>
              <a:rPr lang="en-US" dirty="0" err="1">
                <a:solidFill>
                  <a:schemeClr val="bg1"/>
                </a:solidFill>
              </a:rPr>
              <a:t>sono</a:t>
            </a:r>
            <a:r>
              <a:rPr lang="en-US" dirty="0">
                <a:solidFill>
                  <a:schemeClr val="bg1"/>
                </a:solidFill>
              </a:rPr>
              <a:t> state </a:t>
            </a:r>
            <a:r>
              <a:rPr lang="en-US" dirty="0" err="1">
                <a:solidFill>
                  <a:schemeClr val="bg1"/>
                </a:solidFill>
              </a:rPr>
              <a:t>ampiamenti</a:t>
            </a:r>
            <a:r>
              <a:rPr lang="en-US" dirty="0">
                <a:solidFill>
                  <a:schemeClr val="bg1"/>
                </a:solidFill>
              </a:rPr>
              <a:t> testate. La </a:t>
            </a:r>
            <a:r>
              <a:rPr lang="en-US" dirty="0" err="1">
                <a:solidFill>
                  <a:schemeClr val="bg1"/>
                </a:solidFill>
              </a:rPr>
              <a:t>bomba</a:t>
            </a:r>
            <a:r>
              <a:rPr lang="en-US" dirty="0">
                <a:solidFill>
                  <a:schemeClr val="bg1"/>
                </a:solidFill>
              </a:rPr>
              <a:t> A (</a:t>
            </a:r>
            <a:r>
              <a:rPr lang="en-US" dirty="0" err="1">
                <a:solidFill>
                  <a:schemeClr val="bg1"/>
                </a:solidFill>
              </a:rPr>
              <a:t>bomba</a:t>
            </a:r>
            <a:r>
              <a:rPr lang="en-US" dirty="0">
                <a:solidFill>
                  <a:schemeClr val="bg1"/>
                </a:solidFill>
              </a:rPr>
              <a:t> </a:t>
            </a:r>
            <a:r>
              <a:rPr lang="en-US" dirty="0" err="1">
                <a:solidFill>
                  <a:schemeClr val="bg1"/>
                </a:solidFill>
              </a:rPr>
              <a:t>atomica</a:t>
            </a:r>
            <a:r>
              <a:rPr lang="en-US" dirty="0">
                <a:solidFill>
                  <a:schemeClr val="bg1"/>
                </a:solidFill>
              </a:rPr>
              <a:t>) </a:t>
            </a:r>
            <a:r>
              <a:rPr lang="en-US" dirty="0" err="1">
                <a:solidFill>
                  <a:schemeClr val="bg1"/>
                </a:solidFill>
              </a:rPr>
              <a:t>sfrutta</a:t>
            </a:r>
            <a:r>
              <a:rPr lang="en-US" dirty="0">
                <a:solidFill>
                  <a:schemeClr val="bg1"/>
                </a:solidFill>
              </a:rPr>
              <a:t> </a:t>
            </a:r>
            <a:r>
              <a:rPr lang="en-US" dirty="0" err="1">
                <a:solidFill>
                  <a:schemeClr val="bg1"/>
                </a:solidFill>
              </a:rPr>
              <a:t>il</a:t>
            </a:r>
            <a:r>
              <a:rPr lang="en-US" dirty="0">
                <a:solidFill>
                  <a:schemeClr val="bg1"/>
                </a:solidFill>
              </a:rPr>
              <a:t> principio di </a:t>
            </a:r>
            <a:r>
              <a:rPr lang="en-US" dirty="0" err="1">
                <a:solidFill>
                  <a:schemeClr val="bg1"/>
                </a:solidFill>
              </a:rPr>
              <a:t>fissione</a:t>
            </a:r>
            <a:r>
              <a:rPr lang="en-US" dirty="0">
                <a:solidFill>
                  <a:schemeClr val="bg1"/>
                </a:solidFill>
              </a:rPr>
              <a:t>. E’ </a:t>
            </a:r>
            <a:r>
              <a:rPr lang="en-US" dirty="0" err="1">
                <a:solidFill>
                  <a:schemeClr val="bg1"/>
                </a:solidFill>
              </a:rPr>
              <a:t>stata</a:t>
            </a:r>
            <a:r>
              <a:rPr lang="en-US" dirty="0">
                <a:solidFill>
                  <a:schemeClr val="bg1"/>
                </a:solidFill>
              </a:rPr>
              <a:t> </a:t>
            </a:r>
            <a:r>
              <a:rPr lang="en-US" dirty="0" err="1">
                <a:solidFill>
                  <a:schemeClr val="bg1"/>
                </a:solidFill>
              </a:rPr>
              <a:t>realizzata</a:t>
            </a:r>
            <a:r>
              <a:rPr lang="en-US" dirty="0">
                <a:solidFill>
                  <a:schemeClr val="bg1"/>
                </a:solidFill>
              </a:rPr>
              <a:t> </a:t>
            </a:r>
            <a:r>
              <a:rPr lang="en-US" dirty="0" err="1">
                <a:solidFill>
                  <a:schemeClr val="bg1"/>
                </a:solidFill>
              </a:rPr>
              <a:t>nel</a:t>
            </a:r>
            <a:r>
              <a:rPr lang="en-US" dirty="0">
                <a:solidFill>
                  <a:schemeClr val="bg1"/>
                </a:solidFill>
              </a:rPr>
              <a:t> </a:t>
            </a:r>
            <a:r>
              <a:rPr lang="en-US" dirty="0" err="1">
                <a:solidFill>
                  <a:schemeClr val="bg1"/>
                </a:solidFill>
              </a:rPr>
              <a:t>famoso</a:t>
            </a:r>
            <a:r>
              <a:rPr lang="en-US" dirty="0">
                <a:solidFill>
                  <a:schemeClr val="bg1"/>
                </a:solidFill>
              </a:rPr>
              <a:t> </a:t>
            </a:r>
            <a:r>
              <a:rPr lang="en-US" dirty="0" err="1">
                <a:solidFill>
                  <a:schemeClr val="bg1"/>
                </a:solidFill>
              </a:rPr>
              <a:t>progetto</a:t>
            </a:r>
            <a:r>
              <a:rPr lang="en-US" dirty="0">
                <a:solidFill>
                  <a:schemeClr val="bg1"/>
                </a:solidFill>
              </a:rPr>
              <a:t> Manhattan </a:t>
            </a:r>
            <a:r>
              <a:rPr lang="en-US" dirty="0" err="1">
                <a:solidFill>
                  <a:schemeClr val="bg1"/>
                </a:solidFill>
              </a:rPr>
              <a:t>diretto</a:t>
            </a:r>
            <a:r>
              <a:rPr lang="en-US" dirty="0">
                <a:solidFill>
                  <a:schemeClr val="bg1"/>
                </a:solidFill>
              </a:rPr>
              <a:t> dal </a:t>
            </a:r>
            <a:r>
              <a:rPr lang="en-US" dirty="0" err="1">
                <a:solidFill>
                  <a:schemeClr val="bg1"/>
                </a:solidFill>
              </a:rPr>
              <a:t>fisico</a:t>
            </a:r>
            <a:r>
              <a:rPr lang="en-US" dirty="0">
                <a:solidFill>
                  <a:schemeClr val="bg1"/>
                </a:solidFill>
              </a:rPr>
              <a:t> Robert Oppenheimer e </a:t>
            </a:r>
            <a:r>
              <a:rPr lang="en-US" dirty="0" err="1">
                <a:solidFill>
                  <a:schemeClr val="bg1"/>
                </a:solidFill>
              </a:rPr>
              <a:t>sono</a:t>
            </a:r>
            <a:r>
              <a:rPr lang="en-US" dirty="0">
                <a:solidFill>
                  <a:schemeClr val="bg1"/>
                </a:solidFill>
              </a:rPr>
              <a:t> state </a:t>
            </a:r>
            <a:r>
              <a:rPr lang="en-US" dirty="0" err="1">
                <a:solidFill>
                  <a:schemeClr val="bg1"/>
                </a:solidFill>
              </a:rPr>
              <a:t>utilizzate</a:t>
            </a:r>
            <a:r>
              <a:rPr lang="en-US" dirty="0">
                <a:solidFill>
                  <a:schemeClr val="bg1"/>
                </a:solidFill>
              </a:rPr>
              <a:t> </a:t>
            </a:r>
            <a:r>
              <a:rPr lang="en-US" dirty="0" err="1">
                <a:solidFill>
                  <a:schemeClr val="bg1"/>
                </a:solidFill>
              </a:rPr>
              <a:t>su</a:t>
            </a:r>
            <a:r>
              <a:rPr lang="en-US" dirty="0">
                <a:solidFill>
                  <a:schemeClr val="bg1"/>
                </a:solidFill>
              </a:rPr>
              <a:t> due </a:t>
            </a:r>
            <a:r>
              <a:rPr lang="en-US" dirty="0" err="1">
                <a:solidFill>
                  <a:schemeClr val="bg1"/>
                </a:solidFill>
              </a:rPr>
              <a:t>città</a:t>
            </a:r>
            <a:r>
              <a:rPr lang="en-US" dirty="0">
                <a:solidFill>
                  <a:schemeClr val="bg1"/>
                </a:solidFill>
              </a:rPr>
              <a:t> </a:t>
            </a:r>
            <a:r>
              <a:rPr lang="en-US" dirty="0" err="1">
                <a:solidFill>
                  <a:schemeClr val="bg1"/>
                </a:solidFill>
              </a:rPr>
              <a:t>Giapponesi</a:t>
            </a:r>
            <a:r>
              <a:rPr lang="en-US" dirty="0">
                <a:solidFill>
                  <a:schemeClr val="bg1"/>
                </a:solidFill>
              </a:rPr>
              <a:t>: Hiroshima e Nagasaki.</a:t>
            </a:r>
          </a:p>
          <a:p>
            <a:pPr algn="just"/>
            <a:endParaRPr lang="en-US" dirty="0">
              <a:solidFill>
                <a:schemeClr val="bg1"/>
              </a:solidFill>
            </a:endParaRPr>
          </a:p>
          <a:p>
            <a:pPr algn="just"/>
            <a:r>
              <a:rPr lang="en-US" dirty="0">
                <a:solidFill>
                  <a:schemeClr val="bg1"/>
                </a:solidFill>
              </a:rPr>
              <a:t>La </a:t>
            </a:r>
            <a:r>
              <a:rPr lang="en-US" dirty="0" err="1">
                <a:solidFill>
                  <a:schemeClr val="bg1"/>
                </a:solidFill>
              </a:rPr>
              <a:t>bomba</a:t>
            </a:r>
            <a:r>
              <a:rPr lang="en-US" dirty="0">
                <a:solidFill>
                  <a:schemeClr val="bg1"/>
                </a:solidFill>
              </a:rPr>
              <a:t> H (</a:t>
            </a:r>
            <a:r>
              <a:rPr lang="en-US" dirty="0" err="1">
                <a:solidFill>
                  <a:schemeClr val="bg1"/>
                </a:solidFill>
              </a:rPr>
              <a:t>bomba</a:t>
            </a:r>
            <a:r>
              <a:rPr lang="en-US" dirty="0">
                <a:solidFill>
                  <a:schemeClr val="bg1"/>
                </a:solidFill>
              </a:rPr>
              <a:t> ad </a:t>
            </a:r>
            <a:r>
              <a:rPr lang="en-US" dirty="0" err="1">
                <a:solidFill>
                  <a:schemeClr val="bg1"/>
                </a:solidFill>
              </a:rPr>
              <a:t>idrogeno</a:t>
            </a:r>
            <a:r>
              <a:rPr lang="en-US" dirty="0">
                <a:solidFill>
                  <a:schemeClr val="bg1"/>
                </a:solidFill>
              </a:rPr>
              <a:t>) è </a:t>
            </a:r>
            <a:r>
              <a:rPr lang="en-US" dirty="0" err="1">
                <a:solidFill>
                  <a:schemeClr val="bg1"/>
                </a:solidFill>
              </a:rPr>
              <a:t>stata</a:t>
            </a:r>
            <a:r>
              <a:rPr lang="en-US" dirty="0">
                <a:solidFill>
                  <a:schemeClr val="bg1"/>
                </a:solidFill>
              </a:rPr>
              <a:t> </a:t>
            </a:r>
            <a:r>
              <a:rPr lang="en-US" dirty="0" err="1">
                <a:solidFill>
                  <a:schemeClr val="bg1"/>
                </a:solidFill>
              </a:rPr>
              <a:t>inventata</a:t>
            </a:r>
            <a:r>
              <a:rPr lang="en-US" dirty="0">
                <a:solidFill>
                  <a:schemeClr val="bg1"/>
                </a:solidFill>
              </a:rPr>
              <a:t> </a:t>
            </a:r>
            <a:r>
              <a:rPr lang="en-US" dirty="0" err="1">
                <a:solidFill>
                  <a:schemeClr val="bg1"/>
                </a:solidFill>
              </a:rPr>
              <a:t>negli</a:t>
            </a:r>
            <a:r>
              <a:rPr lang="en-US" dirty="0">
                <a:solidFill>
                  <a:schemeClr val="bg1"/>
                </a:solidFill>
              </a:rPr>
              <a:t> </a:t>
            </a:r>
            <a:r>
              <a:rPr lang="en-US" dirty="0" err="1">
                <a:solidFill>
                  <a:schemeClr val="bg1"/>
                </a:solidFill>
              </a:rPr>
              <a:t>anni</a:t>
            </a:r>
            <a:r>
              <a:rPr lang="en-US" dirty="0">
                <a:solidFill>
                  <a:schemeClr val="bg1"/>
                </a:solidFill>
              </a:rPr>
              <a:t> 50 </a:t>
            </a:r>
            <a:r>
              <a:rPr lang="en-US" dirty="0" err="1">
                <a:solidFill>
                  <a:schemeClr val="bg1"/>
                </a:solidFill>
              </a:rPr>
              <a:t>ed</a:t>
            </a:r>
            <a:r>
              <a:rPr lang="en-US" dirty="0">
                <a:solidFill>
                  <a:schemeClr val="bg1"/>
                </a:solidFill>
              </a:rPr>
              <a:t> è molto </a:t>
            </a:r>
            <a:r>
              <a:rPr lang="en-US" dirty="0" err="1">
                <a:solidFill>
                  <a:schemeClr val="bg1"/>
                </a:solidFill>
              </a:rPr>
              <a:t>più</a:t>
            </a:r>
            <a:r>
              <a:rPr lang="en-US" dirty="0">
                <a:solidFill>
                  <a:schemeClr val="bg1"/>
                </a:solidFill>
              </a:rPr>
              <a:t> </a:t>
            </a:r>
            <a:r>
              <a:rPr lang="en-US" dirty="0" err="1">
                <a:solidFill>
                  <a:schemeClr val="bg1"/>
                </a:solidFill>
              </a:rPr>
              <a:t>potente</a:t>
            </a:r>
            <a:r>
              <a:rPr lang="en-US" dirty="0">
                <a:solidFill>
                  <a:schemeClr val="bg1"/>
                </a:solidFill>
              </a:rPr>
              <a:t> </a:t>
            </a:r>
            <a:r>
              <a:rPr lang="en-US" dirty="0" err="1">
                <a:solidFill>
                  <a:schemeClr val="bg1"/>
                </a:solidFill>
              </a:rPr>
              <a:t>della</a:t>
            </a:r>
            <a:r>
              <a:rPr lang="en-US" dirty="0">
                <a:solidFill>
                  <a:schemeClr val="bg1"/>
                </a:solidFill>
              </a:rPr>
              <a:t> </a:t>
            </a:r>
            <a:r>
              <a:rPr lang="en-US" dirty="0" err="1">
                <a:solidFill>
                  <a:schemeClr val="bg1"/>
                </a:solidFill>
              </a:rPr>
              <a:t>bomba</a:t>
            </a:r>
            <a:r>
              <a:rPr lang="en-US" dirty="0">
                <a:solidFill>
                  <a:schemeClr val="bg1"/>
                </a:solidFill>
              </a:rPr>
              <a:t> </a:t>
            </a:r>
            <a:r>
              <a:rPr lang="en-US" dirty="0" err="1">
                <a:solidFill>
                  <a:schemeClr val="bg1"/>
                </a:solidFill>
              </a:rPr>
              <a:t>atomica</a:t>
            </a:r>
            <a:r>
              <a:rPr lang="en-US" dirty="0">
                <a:solidFill>
                  <a:schemeClr val="bg1"/>
                </a:solidFill>
              </a:rPr>
              <a:t>. </a:t>
            </a:r>
            <a:r>
              <a:rPr lang="en-US" dirty="0" err="1">
                <a:solidFill>
                  <a:schemeClr val="bg1"/>
                </a:solidFill>
              </a:rPr>
              <a:t>L’ordigno</a:t>
            </a:r>
            <a:r>
              <a:rPr lang="en-US" dirty="0">
                <a:solidFill>
                  <a:schemeClr val="bg1"/>
                </a:solidFill>
              </a:rPr>
              <a:t> </a:t>
            </a:r>
            <a:r>
              <a:rPr lang="en-US" dirty="0" err="1">
                <a:solidFill>
                  <a:schemeClr val="bg1"/>
                </a:solidFill>
              </a:rPr>
              <a:t>nucleare</a:t>
            </a:r>
            <a:r>
              <a:rPr lang="en-US" dirty="0">
                <a:solidFill>
                  <a:schemeClr val="bg1"/>
                </a:solidFill>
              </a:rPr>
              <a:t> </a:t>
            </a:r>
            <a:r>
              <a:rPr lang="en-US" dirty="0" err="1">
                <a:solidFill>
                  <a:schemeClr val="bg1"/>
                </a:solidFill>
              </a:rPr>
              <a:t>più</a:t>
            </a:r>
            <a:r>
              <a:rPr lang="en-US" dirty="0">
                <a:solidFill>
                  <a:schemeClr val="bg1"/>
                </a:solidFill>
              </a:rPr>
              <a:t> </a:t>
            </a:r>
            <a:r>
              <a:rPr lang="en-US" dirty="0" err="1">
                <a:solidFill>
                  <a:schemeClr val="bg1"/>
                </a:solidFill>
              </a:rPr>
              <a:t>potente</a:t>
            </a:r>
            <a:r>
              <a:rPr lang="en-US" dirty="0">
                <a:solidFill>
                  <a:schemeClr val="bg1"/>
                </a:solidFill>
              </a:rPr>
              <a:t> </a:t>
            </a:r>
            <a:r>
              <a:rPr lang="en-US" dirty="0" err="1">
                <a:solidFill>
                  <a:schemeClr val="bg1"/>
                </a:solidFill>
              </a:rPr>
              <a:t>mai</a:t>
            </a:r>
            <a:r>
              <a:rPr lang="en-US" dirty="0">
                <a:solidFill>
                  <a:schemeClr val="bg1"/>
                </a:solidFill>
              </a:rPr>
              <a:t> </a:t>
            </a:r>
            <a:r>
              <a:rPr lang="en-US" dirty="0" err="1">
                <a:solidFill>
                  <a:schemeClr val="bg1"/>
                </a:solidFill>
              </a:rPr>
              <a:t>testato</a:t>
            </a:r>
            <a:r>
              <a:rPr lang="en-US" dirty="0">
                <a:solidFill>
                  <a:schemeClr val="bg1"/>
                </a:solidFill>
              </a:rPr>
              <a:t> </a:t>
            </a:r>
            <a:r>
              <a:rPr lang="en-US" dirty="0" err="1">
                <a:solidFill>
                  <a:schemeClr val="bg1"/>
                </a:solidFill>
              </a:rPr>
              <a:t>dall’uomo</a:t>
            </a:r>
            <a:r>
              <a:rPr lang="en-US" dirty="0">
                <a:solidFill>
                  <a:schemeClr val="bg1"/>
                </a:solidFill>
              </a:rPr>
              <a:t> è la </a:t>
            </a:r>
            <a:r>
              <a:rPr lang="en-US" dirty="0" err="1">
                <a:solidFill>
                  <a:schemeClr val="bg1"/>
                </a:solidFill>
              </a:rPr>
              <a:t>bomba</a:t>
            </a:r>
            <a:r>
              <a:rPr lang="en-US" dirty="0">
                <a:solidFill>
                  <a:schemeClr val="bg1"/>
                </a:solidFill>
              </a:rPr>
              <a:t> ZAR </a:t>
            </a:r>
            <a:r>
              <a:rPr lang="en-US" dirty="0" err="1">
                <a:solidFill>
                  <a:schemeClr val="bg1"/>
                </a:solidFill>
              </a:rPr>
              <a:t>sganciata</a:t>
            </a:r>
            <a:r>
              <a:rPr lang="en-US" dirty="0">
                <a:solidFill>
                  <a:schemeClr val="bg1"/>
                </a:solidFill>
              </a:rPr>
              <a:t> </a:t>
            </a:r>
            <a:r>
              <a:rPr lang="en-US" dirty="0" err="1">
                <a:solidFill>
                  <a:schemeClr val="bg1"/>
                </a:solidFill>
              </a:rPr>
              <a:t>nel</a:t>
            </a:r>
            <a:r>
              <a:rPr lang="en-US" dirty="0">
                <a:solidFill>
                  <a:schemeClr val="bg1"/>
                </a:solidFill>
              </a:rPr>
              <a:t> 1962 </a:t>
            </a:r>
            <a:r>
              <a:rPr lang="en-US" dirty="0" err="1">
                <a:solidFill>
                  <a:schemeClr val="bg1"/>
                </a:solidFill>
              </a:rPr>
              <a:t>dai</a:t>
            </a:r>
            <a:r>
              <a:rPr lang="en-US" dirty="0">
                <a:solidFill>
                  <a:schemeClr val="bg1"/>
                </a:solidFill>
              </a:rPr>
              <a:t> </a:t>
            </a:r>
            <a:r>
              <a:rPr lang="en-US" dirty="0" err="1">
                <a:solidFill>
                  <a:schemeClr val="bg1"/>
                </a:solidFill>
              </a:rPr>
              <a:t>russi</a:t>
            </a:r>
            <a:r>
              <a:rPr lang="en-US" dirty="0">
                <a:solidFill>
                  <a:schemeClr val="bg1"/>
                </a:solidFill>
              </a:rPr>
              <a:t>.</a:t>
            </a:r>
          </a:p>
          <a:p>
            <a:pPr algn="just"/>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238542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nucleari</a:t>
            </a:r>
            <a:r>
              <a:rPr lang="en-US" sz="2700" dirty="0"/>
              <a:t>:</a:t>
            </a:r>
          </a:p>
        </p:txBody>
      </p:sp>
      <p:sp>
        <p:nvSpPr>
          <p:cNvPr id="7" name="Rettangolo 6"/>
          <p:cNvSpPr/>
          <p:nvPr/>
        </p:nvSpPr>
        <p:spPr>
          <a:xfrm>
            <a:off x="2790824" y="1371600"/>
            <a:ext cx="6048375" cy="369332"/>
          </a:xfrm>
          <a:prstGeom prst="rect">
            <a:avLst/>
          </a:prstGeom>
        </p:spPr>
        <p:txBody>
          <a:bodyPr wrap="square">
            <a:spAutoFit/>
          </a:bodyPr>
          <a:lstStyle/>
          <a:p>
            <a:endParaRPr lang="it-IT" dirty="0">
              <a:solidFill>
                <a:schemeClr val="bg1"/>
              </a:solidFill>
              <a:latin typeface="Times New Roman" panose="02020603050405020304" pitchFamily="18" charset="0"/>
              <a:cs typeface="Times New Roman" panose="02020603050405020304" pitchFamily="18" charset="0"/>
            </a:endParaRPr>
          </a:p>
        </p:txBody>
      </p:sp>
      <p:sp>
        <p:nvSpPr>
          <p:cNvPr id="2" name="Rettangolo 1"/>
          <p:cNvSpPr/>
          <p:nvPr/>
        </p:nvSpPr>
        <p:spPr>
          <a:xfrm>
            <a:off x="2790824" y="1143000"/>
            <a:ext cx="6353176" cy="4524315"/>
          </a:xfrm>
          <a:prstGeom prst="rect">
            <a:avLst/>
          </a:prstGeom>
        </p:spPr>
        <p:txBody>
          <a:bodyPr wrap="square">
            <a:spAutoFit/>
          </a:bodyPr>
          <a:lstStyle/>
          <a:p>
            <a:pPr algn="just"/>
            <a:r>
              <a:rPr lang="en-US" dirty="0">
                <a:solidFill>
                  <a:schemeClr val="bg1"/>
                </a:solidFill>
              </a:rPr>
              <a:t>La </a:t>
            </a:r>
            <a:r>
              <a:rPr lang="en-US" dirty="0" err="1">
                <a:solidFill>
                  <a:schemeClr val="bg1"/>
                </a:solidFill>
              </a:rPr>
              <a:t>bomba</a:t>
            </a:r>
            <a:r>
              <a:rPr lang="en-US" dirty="0">
                <a:solidFill>
                  <a:schemeClr val="bg1"/>
                </a:solidFill>
              </a:rPr>
              <a:t> ZAR libero un quantitative di </a:t>
            </a:r>
            <a:r>
              <a:rPr lang="en-US" dirty="0" err="1">
                <a:solidFill>
                  <a:schemeClr val="bg1"/>
                </a:solidFill>
              </a:rPr>
              <a:t>energia</a:t>
            </a:r>
            <a:r>
              <a:rPr lang="en-US" dirty="0">
                <a:solidFill>
                  <a:schemeClr val="bg1"/>
                </a:solidFill>
              </a:rPr>
              <a:t> </a:t>
            </a:r>
            <a:r>
              <a:rPr lang="en-US" dirty="0" err="1">
                <a:solidFill>
                  <a:schemeClr val="bg1"/>
                </a:solidFill>
              </a:rPr>
              <a:t>pari</a:t>
            </a:r>
            <a:r>
              <a:rPr lang="en-US" dirty="0">
                <a:solidFill>
                  <a:schemeClr val="bg1"/>
                </a:solidFill>
              </a:rPr>
              <a:t> a 3165 volte </a:t>
            </a:r>
            <a:r>
              <a:rPr lang="en-US" dirty="0" err="1">
                <a:solidFill>
                  <a:schemeClr val="bg1"/>
                </a:solidFill>
              </a:rPr>
              <a:t>superiore</a:t>
            </a:r>
            <a:r>
              <a:rPr lang="en-US" dirty="0">
                <a:solidFill>
                  <a:schemeClr val="bg1"/>
                </a:solidFill>
              </a:rPr>
              <a:t> a </a:t>
            </a:r>
            <a:r>
              <a:rPr lang="en-US" dirty="0" err="1">
                <a:solidFill>
                  <a:schemeClr val="bg1"/>
                </a:solidFill>
              </a:rPr>
              <a:t>quella</a:t>
            </a:r>
            <a:r>
              <a:rPr lang="en-US" dirty="0">
                <a:solidFill>
                  <a:schemeClr val="bg1"/>
                </a:solidFill>
              </a:rPr>
              <a:t> liberate </a:t>
            </a:r>
            <a:r>
              <a:rPr lang="en-US" dirty="0" err="1">
                <a:solidFill>
                  <a:schemeClr val="bg1"/>
                </a:solidFill>
              </a:rPr>
              <a:t>dall’esplosione</a:t>
            </a:r>
            <a:r>
              <a:rPr lang="en-US" dirty="0">
                <a:solidFill>
                  <a:schemeClr val="bg1"/>
                </a:solidFill>
              </a:rPr>
              <a:t> </a:t>
            </a:r>
            <a:r>
              <a:rPr lang="en-US" dirty="0" err="1">
                <a:solidFill>
                  <a:schemeClr val="bg1"/>
                </a:solidFill>
              </a:rPr>
              <a:t>su</a:t>
            </a:r>
            <a:r>
              <a:rPr lang="en-US" dirty="0">
                <a:solidFill>
                  <a:schemeClr val="bg1"/>
                </a:solidFill>
              </a:rPr>
              <a:t> Hiroshima. La </a:t>
            </a:r>
            <a:r>
              <a:rPr lang="en-US" dirty="0" err="1">
                <a:solidFill>
                  <a:schemeClr val="bg1"/>
                </a:solidFill>
              </a:rPr>
              <a:t>bomba</a:t>
            </a:r>
            <a:r>
              <a:rPr lang="en-US" dirty="0">
                <a:solidFill>
                  <a:schemeClr val="bg1"/>
                </a:solidFill>
              </a:rPr>
              <a:t> </a:t>
            </a:r>
            <a:r>
              <a:rPr lang="en-US" dirty="0" err="1">
                <a:solidFill>
                  <a:schemeClr val="bg1"/>
                </a:solidFill>
              </a:rPr>
              <a:t>aveva</a:t>
            </a:r>
            <a:r>
              <a:rPr lang="en-US" dirty="0">
                <a:solidFill>
                  <a:schemeClr val="bg1"/>
                </a:solidFill>
              </a:rPr>
              <a:t> </a:t>
            </a:r>
            <a:r>
              <a:rPr lang="en-US" dirty="0" err="1">
                <a:solidFill>
                  <a:schemeClr val="bg1"/>
                </a:solidFill>
              </a:rPr>
              <a:t>una</a:t>
            </a:r>
            <a:r>
              <a:rPr lang="en-US" dirty="0">
                <a:solidFill>
                  <a:schemeClr val="bg1"/>
                </a:solidFill>
              </a:rPr>
              <a:t> Potenza di 50 </a:t>
            </a:r>
            <a:r>
              <a:rPr lang="en-US" dirty="0" err="1">
                <a:solidFill>
                  <a:schemeClr val="bg1"/>
                </a:solidFill>
              </a:rPr>
              <a:t>Megatoni</a:t>
            </a:r>
            <a:r>
              <a:rPr lang="en-US" dirty="0">
                <a:solidFill>
                  <a:schemeClr val="bg1"/>
                </a:solidFill>
              </a:rPr>
              <a:t> (in principio era </a:t>
            </a:r>
            <a:r>
              <a:rPr lang="en-US" dirty="0" err="1">
                <a:solidFill>
                  <a:schemeClr val="bg1"/>
                </a:solidFill>
              </a:rPr>
              <a:t>stata</a:t>
            </a:r>
            <a:r>
              <a:rPr lang="en-US" dirty="0">
                <a:solidFill>
                  <a:schemeClr val="bg1"/>
                </a:solidFill>
              </a:rPr>
              <a:t> </a:t>
            </a:r>
            <a:r>
              <a:rPr lang="en-US" dirty="0" err="1">
                <a:solidFill>
                  <a:schemeClr val="bg1"/>
                </a:solidFill>
              </a:rPr>
              <a:t>progettata</a:t>
            </a:r>
            <a:r>
              <a:rPr lang="en-US" dirty="0">
                <a:solidFill>
                  <a:schemeClr val="bg1"/>
                </a:solidFill>
              </a:rPr>
              <a:t> con </a:t>
            </a:r>
            <a:r>
              <a:rPr lang="en-US" dirty="0" err="1">
                <a:solidFill>
                  <a:schemeClr val="bg1"/>
                </a:solidFill>
              </a:rPr>
              <a:t>una</a:t>
            </a:r>
            <a:r>
              <a:rPr lang="en-US" dirty="0">
                <a:solidFill>
                  <a:schemeClr val="bg1"/>
                </a:solidFill>
              </a:rPr>
              <a:t> Potenza di 100 </a:t>
            </a:r>
            <a:r>
              <a:rPr lang="en-US" dirty="0" err="1">
                <a:solidFill>
                  <a:schemeClr val="bg1"/>
                </a:solidFill>
              </a:rPr>
              <a:t>Megatoni</a:t>
            </a:r>
            <a:r>
              <a:rPr lang="en-US" dirty="0">
                <a:solidFill>
                  <a:schemeClr val="bg1"/>
                </a:solidFill>
              </a:rPr>
              <a:t> ma è </a:t>
            </a:r>
            <a:r>
              <a:rPr lang="en-US" dirty="0" err="1">
                <a:solidFill>
                  <a:schemeClr val="bg1"/>
                </a:solidFill>
              </a:rPr>
              <a:t>stata</a:t>
            </a:r>
            <a:r>
              <a:rPr lang="en-US" dirty="0">
                <a:solidFill>
                  <a:schemeClr val="bg1"/>
                </a:solidFill>
              </a:rPr>
              <a:t> </a:t>
            </a:r>
            <a:r>
              <a:rPr lang="en-US" dirty="0" err="1">
                <a:solidFill>
                  <a:schemeClr val="bg1"/>
                </a:solidFill>
              </a:rPr>
              <a:t>depotenziata</a:t>
            </a:r>
            <a:r>
              <a:rPr lang="en-US" dirty="0">
                <a:solidFill>
                  <a:schemeClr val="bg1"/>
                </a:solidFill>
              </a:rPr>
              <a:t> </a:t>
            </a:r>
            <a:r>
              <a:rPr lang="en-US" dirty="0" err="1">
                <a:solidFill>
                  <a:schemeClr val="bg1"/>
                </a:solidFill>
              </a:rPr>
              <a:t>dagli</a:t>
            </a:r>
            <a:r>
              <a:rPr lang="en-US" dirty="0">
                <a:solidFill>
                  <a:schemeClr val="bg1"/>
                </a:solidFill>
              </a:rPr>
              <a:t> </a:t>
            </a:r>
            <a:r>
              <a:rPr lang="en-US" dirty="0" err="1">
                <a:solidFill>
                  <a:schemeClr val="bg1"/>
                </a:solidFill>
              </a:rPr>
              <a:t>scienziati</a:t>
            </a:r>
            <a:r>
              <a:rPr lang="en-US" dirty="0">
                <a:solidFill>
                  <a:schemeClr val="bg1"/>
                </a:solidFill>
              </a:rPr>
              <a:t> </a:t>
            </a:r>
            <a:r>
              <a:rPr lang="en-US" dirty="0" err="1">
                <a:solidFill>
                  <a:schemeClr val="bg1"/>
                </a:solidFill>
              </a:rPr>
              <a:t>russi</a:t>
            </a:r>
            <a:r>
              <a:rPr lang="en-US" dirty="0">
                <a:solidFill>
                  <a:schemeClr val="bg1"/>
                </a:solidFill>
              </a:rPr>
              <a:t> per </a:t>
            </a:r>
            <a:r>
              <a:rPr lang="en-US" dirty="0" err="1">
                <a:solidFill>
                  <a:schemeClr val="bg1"/>
                </a:solidFill>
              </a:rPr>
              <a:t>paura</a:t>
            </a:r>
            <a:r>
              <a:rPr lang="en-US" dirty="0">
                <a:solidFill>
                  <a:schemeClr val="bg1"/>
                </a:solidFill>
              </a:rPr>
              <a:t> </a:t>
            </a:r>
            <a:r>
              <a:rPr lang="en-US" dirty="0" err="1">
                <a:solidFill>
                  <a:schemeClr val="bg1"/>
                </a:solidFill>
              </a:rPr>
              <a:t>che</a:t>
            </a:r>
            <a:r>
              <a:rPr lang="en-US" dirty="0">
                <a:solidFill>
                  <a:schemeClr val="bg1"/>
                </a:solidFill>
              </a:rPr>
              <a:t> </a:t>
            </a:r>
            <a:r>
              <a:rPr lang="en-US" dirty="0" err="1">
                <a:solidFill>
                  <a:schemeClr val="bg1"/>
                </a:solidFill>
              </a:rPr>
              <a:t>si</a:t>
            </a:r>
            <a:r>
              <a:rPr lang="en-US" dirty="0">
                <a:solidFill>
                  <a:schemeClr val="bg1"/>
                </a:solidFill>
              </a:rPr>
              <a:t> </a:t>
            </a:r>
            <a:r>
              <a:rPr lang="en-US" dirty="0" err="1">
                <a:solidFill>
                  <a:schemeClr val="bg1"/>
                </a:solidFill>
              </a:rPr>
              <a:t>inclinasse</a:t>
            </a:r>
            <a:r>
              <a:rPr lang="en-US" dirty="0">
                <a:solidFill>
                  <a:schemeClr val="bg1"/>
                </a:solidFill>
              </a:rPr>
              <a:t> </a:t>
            </a:r>
            <a:r>
              <a:rPr lang="en-US" dirty="0" err="1">
                <a:solidFill>
                  <a:schemeClr val="bg1"/>
                </a:solidFill>
              </a:rPr>
              <a:t>leggermente</a:t>
            </a:r>
            <a:r>
              <a:rPr lang="en-US" dirty="0">
                <a:solidFill>
                  <a:schemeClr val="bg1"/>
                </a:solidFill>
              </a:rPr>
              <a:t> </a:t>
            </a:r>
            <a:r>
              <a:rPr lang="en-US" dirty="0" err="1">
                <a:solidFill>
                  <a:schemeClr val="bg1"/>
                </a:solidFill>
              </a:rPr>
              <a:t>l’asse</a:t>
            </a:r>
            <a:r>
              <a:rPr lang="en-US" dirty="0">
                <a:solidFill>
                  <a:schemeClr val="bg1"/>
                </a:solidFill>
              </a:rPr>
              <a:t> </a:t>
            </a:r>
            <a:r>
              <a:rPr lang="en-US" dirty="0" err="1">
                <a:solidFill>
                  <a:schemeClr val="bg1"/>
                </a:solidFill>
              </a:rPr>
              <a:t>terrestre</a:t>
            </a:r>
            <a:r>
              <a:rPr lang="en-US" dirty="0">
                <a:solidFill>
                  <a:schemeClr val="bg1"/>
                </a:solidFill>
              </a:rPr>
              <a:t>). </a:t>
            </a:r>
            <a:r>
              <a:rPr lang="en-US" dirty="0" err="1">
                <a:solidFill>
                  <a:schemeClr val="bg1"/>
                </a:solidFill>
              </a:rPr>
              <a:t>L’onda</a:t>
            </a:r>
            <a:r>
              <a:rPr lang="en-US" dirty="0">
                <a:solidFill>
                  <a:schemeClr val="bg1"/>
                </a:solidFill>
              </a:rPr>
              <a:t> </a:t>
            </a:r>
            <a:r>
              <a:rPr lang="en-US" dirty="0" err="1">
                <a:solidFill>
                  <a:schemeClr val="bg1"/>
                </a:solidFill>
              </a:rPr>
              <a:t>durto</a:t>
            </a:r>
            <a:r>
              <a:rPr lang="en-US" dirty="0">
                <a:solidFill>
                  <a:schemeClr val="bg1"/>
                </a:solidFill>
              </a:rPr>
              <a:t> </a:t>
            </a:r>
            <a:r>
              <a:rPr lang="en-US" dirty="0" err="1">
                <a:solidFill>
                  <a:schemeClr val="bg1"/>
                </a:solidFill>
              </a:rPr>
              <a:t>fece</a:t>
            </a:r>
            <a:r>
              <a:rPr lang="en-US" dirty="0">
                <a:solidFill>
                  <a:schemeClr val="bg1"/>
                </a:solidFill>
              </a:rPr>
              <a:t> </a:t>
            </a:r>
            <a:r>
              <a:rPr lang="en-US" dirty="0" err="1">
                <a:solidFill>
                  <a:schemeClr val="bg1"/>
                </a:solidFill>
              </a:rPr>
              <a:t>tre</a:t>
            </a:r>
            <a:r>
              <a:rPr lang="en-US" dirty="0">
                <a:solidFill>
                  <a:schemeClr val="bg1"/>
                </a:solidFill>
              </a:rPr>
              <a:t> volte </a:t>
            </a:r>
            <a:r>
              <a:rPr lang="en-US" dirty="0" err="1">
                <a:solidFill>
                  <a:schemeClr val="bg1"/>
                </a:solidFill>
              </a:rPr>
              <a:t>il</a:t>
            </a:r>
            <a:r>
              <a:rPr lang="en-US" dirty="0">
                <a:solidFill>
                  <a:schemeClr val="bg1"/>
                </a:solidFill>
              </a:rPr>
              <a:t> </a:t>
            </a:r>
            <a:r>
              <a:rPr lang="en-US" dirty="0" err="1">
                <a:solidFill>
                  <a:schemeClr val="bg1"/>
                </a:solidFill>
              </a:rPr>
              <a:t>giro</a:t>
            </a:r>
            <a:r>
              <a:rPr lang="en-US" dirty="0">
                <a:solidFill>
                  <a:schemeClr val="bg1"/>
                </a:solidFill>
              </a:rPr>
              <a:t> del </a:t>
            </a:r>
            <a:r>
              <a:rPr lang="en-US" dirty="0" err="1">
                <a:solidFill>
                  <a:schemeClr val="bg1"/>
                </a:solidFill>
              </a:rPr>
              <a:t>mondo</a:t>
            </a:r>
            <a:r>
              <a:rPr lang="en-US" dirty="0">
                <a:solidFill>
                  <a:schemeClr val="bg1"/>
                </a:solidFill>
              </a:rPr>
              <a:t> </a:t>
            </a:r>
            <a:r>
              <a:rPr lang="en-US" dirty="0" err="1">
                <a:solidFill>
                  <a:schemeClr val="bg1"/>
                </a:solidFill>
              </a:rPr>
              <a:t>ed</a:t>
            </a:r>
            <a:r>
              <a:rPr lang="en-US" dirty="0">
                <a:solidFill>
                  <a:schemeClr val="bg1"/>
                </a:solidFill>
              </a:rPr>
              <a:t> a 1000 km di </a:t>
            </a:r>
            <a:r>
              <a:rPr lang="en-US" dirty="0" err="1">
                <a:solidFill>
                  <a:schemeClr val="bg1"/>
                </a:solidFill>
              </a:rPr>
              <a:t>distanza</a:t>
            </a:r>
            <a:r>
              <a:rPr lang="en-US" dirty="0">
                <a:solidFill>
                  <a:schemeClr val="bg1"/>
                </a:solidFill>
              </a:rPr>
              <a:t> </a:t>
            </a:r>
            <a:r>
              <a:rPr lang="en-US" dirty="0" err="1">
                <a:solidFill>
                  <a:schemeClr val="bg1"/>
                </a:solidFill>
              </a:rPr>
              <a:t>videro</a:t>
            </a:r>
            <a:r>
              <a:rPr lang="en-US" dirty="0">
                <a:solidFill>
                  <a:schemeClr val="bg1"/>
                </a:solidFill>
              </a:rPr>
              <a:t> </a:t>
            </a:r>
            <a:r>
              <a:rPr lang="en-US" dirty="0" err="1">
                <a:solidFill>
                  <a:schemeClr val="bg1"/>
                </a:solidFill>
              </a:rPr>
              <a:t>il</a:t>
            </a:r>
            <a:r>
              <a:rPr lang="en-US" dirty="0">
                <a:solidFill>
                  <a:schemeClr val="bg1"/>
                </a:solidFill>
              </a:rPr>
              <a:t> </a:t>
            </a:r>
            <a:r>
              <a:rPr lang="en-US" dirty="0" err="1">
                <a:solidFill>
                  <a:schemeClr val="bg1"/>
                </a:solidFill>
              </a:rPr>
              <a:t>bagliore</a:t>
            </a:r>
            <a:r>
              <a:rPr lang="en-US" dirty="0">
                <a:solidFill>
                  <a:schemeClr val="bg1"/>
                </a:solidFill>
              </a:rPr>
              <a:t> di </a:t>
            </a:r>
            <a:r>
              <a:rPr lang="en-US" dirty="0" err="1">
                <a:solidFill>
                  <a:schemeClr val="bg1"/>
                </a:solidFill>
              </a:rPr>
              <a:t>luce</a:t>
            </a:r>
            <a:r>
              <a:rPr lang="en-US" dirty="0">
                <a:solidFill>
                  <a:schemeClr val="bg1"/>
                </a:solidFill>
              </a:rPr>
              <a:t> </a:t>
            </a:r>
            <a:r>
              <a:rPr lang="en-US" dirty="0" err="1">
                <a:solidFill>
                  <a:schemeClr val="bg1"/>
                </a:solidFill>
              </a:rPr>
              <a:t>generato</a:t>
            </a:r>
            <a:r>
              <a:rPr lang="en-US" dirty="0">
                <a:solidFill>
                  <a:schemeClr val="bg1"/>
                </a:solidFill>
              </a:rPr>
              <a:t> </a:t>
            </a:r>
            <a:r>
              <a:rPr lang="en-US" dirty="0" err="1">
                <a:solidFill>
                  <a:schemeClr val="bg1"/>
                </a:solidFill>
              </a:rPr>
              <a:t>dall’esplosione</a:t>
            </a:r>
            <a:r>
              <a:rPr lang="en-US" dirty="0">
                <a:solidFill>
                  <a:schemeClr val="bg1"/>
                </a:solidFill>
              </a:rPr>
              <a:t>. I </a:t>
            </a:r>
            <a:r>
              <a:rPr lang="en-US" dirty="0" err="1">
                <a:solidFill>
                  <a:schemeClr val="bg1"/>
                </a:solidFill>
              </a:rPr>
              <a:t>danni</a:t>
            </a:r>
            <a:r>
              <a:rPr lang="en-US" dirty="0">
                <a:solidFill>
                  <a:schemeClr val="bg1"/>
                </a:solidFill>
              </a:rPr>
              <a:t> </a:t>
            </a:r>
            <a:r>
              <a:rPr lang="en-US" dirty="0" err="1">
                <a:solidFill>
                  <a:schemeClr val="bg1"/>
                </a:solidFill>
              </a:rPr>
              <a:t>furono</a:t>
            </a:r>
            <a:r>
              <a:rPr lang="en-US" dirty="0">
                <a:solidFill>
                  <a:schemeClr val="bg1"/>
                </a:solidFill>
              </a:rPr>
              <a:t> </a:t>
            </a:r>
            <a:r>
              <a:rPr lang="en-US" dirty="0" err="1">
                <a:solidFill>
                  <a:schemeClr val="bg1"/>
                </a:solidFill>
              </a:rPr>
              <a:t>constitenti</a:t>
            </a:r>
            <a:r>
              <a:rPr lang="en-US" dirty="0">
                <a:solidFill>
                  <a:schemeClr val="bg1"/>
                </a:solidFill>
              </a:rPr>
              <a:t> </a:t>
            </a:r>
            <a:r>
              <a:rPr lang="en-US" dirty="0" err="1">
                <a:solidFill>
                  <a:schemeClr val="bg1"/>
                </a:solidFill>
              </a:rPr>
              <a:t>fino</a:t>
            </a:r>
            <a:r>
              <a:rPr lang="en-US" dirty="0">
                <a:solidFill>
                  <a:schemeClr val="bg1"/>
                </a:solidFill>
              </a:rPr>
              <a:t> a circa 400 km di </a:t>
            </a:r>
            <a:r>
              <a:rPr lang="en-US" dirty="0" err="1">
                <a:solidFill>
                  <a:schemeClr val="bg1"/>
                </a:solidFill>
              </a:rPr>
              <a:t>distanza</a:t>
            </a:r>
            <a:r>
              <a:rPr lang="en-US" dirty="0">
                <a:solidFill>
                  <a:schemeClr val="bg1"/>
                </a:solidFill>
              </a:rPr>
              <a:t> </a:t>
            </a:r>
            <a:r>
              <a:rPr lang="en-US" dirty="0" err="1">
                <a:solidFill>
                  <a:schemeClr val="bg1"/>
                </a:solidFill>
              </a:rPr>
              <a:t>dall’esplosione</a:t>
            </a:r>
            <a:r>
              <a:rPr lang="en-US" dirty="0">
                <a:solidFill>
                  <a:schemeClr val="bg1"/>
                </a:solidFill>
              </a:rPr>
              <a:t>.</a:t>
            </a:r>
          </a:p>
          <a:p>
            <a:pPr algn="just"/>
            <a:r>
              <a:rPr lang="en-US" dirty="0">
                <a:solidFill>
                  <a:schemeClr val="bg1"/>
                </a:solidFill>
              </a:rPr>
              <a:t> </a:t>
            </a:r>
          </a:p>
          <a:p>
            <a:r>
              <a:rPr lang="it-IT" dirty="0">
                <a:solidFill>
                  <a:schemeClr val="bg1"/>
                </a:solidFill>
              </a:rPr>
              <a:t>Al momento </a:t>
            </a:r>
            <a:r>
              <a:rPr lang="it-IT" b="1" dirty="0">
                <a:solidFill>
                  <a:schemeClr val="bg1"/>
                </a:solidFill>
              </a:rPr>
              <a:t>sono attive circa 440 centrali</a:t>
            </a:r>
            <a:r>
              <a:rPr lang="it-IT" dirty="0">
                <a:solidFill>
                  <a:schemeClr val="bg1"/>
                </a:solidFill>
              </a:rPr>
              <a:t>, che contribuiscono al fabbisogno energetico mondiale per il 6-7 % sul totale e per il 18% sul fabbisogno elettrico.</a:t>
            </a:r>
            <a:br>
              <a:rPr lang="it-IT" dirty="0">
                <a:solidFill>
                  <a:schemeClr val="bg1"/>
                </a:solidFill>
              </a:rPr>
            </a:br>
            <a:r>
              <a:rPr lang="it-IT" dirty="0">
                <a:solidFill>
                  <a:schemeClr val="bg1"/>
                </a:solidFill>
              </a:rPr>
              <a:t>Paesi come la Francia hanno quasi l'80% dell'energia elettrica nucleare, moltissimi paesi occidentali si aggirano sul 18-20%.</a:t>
            </a:r>
          </a:p>
          <a:p>
            <a:endParaRPr lang="en-US" dirty="0">
              <a:solidFill>
                <a:schemeClr val="bg1"/>
              </a:solidFill>
            </a:endParaRPr>
          </a:p>
        </p:txBody>
      </p:sp>
    </p:spTree>
    <p:extLst>
      <p:ext uri="{BB962C8B-B14F-4D97-AF65-F5344CB8AC3E}">
        <p14:creationId xmlns:p14="http://schemas.microsoft.com/office/powerpoint/2010/main" val="5225101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nucleari</a:t>
            </a:r>
            <a:r>
              <a:rPr lang="en-US" sz="2700" dirty="0"/>
              <a:t>:</a:t>
            </a:r>
          </a:p>
        </p:txBody>
      </p:sp>
      <p:sp>
        <p:nvSpPr>
          <p:cNvPr id="7" name="Rettangolo 6"/>
          <p:cNvSpPr/>
          <p:nvPr/>
        </p:nvSpPr>
        <p:spPr>
          <a:xfrm>
            <a:off x="2790824" y="1371600"/>
            <a:ext cx="6048375" cy="369332"/>
          </a:xfrm>
          <a:prstGeom prst="rect">
            <a:avLst/>
          </a:prstGeom>
        </p:spPr>
        <p:txBody>
          <a:bodyPr wrap="square">
            <a:spAutoFit/>
          </a:bodyPr>
          <a:lstStyle/>
          <a:p>
            <a:endParaRPr lang="it-IT" dirty="0">
              <a:solidFill>
                <a:schemeClr val="bg1"/>
              </a:solidFill>
              <a:latin typeface="Times New Roman" panose="02020603050405020304" pitchFamily="18" charset="0"/>
              <a:cs typeface="Times New Roman" panose="02020603050405020304" pitchFamily="18" charset="0"/>
            </a:endParaRPr>
          </a:p>
        </p:txBody>
      </p:sp>
      <p:sp>
        <p:nvSpPr>
          <p:cNvPr id="2" name="Rettangolo 1"/>
          <p:cNvSpPr/>
          <p:nvPr/>
        </p:nvSpPr>
        <p:spPr>
          <a:xfrm>
            <a:off x="2790824" y="1143000"/>
            <a:ext cx="6353176" cy="1477328"/>
          </a:xfrm>
          <a:prstGeom prst="rect">
            <a:avLst/>
          </a:prstGeom>
        </p:spPr>
        <p:txBody>
          <a:bodyPr wrap="square">
            <a:spAutoFit/>
          </a:bodyPr>
          <a:lstStyle/>
          <a:p>
            <a:pPr algn="just"/>
            <a:r>
              <a:rPr lang="it-IT" dirty="0">
                <a:solidFill>
                  <a:schemeClr val="bg1"/>
                </a:solidFill>
              </a:rPr>
              <a:t>La seguente figura mostra un esempio di reazione di fusione:</a:t>
            </a:r>
          </a:p>
          <a:p>
            <a:pPr algn="just"/>
            <a:endParaRPr lang="it-IT" dirty="0">
              <a:solidFill>
                <a:schemeClr val="bg1"/>
              </a:solidFill>
            </a:endParaRPr>
          </a:p>
          <a:p>
            <a:pPr algn="just"/>
            <a:endParaRPr lang="it-IT" dirty="0">
              <a:solidFill>
                <a:schemeClr val="bg1"/>
              </a:solidFill>
            </a:endParaRPr>
          </a:p>
          <a:p>
            <a:pPr algn="just"/>
            <a:endParaRPr lang="it-IT" dirty="0">
              <a:solidFill>
                <a:schemeClr val="bg1"/>
              </a:solidFill>
            </a:endParaRPr>
          </a:p>
          <a:p>
            <a:endParaRPr lang="en-US" dirty="0">
              <a:solidFill>
                <a:schemeClr val="bg1"/>
              </a:solidFill>
            </a:endParaRPr>
          </a:p>
        </p:txBody>
      </p:sp>
      <p:pic>
        <p:nvPicPr>
          <p:cNvPr id="4" name="Immagine 3"/>
          <p:cNvPicPr>
            <a:picLocks noChangeAspect="1"/>
          </p:cNvPicPr>
          <p:nvPr/>
        </p:nvPicPr>
        <p:blipFill>
          <a:blip r:embed="rId3"/>
          <a:stretch>
            <a:fillRect/>
          </a:stretch>
        </p:blipFill>
        <p:spPr>
          <a:xfrm>
            <a:off x="2801375" y="1881664"/>
            <a:ext cx="6037824" cy="3247702"/>
          </a:xfrm>
          <a:prstGeom prst="rect">
            <a:avLst/>
          </a:prstGeom>
        </p:spPr>
      </p:pic>
      <p:sp>
        <p:nvSpPr>
          <p:cNvPr id="5" name="CasellaDiTesto 4"/>
          <p:cNvSpPr txBox="1"/>
          <p:nvPr/>
        </p:nvSpPr>
        <p:spPr>
          <a:xfrm>
            <a:off x="2801375" y="5715000"/>
            <a:ext cx="3066025" cy="646331"/>
          </a:xfrm>
          <a:prstGeom prst="rect">
            <a:avLst/>
          </a:prstGeom>
          <a:noFill/>
        </p:spPr>
        <p:txBody>
          <a:bodyPr wrap="square" rtlCol="0">
            <a:spAutoFit/>
          </a:bodyPr>
          <a:lstStyle/>
          <a:p>
            <a:r>
              <a:rPr lang="it-IT" dirty="0">
                <a:solidFill>
                  <a:schemeClr val="bg1"/>
                </a:solidFill>
              </a:rPr>
              <a:t>H= idrogeno</a:t>
            </a:r>
          </a:p>
          <a:p>
            <a:r>
              <a:rPr lang="it-IT" dirty="0">
                <a:solidFill>
                  <a:schemeClr val="bg1"/>
                </a:solidFill>
              </a:rPr>
              <a:t>H3 = elio</a:t>
            </a:r>
          </a:p>
        </p:txBody>
      </p:sp>
    </p:spTree>
    <p:extLst>
      <p:ext uri="{BB962C8B-B14F-4D97-AF65-F5344CB8AC3E}">
        <p14:creationId xmlns:p14="http://schemas.microsoft.com/office/powerpoint/2010/main" val="15133421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nucleari</a:t>
            </a:r>
            <a:r>
              <a:rPr lang="en-US" sz="2700" dirty="0"/>
              <a:t>:</a:t>
            </a:r>
          </a:p>
        </p:txBody>
      </p:sp>
      <p:sp>
        <p:nvSpPr>
          <p:cNvPr id="7" name="Rettangolo 6"/>
          <p:cNvSpPr/>
          <p:nvPr/>
        </p:nvSpPr>
        <p:spPr>
          <a:xfrm>
            <a:off x="2790824" y="1371600"/>
            <a:ext cx="6048375" cy="369332"/>
          </a:xfrm>
          <a:prstGeom prst="rect">
            <a:avLst/>
          </a:prstGeom>
        </p:spPr>
        <p:txBody>
          <a:bodyPr wrap="square">
            <a:spAutoFit/>
          </a:bodyPr>
          <a:lstStyle/>
          <a:p>
            <a:endParaRPr lang="it-IT" dirty="0">
              <a:solidFill>
                <a:schemeClr val="bg1"/>
              </a:solidFill>
              <a:latin typeface="Times New Roman" panose="02020603050405020304" pitchFamily="18" charset="0"/>
              <a:cs typeface="Times New Roman" panose="02020603050405020304" pitchFamily="18" charset="0"/>
            </a:endParaRPr>
          </a:p>
        </p:txBody>
      </p:sp>
      <p:sp>
        <p:nvSpPr>
          <p:cNvPr id="2" name="Rettangolo 1"/>
          <p:cNvSpPr/>
          <p:nvPr/>
        </p:nvSpPr>
        <p:spPr>
          <a:xfrm>
            <a:off x="2790824" y="1143000"/>
            <a:ext cx="6353176" cy="3970318"/>
          </a:xfrm>
          <a:prstGeom prst="rect">
            <a:avLst/>
          </a:prstGeom>
        </p:spPr>
        <p:txBody>
          <a:bodyPr wrap="square">
            <a:spAutoFit/>
          </a:bodyPr>
          <a:lstStyle/>
          <a:p>
            <a:pPr algn="just"/>
            <a:r>
              <a:rPr lang="it-IT" dirty="0">
                <a:solidFill>
                  <a:schemeClr val="bg1"/>
                </a:solidFill>
              </a:rPr>
              <a:t>VANTAGGI:</a:t>
            </a:r>
          </a:p>
          <a:p>
            <a:pPr algn="just"/>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Grande quantitativo di energia erogata</a:t>
            </a:r>
          </a:p>
          <a:p>
            <a:pPr algn="just"/>
            <a:endParaRPr lang="it-IT" dirty="0">
              <a:solidFill>
                <a:schemeClr val="bg1"/>
              </a:solidFill>
            </a:endParaRPr>
          </a:p>
          <a:p>
            <a:pPr algn="just"/>
            <a:r>
              <a:rPr lang="it-IT" dirty="0">
                <a:solidFill>
                  <a:schemeClr val="bg1"/>
                </a:solidFill>
              </a:rPr>
              <a:t>SVANTAGGI:</a:t>
            </a:r>
          </a:p>
          <a:p>
            <a:pPr algn="just"/>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Richiede una progettazione ed una realizzazione molto accurata</a:t>
            </a:r>
          </a:p>
          <a:p>
            <a:pPr marL="285750" indent="-285750" algn="just">
              <a:buFont typeface="Arial" panose="020B0604020202020204" pitchFamily="34" charset="0"/>
              <a:buChar char="•"/>
            </a:pPr>
            <a:r>
              <a:rPr lang="it-IT" dirty="0">
                <a:solidFill>
                  <a:schemeClr val="bg1"/>
                </a:solidFill>
              </a:rPr>
              <a:t>Problema delle scorie radioattive</a:t>
            </a:r>
          </a:p>
          <a:p>
            <a:pPr marL="285750" indent="-285750" algn="just">
              <a:buFont typeface="Arial" panose="020B0604020202020204" pitchFamily="34" charset="0"/>
              <a:buChar char="•"/>
            </a:pPr>
            <a:r>
              <a:rPr lang="it-IT" dirty="0">
                <a:solidFill>
                  <a:schemeClr val="bg1"/>
                </a:solidFill>
              </a:rPr>
              <a:t>Problema legato ad eventuali incidenti</a:t>
            </a:r>
          </a:p>
          <a:p>
            <a:pPr marL="285750" indent="-285750" algn="just">
              <a:buFont typeface="Arial" panose="020B0604020202020204" pitchFamily="34" charset="0"/>
              <a:buChar char="•"/>
            </a:pPr>
            <a:r>
              <a:rPr lang="it-IT" dirty="0">
                <a:solidFill>
                  <a:schemeClr val="bg1"/>
                </a:solidFill>
              </a:rPr>
              <a:t>Non è una fonte rinnovabile</a:t>
            </a:r>
          </a:p>
          <a:p>
            <a:pPr algn="just"/>
            <a:endParaRPr lang="it-IT" dirty="0">
              <a:solidFill>
                <a:schemeClr val="bg1"/>
              </a:solidFill>
            </a:endParaRPr>
          </a:p>
          <a:p>
            <a:pPr algn="just"/>
            <a:endParaRPr lang="it-IT"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5654946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nucleari</a:t>
            </a:r>
            <a:r>
              <a:rPr lang="en-US" sz="2700" dirty="0"/>
              <a:t>:</a:t>
            </a:r>
          </a:p>
        </p:txBody>
      </p:sp>
      <p:sp>
        <p:nvSpPr>
          <p:cNvPr id="7" name="Rettangolo 6"/>
          <p:cNvSpPr/>
          <p:nvPr/>
        </p:nvSpPr>
        <p:spPr>
          <a:xfrm>
            <a:off x="2790824" y="1371600"/>
            <a:ext cx="6048375" cy="369332"/>
          </a:xfrm>
          <a:prstGeom prst="rect">
            <a:avLst/>
          </a:prstGeom>
        </p:spPr>
        <p:txBody>
          <a:bodyPr wrap="square">
            <a:spAutoFit/>
          </a:bodyPr>
          <a:lstStyle/>
          <a:p>
            <a:endParaRPr lang="it-IT" dirty="0">
              <a:solidFill>
                <a:schemeClr val="bg1"/>
              </a:solidFill>
              <a:latin typeface="Times New Roman" panose="02020603050405020304" pitchFamily="18" charset="0"/>
              <a:cs typeface="Times New Roman" panose="02020603050405020304" pitchFamily="18" charset="0"/>
            </a:endParaRPr>
          </a:p>
        </p:txBody>
      </p:sp>
      <p:sp>
        <p:nvSpPr>
          <p:cNvPr id="2" name="Rettangolo 1"/>
          <p:cNvSpPr/>
          <p:nvPr/>
        </p:nvSpPr>
        <p:spPr>
          <a:xfrm>
            <a:off x="2790824" y="1143000"/>
            <a:ext cx="6353176" cy="1200329"/>
          </a:xfrm>
          <a:prstGeom prst="rect">
            <a:avLst/>
          </a:prstGeom>
        </p:spPr>
        <p:txBody>
          <a:bodyPr wrap="square">
            <a:spAutoFit/>
          </a:bodyPr>
          <a:lstStyle/>
          <a:p>
            <a:pPr algn="just"/>
            <a:r>
              <a:rPr lang="it-IT" dirty="0">
                <a:solidFill>
                  <a:schemeClr val="bg1"/>
                </a:solidFill>
              </a:rPr>
              <a:t>Scala </a:t>
            </a:r>
            <a:r>
              <a:rPr lang="it-IT" b="1" dirty="0" err="1">
                <a:solidFill>
                  <a:schemeClr val="bg1"/>
                </a:solidFill>
              </a:rPr>
              <a:t>ines</a:t>
            </a:r>
            <a:r>
              <a:rPr lang="it-IT" dirty="0">
                <a:solidFill>
                  <a:schemeClr val="bg1"/>
                </a:solidFill>
              </a:rPr>
              <a:t> (Fukushima e Chernobyl sono incidenti catastrofici):</a:t>
            </a:r>
          </a:p>
          <a:p>
            <a:pPr algn="just"/>
            <a:endParaRPr lang="it-IT" dirty="0">
              <a:solidFill>
                <a:schemeClr val="bg1"/>
              </a:solidFill>
            </a:endParaRPr>
          </a:p>
          <a:p>
            <a:pPr algn="just"/>
            <a:endParaRPr lang="it-IT" dirty="0">
              <a:solidFill>
                <a:schemeClr val="bg1"/>
              </a:solidFill>
            </a:endParaRPr>
          </a:p>
          <a:p>
            <a:endParaRPr lang="en-US" dirty="0">
              <a:solidFill>
                <a:schemeClr val="bg1"/>
              </a:solidFill>
            </a:endParaRPr>
          </a:p>
        </p:txBody>
      </p:sp>
      <p:pic>
        <p:nvPicPr>
          <p:cNvPr id="5" name="Immagine 4"/>
          <p:cNvPicPr>
            <a:picLocks noChangeAspect="1"/>
          </p:cNvPicPr>
          <p:nvPr/>
        </p:nvPicPr>
        <p:blipFill>
          <a:blip r:embed="rId3"/>
          <a:stretch>
            <a:fillRect/>
          </a:stretch>
        </p:blipFill>
        <p:spPr>
          <a:xfrm>
            <a:off x="3091047" y="1628999"/>
            <a:ext cx="3995553" cy="4856331"/>
          </a:xfrm>
          <a:prstGeom prst="rect">
            <a:avLst/>
          </a:prstGeom>
        </p:spPr>
      </p:pic>
    </p:spTree>
    <p:extLst>
      <p:ext uri="{BB962C8B-B14F-4D97-AF65-F5344CB8AC3E}">
        <p14:creationId xmlns:p14="http://schemas.microsoft.com/office/powerpoint/2010/main" val="26517412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geotermiche</a:t>
            </a:r>
            <a:r>
              <a:rPr lang="en-US" sz="2700" dirty="0"/>
              <a:t>:</a:t>
            </a:r>
          </a:p>
        </p:txBody>
      </p:sp>
      <p:sp>
        <p:nvSpPr>
          <p:cNvPr id="7" name="Rettangolo 6"/>
          <p:cNvSpPr/>
          <p:nvPr/>
        </p:nvSpPr>
        <p:spPr>
          <a:xfrm>
            <a:off x="2790824" y="1371600"/>
            <a:ext cx="6048375" cy="369332"/>
          </a:xfrm>
          <a:prstGeom prst="rect">
            <a:avLst/>
          </a:prstGeom>
        </p:spPr>
        <p:txBody>
          <a:bodyPr wrap="square">
            <a:spAutoFit/>
          </a:bodyPr>
          <a:lstStyle/>
          <a:p>
            <a:endParaRPr lang="it-IT" dirty="0">
              <a:solidFill>
                <a:schemeClr val="bg1"/>
              </a:solidFill>
              <a:latin typeface="Times New Roman" panose="02020603050405020304" pitchFamily="18" charset="0"/>
              <a:cs typeface="Times New Roman" panose="02020603050405020304" pitchFamily="18" charset="0"/>
            </a:endParaRPr>
          </a:p>
        </p:txBody>
      </p:sp>
      <p:sp>
        <p:nvSpPr>
          <p:cNvPr id="2" name="Rettangolo 1"/>
          <p:cNvSpPr/>
          <p:nvPr/>
        </p:nvSpPr>
        <p:spPr>
          <a:xfrm>
            <a:off x="2790824" y="1143000"/>
            <a:ext cx="6353176" cy="4801314"/>
          </a:xfrm>
          <a:prstGeom prst="rect">
            <a:avLst/>
          </a:prstGeom>
        </p:spPr>
        <p:txBody>
          <a:bodyPr wrap="square">
            <a:spAutoFit/>
          </a:bodyPr>
          <a:lstStyle/>
          <a:p>
            <a:pPr algn="just"/>
            <a:r>
              <a:rPr lang="it-IT" dirty="0">
                <a:solidFill>
                  <a:schemeClr val="bg1"/>
                </a:solidFill>
              </a:rPr>
              <a:t>Una centrale geotermica sfrutta il calore proveniente dal sottosuolo per generare energia elettrica. </a:t>
            </a:r>
          </a:p>
          <a:p>
            <a:pPr algn="just"/>
            <a:endParaRPr lang="it-IT" dirty="0">
              <a:solidFill>
                <a:schemeClr val="bg1"/>
              </a:solidFill>
            </a:endParaRPr>
          </a:p>
          <a:p>
            <a:pPr algn="just"/>
            <a:r>
              <a:rPr lang="it-IT" dirty="0">
                <a:solidFill>
                  <a:schemeClr val="bg1"/>
                </a:solidFill>
              </a:rPr>
              <a:t>L’elemento fondamentale di tale centrale è la pompa di calore. In poche parole, l’energia geotermica è la somma di due componenti:</a:t>
            </a:r>
          </a:p>
          <a:p>
            <a:pPr algn="just"/>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Calore proveniente dal sottosuolo</a:t>
            </a:r>
          </a:p>
          <a:p>
            <a:pPr marL="285750" indent="-285750" algn="just">
              <a:buFont typeface="Arial" panose="020B0604020202020204" pitchFamily="34" charset="0"/>
              <a:buChar char="•"/>
            </a:pPr>
            <a:r>
              <a:rPr lang="it-IT" dirty="0">
                <a:solidFill>
                  <a:schemeClr val="bg1"/>
                </a:solidFill>
              </a:rPr>
              <a:t>Calore proveniente dall’esterno</a:t>
            </a:r>
          </a:p>
          <a:p>
            <a:endParaRPr lang="it-IT" dirty="0">
              <a:solidFill>
                <a:schemeClr val="bg1"/>
              </a:solidFill>
            </a:endParaRPr>
          </a:p>
          <a:p>
            <a:r>
              <a:rPr lang="it-IT" dirty="0">
                <a:solidFill>
                  <a:schemeClr val="bg1"/>
                </a:solidFill>
              </a:rPr>
              <a:t>Oltre i 100 metri di profondità diventa influente il gradiente termico dovuto al calore generato dal centro della terra. Ogni 1000 metri il calore aumenta di circa 30°C.</a:t>
            </a:r>
          </a:p>
          <a:p>
            <a:endParaRPr lang="it-IT" dirty="0"/>
          </a:p>
          <a:p>
            <a:pPr algn="just"/>
            <a:r>
              <a:rPr lang="it-IT" dirty="0">
                <a:solidFill>
                  <a:schemeClr val="bg1"/>
                </a:solidFill>
              </a:rPr>
              <a:t>Tramite una pompa di calore viene estratto tale calore dal sottosuolo. </a:t>
            </a:r>
          </a:p>
          <a:p>
            <a:endParaRPr lang="en-US" dirty="0">
              <a:solidFill>
                <a:schemeClr val="bg1"/>
              </a:solidFill>
            </a:endParaRPr>
          </a:p>
        </p:txBody>
      </p:sp>
    </p:spTree>
    <p:extLst>
      <p:ext uri="{BB962C8B-B14F-4D97-AF65-F5344CB8AC3E}">
        <p14:creationId xmlns:p14="http://schemas.microsoft.com/office/powerpoint/2010/main" val="3989032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geotermiche</a:t>
            </a:r>
            <a:r>
              <a:rPr lang="en-US" sz="2700" dirty="0"/>
              <a:t>:</a:t>
            </a:r>
          </a:p>
        </p:txBody>
      </p:sp>
      <p:sp>
        <p:nvSpPr>
          <p:cNvPr id="2" name="Rettangolo 1"/>
          <p:cNvSpPr/>
          <p:nvPr/>
        </p:nvSpPr>
        <p:spPr>
          <a:xfrm>
            <a:off x="2790824" y="1179955"/>
            <a:ext cx="6353176" cy="4524315"/>
          </a:xfrm>
          <a:prstGeom prst="rect">
            <a:avLst/>
          </a:prstGeom>
        </p:spPr>
        <p:txBody>
          <a:bodyPr wrap="square">
            <a:spAutoFit/>
          </a:bodyPr>
          <a:lstStyle/>
          <a:p>
            <a:r>
              <a:rPr lang="en-US" dirty="0">
                <a:solidFill>
                  <a:schemeClr val="bg1"/>
                </a:solidFill>
              </a:rPr>
              <a:t>In </a:t>
            </a:r>
            <a:r>
              <a:rPr lang="en-US" dirty="0" err="1">
                <a:solidFill>
                  <a:schemeClr val="bg1"/>
                </a:solidFill>
              </a:rPr>
              <a:t>sostanza</a:t>
            </a:r>
            <a:r>
              <a:rPr lang="en-US" dirty="0">
                <a:solidFill>
                  <a:schemeClr val="bg1"/>
                </a:solidFill>
              </a:rPr>
              <a:t> </a:t>
            </a:r>
            <a:r>
              <a:rPr lang="en-US" dirty="0" err="1">
                <a:solidFill>
                  <a:schemeClr val="bg1"/>
                </a:solidFill>
              </a:rPr>
              <a:t>vengono</a:t>
            </a:r>
            <a:r>
              <a:rPr lang="en-US" dirty="0">
                <a:solidFill>
                  <a:schemeClr val="bg1"/>
                </a:solidFill>
              </a:rPr>
              <a:t> </a:t>
            </a:r>
            <a:r>
              <a:rPr lang="en-US" dirty="0" err="1">
                <a:solidFill>
                  <a:schemeClr val="bg1"/>
                </a:solidFill>
              </a:rPr>
              <a:t>inserite</a:t>
            </a:r>
            <a:r>
              <a:rPr lang="en-US" dirty="0">
                <a:solidFill>
                  <a:schemeClr val="bg1"/>
                </a:solidFill>
              </a:rPr>
              <a:t> </a:t>
            </a:r>
            <a:r>
              <a:rPr lang="en-US" dirty="0" err="1">
                <a:solidFill>
                  <a:schemeClr val="bg1"/>
                </a:solidFill>
              </a:rPr>
              <a:t>delle</a:t>
            </a:r>
            <a:r>
              <a:rPr lang="en-US" dirty="0">
                <a:solidFill>
                  <a:schemeClr val="bg1"/>
                </a:solidFill>
              </a:rPr>
              <a:t> </a:t>
            </a:r>
            <a:r>
              <a:rPr lang="en-US" dirty="0" err="1">
                <a:solidFill>
                  <a:schemeClr val="bg1"/>
                </a:solidFill>
              </a:rPr>
              <a:t>sonde</a:t>
            </a:r>
            <a:r>
              <a:rPr lang="en-US" dirty="0">
                <a:solidFill>
                  <a:schemeClr val="bg1"/>
                </a:solidFill>
              </a:rPr>
              <a:t> </a:t>
            </a:r>
            <a:r>
              <a:rPr lang="en-US" dirty="0" err="1">
                <a:solidFill>
                  <a:schemeClr val="bg1"/>
                </a:solidFill>
              </a:rPr>
              <a:t>geotermiche</a:t>
            </a:r>
            <a:r>
              <a:rPr lang="en-US" dirty="0">
                <a:solidFill>
                  <a:schemeClr val="bg1"/>
                </a:solidFill>
              </a:rPr>
              <a:t> </a:t>
            </a:r>
            <a:r>
              <a:rPr lang="en-US" dirty="0" err="1">
                <a:solidFill>
                  <a:schemeClr val="bg1"/>
                </a:solidFill>
              </a:rPr>
              <a:t>nel</a:t>
            </a:r>
            <a:r>
              <a:rPr lang="en-US" dirty="0">
                <a:solidFill>
                  <a:schemeClr val="bg1"/>
                </a:solidFill>
              </a:rPr>
              <a:t> </a:t>
            </a:r>
            <a:r>
              <a:rPr lang="en-US" dirty="0" err="1">
                <a:solidFill>
                  <a:schemeClr val="bg1"/>
                </a:solidFill>
              </a:rPr>
              <a:t>sottosuolo</a:t>
            </a:r>
            <a:r>
              <a:rPr lang="en-US" dirty="0">
                <a:solidFill>
                  <a:schemeClr val="bg1"/>
                </a:solidFill>
              </a:rPr>
              <a:t>, ad </a:t>
            </a:r>
            <a:r>
              <a:rPr lang="en-US" dirty="0" err="1">
                <a:solidFill>
                  <a:schemeClr val="bg1"/>
                </a:solidFill>
              </a:rPr>
              <a:t>una</a:t>
            </a:r>
            <a:r>
              <a:rPr lang="en-US" dirty="0">
                <a:solidFill>
                  <a:schemeClr val="bg1"/>
                </a:solidFill>
              </a:rPr>
              <a:t> </a:t>
            </a:r>
            <a:r>
              <a:rPr lang="en-US" dirty="0" err="1">
                <a:solidFill>
                  <a:schemeClr val="bg1"/>
                </a:solidFill>
              </a:rPr>
              <a:t>certa</a:t>
            </a:r>
            <a:r>
              <a:rPr lang="en-US" dirty="0">
                <a:solidFill>
                  <a:schemeClr val="bg1"/>
                </a:solidFill>
              </a:rPr>
              <a:t> </a:t>
            </a:r>
            <a:r>
              <a:rPr lang="en-US" dirty="0" err="1">
                <a:solidFill>
                  <a:schemeClr val="bg1"/>
                </a:solidFill>
              </a:rPr>
              <a:t>profondità</a:t>
            </a:r>
            <a:r>
              <a:rPr lang="en-US" dirty="0">
                <a:solidFill>
                  <a:schemeClr val="bg1"/>
                </a:solidFill>
              </a:rPr>
              <a:t>. Tale </a:t>
            </a:r>
            <a:r>
              <a:rPr lang="en-US" dirty="0" err="1">
                <a:solidFill>
                  <a:schemeClr val="bg1"/>
                </a:solidFill>
              </a:rPr>
              <a:t>sonde</a:t>
            </a:r>
            <a:r>
              <a:rPr lang="en-US" dirty="0">
                <a:solidFill>
                  <a:schemeClr val="bg1"/>
                </a:solidFill>
              </a:rPr>
              <a:t> </a:t>
            </a:r>
            <a:r>
              <a:rPr lang="en-US" dirty="0" err="1">
                <a:solidFill>
                  <a:schemeClr val="bg1"/>
                </a:solidFill>
              </a:rPr>
              <a:t>permettono</a:t>
            </a:r>
            <a:r>
              <a:rPr lang="en-US" dirty="0">
                <a:solidFill>
                  <a:schemeClr val="bg1"/>
                </a:solidFill>
              </a:rPr>
              <a:t> di </a:t>
            </a:r>
            <a:r>
              <a:rPr lang="en-US" dirty="0" err="1">
                <a:solidFill>
                  <a:schemeClr val="bg1"/>
                </a:solidFill>
              </a:rPr>
              <a:t>scambiare</a:t>
            </a:r>
            <a:r>
              <a:rPr lang="en-US" dirty="0">
                <a:solidFill>
                  <a:schemeClr val="bg1"/>
                </a:solidFill>
              </a:rPr>
              <a:t> </a:t>
            </a:r>
            <a:r>
              <a:rPr lang="en-US" dirty="0" err="1">
                <a:solidFill>
                  <a:schemeClr val="bg1"/>
                </a:solidFill>
              </a:rPr>
              <a:t>calore</a:t>
            </a:r>
            <a:r>
              <a:rPr lang="en-US" dirty="0">
                <a:solidFill>
                  <a:schemeClr val="bg1"/>
                </a:solidFill>
              </a:rPr>
              <a:t> con </a:t>
            </a:r>
            <a:r>
              <a:rPr lang="en-US" dirty="0" err="1">
                <a:solidFill>
                  <a:schemeClr val="bg1"/>
                </a:solidFill>
              </a:rPr>
              <a:t>il</a:t>
            </a:r>
            <a:r>
              <a:rPr lang="en-US" dirty="0">
                <a:solidFill>
                  <a:schemeClr val="bg1"/>
                </a:solidFill>
              </a:rPr>
              <a:t> </a:t>
            </a:r>
            <a:r>
              <a:rPr lang="en-US" dirty="0" err="1">
                <a:solidFill>
                  <a:schemeClr val="bg1"/>
                </a:solidFill>
              </a:rPr>
              <a:t>sottosuolo</a:t>
            </a:r>
            <a:r>
              <a:rPr lang="en-US" dirty="0">
                <a:solidFill>
                  <a:schemeClr val="bg1"/>
                </a:solidFill>
              </a:rPr>
              <a:t>.</a:t>
            </a:r>
          </a:p>
          <a:p>
            <a:endParaRPr lang="en-US" dirty="0">
              <a:solidFill>
                <a:schemeClr val="bg1"/>
              </a:solidFill>
            </a:endParaRPr>
          </a:p>
          <a:p>
            <a:r>
              <a:rPr lang="en-US" dirty="0" err="1">
                <a:solidFill>
                  <a:schemeClr val="bg1"/>
                </a:solidFill>
              </a:rPr>
              <a:t>Solitamente</a:t>
            </a:r>
            <a:r>
              <a:rPr lang="en-US" dirty="0">
                <a:solidFill>
                  <a:schemeClr val="bg1"/>
                </a:solidFill>
              </a:rPr>
              <a:t> </a:t>
            </a:r>
            <a:r>
              <a:rPr lang="en-US" dirty="0" err="1">
                <a:solidFill>
                  <a:schemeClr val="bg1"/>
                </a:solidFill>
              </a:rPr>
              <a:t>tali</a:t>
            </a:r>
            <a:r>
              <a:rPr lang="en-US" dirty="0">
                <a:solidFill>
                  <a:schemeClr val="bg1"/>
                </a:solidFill>
              </a:rPr>
              <a:t> </a:t>
            </a:r>
            <a:r>
              <a:rPr lang="en-US" dirty="0" err="1">
                <a:solidFill>
                  <a:schemeClr val="bg1"/>
                </a:solidFill>
              </a:rPr>
              <a:t>sonde</a:t>
            </a:r>
            <a:r>
              <a:rPr lang="en-US" dirty="0">
                <a:solidFill>
                  <a:schemeClr val="bg1"/>
                </a:solidFill>
              </a:rPr>
              <a:t> </a:t>
            </a:r>
            <a:r>
              <a:rPr lang="en-US" dirty="0" err="1">
                <a:solidFill>
                  <a:schemeClr val="bg1"/>
                </a:solidFill>
              </a:rPr>
              <a:t>sono</a:t>
            </a:r>
            <a:r>
              <a:rPr lang="en-US" dirty="0">
                <a:solidFill>
                  <a:schemeClr val="bg1"/>
                </a:solidFill>
              </a:rPr>
              <a:t> </a:t>
            </a:r>
            <a:r>
              <a:rPr lang="en-US" dirty="0" err="1">
                <a:solidFill>
                  <a:schemeClr val="bg1"/>
                </a:solidFill>
              </a:rPr>
              <a:t>composte</a:t>
            </a:r>
            <a:r>
              <a:rPr lang="en-US" dirty="0">
                <a:solidFill>
                  <a:schemeClr val="bg1"/>
                </a:solidFill>
              </a:rPr>
              <a:t> da </a:t>
            </a:r>
            <a:r>
              <a:rPr lang="en-US" dirty="0" err="1">
                <a:solidFill>
                  <a:schemeClr val="bg1"/>
                </a:solidFill>
              </a:rPr>
              <a:t>una</a:t>
            </a:r>
            <a:r>
              <a:rPr lang="en-US" dirty="0">
                <a:solidFill>
                  <a:schemeClr val="bg1"/>
                </a:solidFill>
              </a:rPr>
              <a:t> </a:t>
            </a:r>
            <a:r>
              <a:rPr lang="en-US" dirty="0" err="1">
                <a:solidFill>
                  <a:schemeClr val="bg1"/>
                </a:solidFill>
              </a:rPr>
              <a:t>tubazione</a:t>
            </a:r>
            <a:r>
              <a:rPr lang="en-US" dirty="0">
                <a:solidFill>
                  <a:schemeClr val="bg1"/>
                </a:solidFill>
              </a:rPr>
              <a:t> al cui </a:t>
            </a:r>
            <a:r>
              <a:rPr lang="en-US" dirty="0" err="1">
                <a:solidFill>
                  <a:schemeClr val="bg1"/>
                </a:solidFill>
              </a:rPr>
              <a:t>interno</a:t>
            </a:r>
            <a:r>
              <a:rPr lang="en-US" dirty="0">
                <a:solidFill>
                  <a:schemeClr val="bg1"/>
                </a:solidFill>
              </a:rPr>
              <a:t> </a:t>
            </a:r>
            <a:r>
              <a:rPr lang="en-US" dirty="0" err="1">
                <a:solidFill>
                  <a:schemeClr val="bg1"/>
                </a:solidFill>
              </a:rPr>
              <a:t>scorre</a:t>
            </a:r>
            <a:r>
              <a:rPr lang="en-US" dirty="0">
                <a:solidFill>
                  <a:schemeClr val="bg1"/>
                </a:solidFill>
              </a:rPr>
              <a:t> </a:t>
            </a:r>
            <a:r>
              <a:rPr lang="en-US" dirty="0" err="1">
                <a:solidFill>
                  <a:schemeClr val="bg1"/>
                </a:solidFill>
              </a:rPr>
              <a:t>acqua</a:t>
            </a:r>
            <a:r>
              <a:rPr lang="en-US" dirty="0">
                <a:solidFill>
                  <a:schemeClr val="bg1"/>
                </a:solidFill>
              </a:rPr>
              <a:t> con </a:t>
            </a:r>
            <a:r>
              <a:rPr lang="en-US" dirty="0" err="1">
                <a:solidFill>
                  <a:schemeClr val="bg1"/>
                </a:solidFill>
              </a:rPr>
              <a:t>una</a:t>
            </a:r>
            <a:r>
              <a:rPr lang="en-US" dirty="0">
                <a:solidFill>
                  <a:schemeClr val="bg1"/>
                </a:solidFill>
              </a:rPr>
              <a:t> temperature </a:t>
            </a:r>
            <a:r>
              <a:rPr lang="en-US" dirty="0" err="1">
                <a:solidFill>
                  <a:schemeClr val="bg1"/>
                </a:solidFill>
              </a:rPr>
              <a:t>più</a:t>
            </a:r>
            <a:r>
              <a:rPr lang="en-US" dirty="0">
                <a:solidFill>
                  <a:schemeClr val="bg1"/>
                </a:solidFill>
              </a:rPr>
              <a:t> </a:t>
            </a:r>
            <a:r>
              <a:rPr lang="en-US" dirty="0" err="1">
                <a:solidFill>
                  <a:schemeClr val="bg1"/>
                </a:solidFill>
              </a:rPr>
              <a:t>bassa</a:t>
            </a:r>
            <a:r>
              <a:rPr lang="en-US" dirty="0">
                <a:solidFill>
                  <a:schemeClr val="bg1"/>
                </a:solidFill>
              </a:rPr>
              <a:t> di </a:t>
            </a:r>
            <a:r>
              <a:rPr lang="en-US" dirty="0" err="1">
                <a:solidFill>
                  <a:schemeClr val="bg1"/>
                </a:solidFill>
              </a:rPr>
              <a:t>quella</a:t>
            </a:r>
            <a:r>
              <a:rPr lang="en-US" dirty="0">
                <a:solidFill>
                  <a:schemeClr val="bg1"/>
                </a:solidFill>
              </a:rPr>
              <a:t> </a:t>
            </a:r>
            <a:r>
              <a:rPr lang="en-US" dirty="0" err="1">
                <a:solidFill>
                  <a:schemeClr val="bg1"/>
                </a:solidFill>
              </a:rPr>
              <a:t>presente</a:t>
            </a:r>
            <a:r>
              <a:rPr lang="en-US" dirty="0">
                <a:solidFill>
                  <a:schemeClr val="bg1"/>
                </a:solidFill>
              </a:rPr>
              <a:t> </a:t>
            </a:r>
            <a:r>
              <a:rPr lang="en-US" dirty="0" err="1">
                <a:solidFill>
                  <a:schemeClr val="bg1"/>
                </a:solidFill>
              </a:rPr>
              <a:t>nel</a:t>
            </a:r>
            <a:r>
              <a:rPr lang="en-US" dirty="0">
                <a:solidFill>
                  <a:schemeClr val="bg1"/>
                </a:solidFill>
              </a:rPr>
              <a:t> </a:t>
            </a:r>
            <a:r>
              <a:rPr lang="en-US" dirty="0" err="1">
                <a:solidFill>
                  <a:schemeClr val="bg1"/>
                </a:solidFill>
              </a:rPr>
              <a:t>sottosuolo</a:t>
            </a:r>
            <a:r>
              <a:rPr lang="en-US" dirty="0">
                <a:solidFill>
                  <a:schemeClr val="bg1"/>
                </a:solidFill>
              </a:rPr>
              <a:t>. </a:t>
            </a:r>
          </a:p>
          <a:p>
            <a:endParaRPr lang="en-US" dirty="0">
              <a:solidFill>
                <a:schemeClr val="bg1"/>
              </a:solidFill>
            </a:endParaRPr>
          </a:p>
          <a:p>
            <a:r>
              <a:rPr lang="en-US" dirty="0">
                <a:solidFill>
                  <a:schemeClr val="bg1"/>
                </a:solidFill>
              </a:rPr>
              <a:t>La </a:t>
            </a:r>
            <a:r>
              <a:rPr lang="en-US" dirty="0" err="1">
                <a:solidFill>
                  <a:schemeClr val="bg1"/>
                </a:solidFill>
              </a:rPr>
              <a:t>pompa</a:t>
            </a:r>
            <a:r>
              <a:rPr lang="en-US" dirty="0">
                <a:solidFill>
                  <a:schemeClr val="bg1"/>
                </a:solidFill>
              </a:rPr>
              <a:t> di </a:t>
            </a:r>
            <a:r>
              <a:rPr lang="en-US" dirty="0" err="1">
                <a:solidFill>
                  <a:schemeClr val="bg1"/>
                </a:solidFill>
              </a:rPr>
              <a:t>calore</a:t>
            </a:r>
            <a:r>
              <a:rPr lang="en-US" dirty="0">
                <a:solidFill>
                  <a:schemeClr val="bg1"/>
                </a:solidFill>
              </a:rPr>
              <a:t> </a:t>
            </a:r>
            <a:r>
              <a:rPr lang="en-US" dirty="0" err="1">
                <a:solidFill>
                  <a:schemeClr val="bg1"/>
                </a:solidFill>
              </a:rPr>
              <a:t>viene</a:t>
            </a:r>
            <a:r>
              <a:rPr lang="en-US" dirty="0">
                <a:solidFill>
                  <a:schemeClr val="bg1"/>
                </a:solidFill>
              </a:rPr>
              <a:t> </a:t>
            </a:r>
            <a:r>
              <a:rPr lang="en-US" dirty="0" err="1">
                <a:solidFill>
                  <a:schemeClr val="bg1"/>
                </a:solidFill>
              </a:rPr>
              <a:t>installata</a:t>
            </a:r>
            <a:r>
              <a:rPr lang="en-US" dirty="0">
                <a:solidFill>
                  <a:schemeClr val="bg1"/>
                </a:solidFill>
              </a:rPr>
              <a:t> </a:t>
            </a:r>
            <a:r>
              <a:rPr lang="en-US" dirty="0" err="1">
                <a:solidFill>
                  <a:schemeClr val="bg1"/>
                </a:solidFill>
              </a:rPr>
              <a:t>all’interno</a:t>
            </a:r>
            <a:r>
              <a:rPr lang="en-US" dirty="0">
                <a:solidFill>
                  <a:schemeClr val="bg1"/>
                </a:solidFill>
              </a:rPr>
              <a:t> di un </a:t>
            </a:r>
            <a:r>
              <a:rPr lang="en-US" dirty="0" err="1">
                <a:solidFill>
                  <a:schemeClr val="bg1"/>
                </a:solidFill>
              </a:rPr>
              <a:t>edificio</a:t>
            </a:r>
            <a:r>
              <a:rPr lang="en-US" dirty="0">
                <a:solidFill>
                  <a:schemeClr val="bg1"/>
                </a:solidFill>
              </a:rPr>
              <a:t>.  Le </a:t>
            </a:r>
            <a:r>
              <a:rPr lang="en-US" dirty="0" err="1">
                <a:solidFill>
                  <a:schemeClr val="bg1"/>
                </a:solidFill>
              </a:rPr>
              <a:t>sonde</a:t>
            </a:r>
            <a:r>
              <a:rPr lang="en-US" dirty="0">
                <a:solidFill>
                  <a:schemeClr val="bg1"/>
                </a:solidFill>
              </a:rPr>
              <a:t> </a:t>
            </a:r>
            <a:r>
              <a:rPr lang="en-US" dirty="0" err="1">
                <a:solidFill>
                  <a:schemeClr val="bg1"/>
                </a:solidFill>
              </a:rPr>
              <a:t>sono</a:t>
            </a:r>
            <a:r>
              <a:rPr lang="en-US" dirty="0">
                <a:solidFill>
                  <a:schemeClr val="bg1"/>
                </a:solidFill>
              </a:rPr>
              <a:t> </a:t>
            </a:r>
            <a:r>
              <a:rPr lang="en-US" dirty="0" err="1">
                <a:solidFill>
                  <a:schemeClr val="bg1"/>
                </a:solidFill>
              </a:rPr>
              <a:t>fatte</a:t>
            </a:r>
            <a:r>
              <a:rPr lang="en-US" dirty="0">
                <a:solidFill>
                  <a:schemeClr val="bg1"/>
                </a:solidFill>
              </a:rPr>
              <a:t> in </a:t>
            </a:r>
            <a:r>
              <a:rPr lang="en-US" dirty="0" err="1">
                <a:solidFill>
                  <a:schemeClr val="bg1"/>
                </a:solidFill>
              </a:rPr>
              <a:t>polietilene</a:t>
            </a:r>
            <a:r>
              <a:rPr lang="en-US" dirty="0">
                <a:solidFill>
                  <a:schemeClr val="bg1"/>
                </a:solidFill>
              </a:rPr>
              <a:t> e </a:t>
            </a:r>
            <a:r>
              <a:rPr lang="en-US" dirty="0" err="1">
                <a:solidFill>
                  <a:schemeClr val="bg1"/>
                </a:solidFill>
              </a:rPr>
              <a:t>formano</a:t>
            </a:r>
            <a:r>
              <a:rPr lang="en-US" dirty="0">
                <a:solidFill>
                  <a:schemeClr val="bg1"/>
                </a:solidFill>
              </a:rPr>
              <a:t> un </a:t>
            </a:r>
            <a:r>
              <a:rPr lang="en-US" dirty="0" err="1">
                <a:solidFill>
                  <a:schemeClr val="bg1"/>
                </a:solidFill>
              </a:rPr>
              <a:t>anello</a:t>
            </a:r>
            <a:r>
              <a:rPr lang="en-US" dirty="0">
                <a:solidFill>
                  <a:schemeClr val="bg1"/>
                </a:solidFill>
              </a:rPr>
              <a:t> </a:t>
            </a:r>
            <a:r>
              <a:rPr lang="en-US" dirty="0" err="1">
                <a:solidFill>
                  <a:schemeClr val="bg1"/>
                </a:solidFill>
              </a:rPr>
              <a:t>chiuso</a:t>
            </a:r>
            <a:r>
              <a:rPr lang="en-US" dirty="0">
                <a:solidFill>
                  <a:schemeClr val="bg1"/>
                </a:solidFill>
              </a:rPr>
              <a:t> (</a:t>
            </a:r>
            <a:r>
              <a:rPr lang="en-US" dirty="0" err="1">
                <a:solidFill>
                  <a:schemeClr val="bg1"/>
                </a:solidFill>
              </a:rPr>
              <a:t>circuito</a:t>
            </a:r>
            <a:r>
              <a:rPr lang="en-US" dirty="0">
                <a:solidFill>
                  <a:schemeClr val="bg1"/>
                </a:solidFill>
              </a:rPr>
              <a:t> di </a:t>
            </a:r>
            <a:r>
              <a:rPr lang="en-US" dirty="0" err="1">
                <a:solidFill>
                  <a:schemeClr val="bg1"/>
                </a:solidFill>
              </a:rPr>
              <a:t>andata</a:t>
            </a:r>
            <a:r>
              <a:rPr lang="en-US" dirty="0">
                <a:solidFill>
                  <a:schemeClr val="bg1"/>
                </a:solidFill>
              </a:rPr>
              <a:t> e di </a:t>
            </a:r>
            <a:r>
              <a:rPr lang="en-US" dirty="0" err="1">
                <a:solidFill>
                  <a:schemeClr val="bg1"/>
                </a:solidFill>
              </a:rPr>
              <a:t>ritorno</a:t>
            </a:r>
            <a:r>
              <a:rPr lang="en-US">
                <a:solidFill>
                  <a:schemeClr val="bg1"/>
                </a:solidFill>
              </a:rPr>
              <a:t>).</a:t>
            </a:r>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2378173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geotermiche</a:t>
            </a:r>
            <a:r>
              <a:rPr lang="en-US" sz="2700" dirty="0"/>
              <a:t>:</a:t>
            </a:r>
          </a:p>
        </p:txBody>
      </p:sp>
      <p:sp>
        <p:nvSpPr>
          <p:cNvPr id="2" name="Rettangolo 1"/>
          <p:cNvSpPr/>
          <p:nvPr/>
        </p:nvSpPr>
        <p:spPr>
          <a:xfrm>
            <a:off x="2790824" y="1179955"/>
            <a:ext cx="6353176" cy="5355312"/>
          </a:xfrm>
          <a:prstGeom prst="rect">
            <a:avLst/>
          </a:prstGeom>
        </p:spPr>
        <p:txBody>
          <a:bodyPr wrap="square">
            <a:spAutoFit/>
          </a:bodyPr>
          <a:lstStyle/>
          <a:p>
            <a:r>
              <a:rPr lang="en-US" dirty="0" err="1">
                <a:solidFill>
                  <a:schemeClr val="bg1"/>
                </a:solidFill>
              </a:rPr>
              <a:t>Componenti</a:t>
            </a:r>
            <a:r>
              <a:rPr lang="en-US" dirty="0">
                <a:solidFill>
                  <a:schemeClr val="bg1"/>
                </a:solidFill>
              </a:rPr>
              <a:t>:</a:t>
            </a:r>
          </a:p>
          <a:p>
            <a:endParaRPr lang="en-US" dirty="0">
              <a:solidFill>
                <a:schemeClr val="bg1"/>
              </a:solidFill>
            </a:endParaRPr>
          </a:p>
          <a:p>
            <a:pPr marL="285750" indent="-285750">
              <a:buFont typeface="Arial" panose="020B0604020202020204" pitchFamily="34" charset="0"/>
              <a:buChar char="•"/>
            </a:pPr>
            <a:r>
              <a:rPr lang="en-US" dirty="0" err="1">
                <a:solidFill>
                  <a:schemeClr val="bg1"/>
                </a:solidFill>
              </a:rPr>
              <a:t>Sonde</a:t>
            </a:r>
            <a:r>
              <a:rPr lang="en-US" dirty="0">
                <a:solidFill>
                  <a:schemeClr val="bg1"/>
                </a:solidFill>
              </a:rPr>
              <a:t> </a:t>
            </a:r>
            <a:r>
              <a:rPr lang="en-US" dirty="0" err="1">
                <a:solidFill>
                  <a:schemeClr val="bg1"/>
                </a:solidFill>
              </a:rPr>
              <a:t>termiche</a:t>
            </a:r>
            <a:endParaRPr lang="en-US" dirty="0">
              <a:solidFill>
                <a:schemeClr val="bg1"/>
              </a:solidFill>
            </a:endParaRPr>
          </a:p>
          <a:p>
            <a:pPr marL="285750" indent="-285750">
              <a:buFont typeface="Arial" panose="020B0604020202020204" pitchFamily="34" charset="0"/>
              <a:buChar char="•"/>
            </a:pPr>
            <a:r>
              <a:rPr lang="en-US" dirty="0" err="1">
                <a:solidFill>
                  <a:schemeClr val="bg1"/>
                </a:solidFill>
              </a:rPr>
              <a:t>Pompa</a:t>
            </a:r>
            <a:r>
              <a:rPr lang="en-US" dirty="0">
                <a:solidFill>
                  <a:schemeClr val="bg1"/>
                </a:solidFill>
              </a:rPr>
              <a:t> di </a:t>
            </a:r>
            <a:r>
              <a:rPr lang="en-US" dirty="0" err="1">
                <a:solidFill>
                  <a:schemeClr val="bg1"/>
                </a:solidFill>
              </a:rPr>
              <a:t>calore</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Sistema di </a:t>
            </a:r>
            <a:r>
              <a:rPr lang="en-US" dirty="0" err="1">
                <a:solidFill>
                  <a:schemeClr val="bg1"/>
                </a:solidFill>
              </a:rPr>
              <a:t>distribuzione</a:t>
            </a:r>
            <a:r>
              <a:rPr lang="en-US" dirty="0">
                <a:solidFill>
                  <a:schemeClr val="bg1"/>
                </a:solidFill>
              </a:rPr>
              <a:t> del </a:t>
            </a:r>
            <a:r>
              <a:rPr lang="en-US" dirty="0" err="1">
                <a:solidFill>
                  <a:schemeClr val="bg1"/>
                </a:solidFill>
              </a:rPr>
              <a:t>calore</a:t>
            </a:r>
            <a:r>
              <a:rPr lang="en-US" dirty="0">
                <a:solidFill>
                  <a:schemeClr val="bg1"/>
                </a:solidFill>
              </a:rPr>
              <a:t>.</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Per </a:t>
            </a:r>
            <a:r>
              <a:rPr lang="en-US" dirty="0" err="1">
                <a:solidFill>
                  <a:schemeClr val="bg1"/>
                </a:solidFill>
              </a:rPr>
              <a:t>essere</a:t>
            </a:r>
            <a:r>
              <a:rPr lang="en-US" dirty="0">
                <a:solidFill>
                  <a:schemeClr val="bg1"/>
                </a:solidFill>
              </a:rPr>
              <a:t> </a:t>
            </a:r>
            <a:r>
              <a:rPr lang="en-US" dirty="0" err="1">
                <a:solidFill>
                  <a:schemeClr val="bg1"/>
                </a:solidFill>
              </a:rPr>
              <a:t>più</a:t>
            </a:r>
            <a:r>
              <a:rPr lang="en-US" dirty="0">
                <a:solidFill>
                  <a:schemeClr val="bg1"/>
                </a:solidFill>
              </a:rPr>
              <a:t> </a:t>
            </a:r>
            <a:r>
              <a:rPr lang="en-US" dirty="0" err="1">
                <a:solidFill>
                  <a:schemeClr val="bg1"/>
                </a:solidFill>
              </a:rPr>
              <a:t>precisi</a:t>
            </a:r>
            <a:r>
              <a:rPr lang="en-US" dirty="0">
                <a:solidFill>
                  <a:schemeClr val="bg1"/>
                </a:solidFill>
              </a:rPr>
              <a:t>, le </a:t>
            </a:r>
            <a:r>
              <a:rPr lang="en-US" dirty="0" err="1">
                <a:solidFill>
                  <a:schemeClr val="bg1"/>
                </a:solidFill>
              </a:rPr>
              <a:t>sonde</a:t>
            </a:r>
            <a:r>
              <a:rPr lang="en-US" dirty="0">
                <a:solidFill>
                  <a:schemeClr val="bg1"/>
                </a:solidFill>
              </a:rPr>
              <a:t> </a:t>
            </a:r>
            <a:r>
              <a:rPr lang="en-US" dirty="0" err="1">
                <a:solidFill>
                  <a:schemeClr val="bg1"/>
                </a:solidFill>
              </a:rPr>
              <a:t>termiche</a:t>
            </a:r>
            <a:r>
              <a:rPr lang="en-US" dirty="0">
                <a:solidFill>
                  <a:schemeClr val="bg1"/>
                </a:solidFill>
              </a:rPr>
              <a:t> </a:t>
            </a:r>
            <a:r>
              <a:rPr lang="en-US" dirty="0" err="1">
                <a:solidFill>
                  <a:schemeClr val="bg1"/>
                </a:solidFill>
              </a:rPr>
              <a:t>vengono</a:t>
            </a:r>
            <a:r>
              <a:rPr lang="en-US" dirty="0">
                <a:solidFill>
                  <a:schemeClr val="bg1"/>
                </a:solidFill>
              </a:rPr>
              <a:t> </a:t>
            </a:r>
            <a:r>
              <a:rPr lang="it-IT" dirty="0">
                <a:solidFill>
                  <a:schemeClr val="bg1"/>
                </a:solidFill>
              </a:rPr>
              <a:t>installate con una perforazione del diametro di pochi centimetri, in un foro scavato accanto all'edificio, invisibile dopo la costruzione. </a:t>
            </a:r>
          </a:p>
          <a:p>
            <a:endParaRPr lang="it-IT" dirty="0">
              <a:solidFill>
                <a:schemeClr val="bg1"/>
              </a:solidFill>
            </a:endParaRPr>
          </a:p>
          <a:p>
            <a:r>
              <a:rPr lang="it-IT" dirty="0">
                <a:solidFill>
                  <a:schemeClr val="bg1"/>
                </a:solidFill>
              </a:rPr>
              <a:t>In funzione dell’energia termica richiesta, il numero di sonde e la profondità di installazione variano.</a:t>
            </a: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5949881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geotermiche</a:t>
            </a:r>
            <a:r>
              <a:rPr lang="en-US" sz="2700" dirty="0"/>
              <a:t>:</a:t>
            </a:r>
          </a:p>
        </p:txBody>
      </p:sp>
      <p:sp>
        <p:nvSpPr>
          <p:cNvPr id="2" name="Rettangolo 1"/>
          <p:cNvSpPr/>
          <p:nvPr/>
        </p:nvSpPr>
        <p:spPr>
          <a:xfrm>
            <a:off x="2790824" y="1179955"/>
            <a:ext cx="6353176" cy="2862322"/>
          </a:xfrm>
          <a:prstGeom prst="rect">
            <a:avLst/>
          </a:prstGeom>
        </p:spPr>
        <p:txBody>
          <a:bodyPr wrap="square">
            <a:spAutoFit/>
          </a:bodyPr>
          <a:lstStyle/>
          <a:p>
            <a:r>
              <a:rPr lang="it-IT" dirty="0">
                <a:solidFill>
                  <a:schemeClr val="bg1"/>
                </a:solidFill>
              </a:rPr>
              <a:t>Schema di massima di una centrale geotermica:</a:t>
            </a: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Immagine 3"/>
          <p:cNvPicPr>
            <a:picLocks noChangeAspect="1"/>
          </p:cNvPicPr>
          <p:nvPr/>
        </p:nvPicPr>
        <p:blipFill>
          <a:blip r:embed="rId3"/>
          <a:stretch>
            <a:fillRect/>
          </a:stretch>
        </p:blipFill>
        <p:spPr>
          <a:xfrm>
            <a:off x="180975" y="1589589"/>
            <a:ext cx="8963025" cy="4905375"/>
          </a:xfrm>
          <a:prstGeom prst="rect">
            <a:avLst/>
          </a:prstGeom>
        </p:spPr>
      </p:pic>
    </p:spTree>
    <p:extLst>
      <p:ext uri="{BB962C8B-B14F-4D97-AF65-F5344CB8AC3E}">
        <p14:creationId xmlns:p14="http://schemas.microsoft.com/office/powerpoint/2010/main" val="35271032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a:t>
            </a:r>
            <a:r>
              <a:rPr lang="en-US" sz="2700" dirty="0" err="1"/>
              <a:t>geotermiche</a:t>
            </a:r>
            <a:r>
              <a:rPr lang="en-US" sz="2700" dirty="0"/>
              <a:t>:</a:t>
            </a:r>
          </a:p>
        </p:txBody>
      </p:sp>
      <p:sp>
        <p:nvSpPr>
          <p:cNvPr id="2" name="Rettangolo 1"/>
          <p:cNvSpPr/>
          <p:nvPr/>
        </p:nvSpPr>
        <p:spPr>
          <a:xfrm>
            <a:off x="2790825" y="1066800"/>
            <a:ext cx="6353176" cy="7017306"/>
          </a:xfrm>
          <a:prstGeom prst="rect">
            <a:avLst/>
          </a:prstGeom>
        </p:spPr>
        <p:txBody>
          <a:bodyPr wrap="square">
            <a:spAutoFit/>
          </a:bodyPr>
          <a:lstStyle/>
          <a:p>
            <a:r>
              <a:rPr lang="it-IT" dirty="0">
                <a:solidFill>
                  <a:schemeClr val="bg1"/>
                </a:solidFill>
              </a:rPr>
              <a:t>In toscana ci sono parecchie centrali geotermiche.  I vantaggi sono:</a:t>
            </a:r>
          </a:p>
          <a:p>
            <a:endParaRPr lang="it-IT" dirty="0">
              <a:solidFill>
                <a:schemeClr val="bg1"/>
              </a:solidFill>
            </a:endParaRPr>
          </a:p>
          <a:p>
            <a:pPr marL="285750" indent="-285750">
              <a:buFont typeface="Arial" panose="020B0604020202020204" pitchFamily="34" charset="0"/>
              <a:buChar char="•"/>
            </a:pPr>
            <a:r>
              <a:rPr lang="it-IT" dirty="0">
                <a:solidFill>
                  <a:schemeClr val="bg1"/>
                </a:solidFill>
              </a:rPr>
              <a:t>Centrali pulite</a:t>
            </a:r>
          </a:p>
          <a:p>
            <a:pPr marL="285750" indent="-285750">
              <a:buFont typeface="Arial" panose="020B0604020202020204" pitchFamily="34" charset="0"/>
              <a:buChar char="•"/>
            </a:pPr>
            <a:r>
              <a:rPr lang="it-IT" dirty="0">
                <a:solidFill>
                  <a:schemeClr val="bg1"/>
                </a:solidFill>
              </a:rPr>
              <a:t>Energia rinnovabile</a:t>
            </a:r>
          </a:p>
          <a:p>
            <a:pPr marL="285750" indent="-285750">
              <a:buFont typeface="Arial" panose="020B0604020202020204" pitchFamily="34" charset="0"/>
              <a:buChar char="•"/>
            </a:pPr>
            <a:r>
              <a:rPr lang="it-IT" dirty="0">
                <a:solidFill>
                  <a:schemeClr val="bg1"/>
                </a:solidFill>
              </a:rPr>
              <a:t>Lunga durata degli impianti (anche 50 anni)</a:t>
            </a:r>
          </a:p>
          <a:p>
            <a:pPr marL="285750" indent="-285750">
              <a:buFont typeface="Arial" panose="020B0604020202020204" pitchFamily="34" charset="0"/>
              <a:buChar char="•"/>
            </a:pPr>
            <a:endParaRPr lang="it-IT" dirty="0">
              <a:solidFill>
                <a:schemeClr val="bg1"/>
              </a:solidFill>
            </a:endParaRPr>
          </a:p>
          <a:p>
            <a:r>
              <a:rPr lang="it-IT" dirty="0">
                <a:solidFill>
                  <a:schemeClr val="bg1"/>
                </a:solidFill>
              </a:rPr>
              <a:t>Gli svantaggi sono:</a:t>
            </a:r>
          </a:p>
          <a:p>
            <a:endParaRPr lang="it-IT" dirty="0">
              <a:solidFill>
                <a:schemeClr val="bg1"/>
              </a:solidFill>
            </a:endParaRPr>
          </a:p>
          <a:p>
            <a:pPr marL="285750" indent="-285750">
              <a:buFont typeface="Arial" panose="020B0604020202020204" pitchFamily="34" charset="0"/>
              <a:buChar char="•"/>
            </a:pPr>
            <a:r>
              <a:rPr lang="it-IT" dirty="0">
                <a:solidFill>
                  <a:schemeClr val="bg1"/>
                </a:solidFill>
              </a:rPr>
              <a:t>Alti costi di installazione</a:t>
            </a:r>
          </a:p>
          <a:p>
            <a:pPr marL="285750" indent="-285750">
              <a:buFont typeface="Arial" panose="020B0604020202020204" pitchFamily="34" charset="0"/>
              <a:buChar char="•"/>
            </a:pPr>
            <a:r>
              <a:rPr lang="it-IT" dirty="0">
                <a:solidFill>
                  <a:schemeClr val="bg1"/>
                </a:solidFill>
              </a:rPr>
              <a:t>Bisogna trovare il tipo di roccia giusta e facile da perforare e svolgere le operazioni in modo preciso e corretto per non provocare danni. I siti geotermici possono, infatti, contenere alcuni gas velenosi i quali, se sfuggiti in profondità dall'interno della terra, passano attraverso i fori praticati dai costruttori fuoriuscendo in superficie. </a:t>
            </a: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591839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Sorgenti</a:t>
            </a:r>
            <a:r>
              <a:rPr lang="en-US" dirty="0"/>
              <a:t> di </a:t>
            </a:r>
            <a:r>
              <a:rPr lang="en-US" dirty="0" err="1"/>
              <a:t>energia</a:t>
            </a:r>
            <a:endParaRPr lang="en-US" dirty="0"/>
          </a:p>
        </p:txBody>
      </p:sp>
      <p:sp>
        <p:nvSpPr>
          <p:cNvPr id="3" name="Content Placeholder 2"/>
          <p:cNvSpPr>
            <a:spLocks noGrp="1"/>
          </p:cNvSpPr>
          <p:nvPr>
            <p:ph idx="1"/>
          </p:nvPr>
        </p:nvSpPr>
        <p:spPr>
          <a:xfrm>
            <a:off x="2819400" y="685800"/>
            <a:ext cx="6096000" cy="6019800"/>
          </a:xfrm>
        </p:spPr>
        <p:txBody>
          <a:bodyPr>
            <a:normAutofit/>
          </a:bodyPr>
          <a:lstStyle/>
          <a:p>
            <a:pPr algn="just"/>
            <a:r>
              <a:rPr lang="it-IT" dirty="0"/>
              <a:t>La trasformazione di una fonte di energia qualsiasi in energia elettrica è un processo complesso, affascinante, e che ha impegnato molti tra i più grandi scienziati/inventori a cavallo tra l’800 ed il 900. </a:t>
            </a:r>
          </a:p>
          <a:p>
            <a:pPr algn="just"/>
            <a:endParaRPr lang="it-IT" dirty="0"/>
          </a:p>
          <a:p>
            <a:pPr algn="just"/>
            <a:r>
              <a:rPr lang="it-IT" dirty="0"/>
              <a:t>Si pensi per esempio a nomi come Nikola Tesla, Thomas Edison, Enrico Fermi, Alessandro Volta, giusto per citarne alcuni.</a:t>
            </a:r>
          </a:p>
          <a:p>
            <a:pPr algn="just"/>
            <a:endParaRPr lang="it-IT" dirty="0"/>
          </a:p>
          <a:p>
            <a:pPr algn="just"/>
            <a:r>
              <a:rPr lang="it-IT" dirty="0"/>
              <a:t>Nelle slide che seguono verranno affrontate tematiche inerenti proprio al ciclo dell’energia elettrica che nasce dallo sfruttamento della sorgente di energia primaria fino al consumo dell’energia elettrica nelle abitazioni domestiche o nei stabilimenti industriali.</a:t>
            </a:r>
            <a:endParaRPr lang="en-US" dirty="0"/>
          </a:p>
          <a:p>
            <a:endParaRPr lang="en-US" dirty="0"/>
          </a:p>
          <a:p>
            <a:pPr algn="just"/>
            <a:endParaRPr lang="en-US" dirty="0"/>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871" t="41597"/>
          <a:stretch/>
        </p:blipFill>
        <p:spPr>
          <a:xfrm flipV="1">
            <a:off x="2602007" y="6248399"/>
            <a:ext cx="6476103" cy="609600"/>
          </a:xfrm>
          <a:prstGeom prst="rect">
            <a:avLst/>
          </a:prstGeom>
        </p:spPr>
      </p:pic>
    </p:spTree>
    <p:extLst>
      <p:ext uri="{BB962C8B-B14F-4D97-AF65-F5344CB8AC3E}">
        <p14:creationId xmlns:p14="http://schemas.microsoft.com/office/powerpoint/2010/main" val="34247233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biogas:</a:t>
            </a:r>
          </a:p>
        </p:txBody>
      </p:sp>
      <p:sp>
        <p:nvSpPr>
          <p:cNvPr id="2" name="Rettangolo 1"/>
          <p:cNvSpPr/>
          <p:nvPr/>
        </p:nvSpPr>
        <p:spPr>
          <a:xfrm>
            <a:off x="2790824" y="1179955"/>
            <a:ext cx="6353176" cy="7571303"/>
          </a:xfrm>
          <a:prstGeom prst="rect">
            <a:avLst/>
          </a:prstGeom>
        </p:spPr>
        <p:txBody>
          <a:bodyPr wrap="square">
            <a:spAutoFit/>
          </a:bodyPr>
          <a:lstStyle/>
          <a:p>
            <a:r>
              <a:rPr lang="it-IT" dirty="0">
                <a:solidFill>
                  <a:schemeClr val="bg1"/>
                </a:solidFill>
              </a:rPr>
              <a:t>Una centrale biogas sfrutta il biogas per la produzione di energia elettrica. Il biogas è una miscela di gas il cui metano ha una preponderanza sugli altri. </a:t>
            </a:r>
          </a:p>
          <a:p>
            <a:endParaRPr lang="it-IT" dirty="0">
              <a:solidFill>
                <a:schemeClr val="bg1"/>
              </a:solidFill>
            </a:endParaRPr>
          </a:p>
          <a:p>
            <a:r>
              <a:rPr lang="it-IT" dirty="0">
                <a:solidFill>
                  <a:schemeClr val="bg1"/>
                </a:solidFill>
              </a:rPr>
              <a:t>Il biogas viene prodotto dalla fermentazione di legnami, scarti biologici, fanghi, insilato di mais,… in condizioni anaerobiche (ossia in totale assenza di ossigeno). </a:t>
            </a:r>
          </a:p>
          <a:p>
            <a:endParaRPr lang="it-IT" dirty="0">
              <a:solidFill>
                <a:schemeClr val="bg1"/>
              </a:solidFill>
            </a:endParaRPr>
          </a:p>
          <a:p>
            <a:r>
              <a:rPr lang="it-IT" dirty="0">
                <a:solidFill>
                  <a:schemeClr val="bg1"/>
                </a:solidFill>
              </a:rPr>
              <a:t>Pertanto, un generico impianto biogas sarà composto da una </a:t>
            </a:r>
            <a:r>
              <a:rPr lang="it-IT" b="1" dirty="0">
                <a:solidFill>
                  <a:schemeClr val="bg1"/>
                </a:solidFill>
              </a:rPr>
              <a:t>parte di carico delle materie prime</a:t>
            </a:r>
            <a:r>
              <a:rPr lang="it-IT" dirty="0">
                <a:solidFill>
                  <a:schemeClr val="bg1"/>
                </a:solidFill>
              </a:rPr>
              <a:t>, un </a:t>
            </a:r>
            <a:r>
              <a:rPr lang="it-IT" b="1" dirty="0">
                <a:solidFill>
                  <a:schemeClr val="bg1"/>
                </a:solidFill>
              </a:rPr>
              <a:t>sistema di miscelazione di queste sostanze</a:t>
            </a:r>
            <a:r>
              <a:rPr lang="it-IT" dirty="0">
                <a:solidFill>
                  <a:schemeClr val="bg1"/>
                </a:solidFill>
              </a:rPr>
              <a:t> per la creazione di quei fanghi che verranno inviati, tramite pompa, ad un </a:t>
            </a:r>
            <a:r>
              <a:rPr lang="it-IT" b="1" dirty="0">
                <a:solidFill>
                  <a:schemeClr val="bg1"/>
                </a:solidFill>
              </a:rPr>
              <a:t>serbatoio chiamato digestore </a:t>
            </a:r>
            <a:r>
              <a:rPr lang="it-IT" dirty="0">
                <a:solidFill>
                  <a:schemeClr val="bg1"/>
                </a:solidFill>
              </a:rPr>
              <a:t>anaerobico. In tale digestore ad un temperatura di circa 40-41 °C tali fanghi verranno mescolati in modo da poter generare il biogas che si formerà nella parte superiore del serbatoio. Nella parte bassa del serbatoio ci saranno i fanghi. </a:t>
            </a:r>
          </a:p>
          <a:p>
            <a:endParaRPr lang="it-IT" dirty="0">
              <a:solidFill>
                <a:schemeClr val="bg1"/>
              </a:solidFill>
            </a:endParaRPr>
          </a:p>
          <a:p>
            <a:r>
              <a:rPr lang="it-IT" dirty="0">
                <a:solidFill>
                  <a:schemeClr val="bg1"/>
                </a:solidFill>
              </a:rPr>
              <a:t>Tale biogas, una volta pulito viene inviato a delle torri di lavaggio (HCL o soda caustica) e poi inviato ad un motore cogenerativo per produrre energia elettrica e calore. </a:t>
            </a: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9559728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biogas:</a:t>
            </a:r>
          </a:p>
        </p:txBody>
      </p:sp>
      <p:sp>
        <p:nvSpPr>
          <p:cNvPr id="2" name="Rettangolo 1"/>
          <p:cNvSpPr/>
          <p:nvPr/>
        </p:nvSpPr>
        <p:spPr>
          <a:xfrm>
            <a:off x="2790824" y="1179955"/>
            <a:ext cx="6353176" cy="2031325"/>
          </a:xfrm>
          <a:prstGeom prst="rect">
            <a:avLst/>
          </a:prstGeom>
        </p:spPr>
        <p:txBody>
          <a:bodyPr wrap="square">
            <a:spAutoFit/>
          </a:bodyPr>
          <a:lstStyle/>
          <a:p>
            <a:r>
              <a:rPr lang="it-IT" dirty="0">
                <a:solidFill>
                  <a:schemeClr val="bg1"/>
                </a:solidFill>
              </a:rPr>
              <a:t>La seguente figura mostra un digestore anaerobico:</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1676400"/>
            <a:ext cx="3598164" cy="4797552"/>
          </a:xfrm>
          <a:prstGeom prst="rect">
            <a:avLst/>
          </a:prstGeom>
        </p:spPr>
      </p:pic>
    </p:spTree>
    <p:extLst>
      <p:ext uri="{BB962C8B-B14F-4D97-AF65-F5344CB8AC3E}">
        <p14:creationId xmlns:p14="http://schemas.microsoft.com/office/powerpoint/2010/main" val="33871018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biogas:</a:t>
            </a:r>
          </a:p>
        </p:txBody>
      </p:sp>
      <p:sp>
        <p:nvSpPr>
          <p:cNvPr id="2" name="Rettangolo 1"/>
          <p:cNvSpPr/>
          <p:nvPr/>
        </p:nvSpPr>
        <p:spPr>
          <a:xfrm>
            <a:off x="2790824" y="1179955"/>
            <a:ext cx="6353176" cy="2031325"/>
          </a:xfrm>
          <a:prstGeom prst="rect">
            <a:avLst/>
          </a:prstGeom>
        </p:spPr>
        <p:txBody>
          <a:bodyPr wrap="square">
            <a:spAutoFit/>
          </a:bodyPr>
          <a:lstStyle/>
          <a:p>
            <a:r>
              <a:rPr lang="it-IT" dirty="0">
                <a:solidFill>
                  <a:schemeClr val="bg1"/>
                </a:solidFill>
              </a:rPr>
              <a:t>La seguente figura mostra lo schema di un digestore anaerobico:</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7" name="Immagine 6"/>
          <p:cNvPicPr>
            <a:picLocks noChangeAspect="1"/>
          </p:cNvPicPr>
          <p:nvPr/>
        </p:nvPicPr>
        <p:blipFill>
          <a:blip r:embed="rId3"/>
          <a:stretch>
            <a:fillRect/>
          </a:stretch>
        </p:blipFill>
        <p:spPr>
          <a:xfrm>
            <a:off x="160204" y="1578750"/>
            <a:ext cx="8977934" cy="5279250"/>
          </a:xfrm>
          <a:prstGeom prst="rect">
            <a:avLst/>
          </a:prstGeom>
        </p:spPr>
      </p:pic>
    </p:spTree>
    <p:extLst>
      <p:ext uri="{BB962C8B-B14F-4D97-AF65-F5344CB8AC3E}">
        <p14:creationId xmlns:p14="http://schemas.microsoft.com/office/powerpoint/2010/main" val="23013062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biogas:</a:t>
            </a:r>
          </a:p>
        </p:txBody>
      </p:sp>
      <p:sp>
        <p:nvSpPr>
          <p:cNvPr id="2" name="Rettangolo 1"/>
          <p:cNvSpPr/>
          <p:nvPr/>
        </p:nvSpPr>
        <p:spPr>
          <a:xfrm>
            <a:off x="2790824" y="1179955"/>
            <a:ext cx="6353176" cy="6463308"/>
          </a:xfrm>
          <a:prstGeom prst="rect">
            <a:avLst/>
          </a:prstGeom>
        </p:spPr>
        <p:txBody>
          <a:bodyPr wrap="square">
            <a:spAutoFit/>
          </a:bodyPr>
          <a:lstStyle/>
          <a:p>
            <a:r>
              <a:rPr lang="it-IT" dirty="0">
                <a:solidFill>
                  <a:schemeClr val="bg1"/>
                </a:solidFill>
              </a:rPr>
              <a:t>VANTAGGI:</a:t>
            </a:r>
          </a:p>
          <a:p>
            <a:endParaRPr lang="it-IT" dirty="0">
              <a:solidFill>
                <a:schemeClr val="bg1"/>
              </a:solidFill>
            </a:endParaRPr>
          </a:p>
          <a:p>
            <a:endParaRPr lang="it-IT" dirty="0">
              <a:solidFill>
                <a:schemeClr val="bg1"/>
              </a:solidFill>
            </a:endParaRPr>
          </a:p>
          <a:p>
            <a:pPr marL="285750" indent="-285750">
              <a:buFont typeface="Arial" panose="020B0604020202020204" pitchFamily="34" charset="0"/>
              <a:buChar char="•"/>
            </a:pPr>
            <a:r>
              <a:rPr lang="it-IT" dirty="0">
                <a:solidFill>
                  <a:schemeClr val="bg1"/>
                </a:solidFill>
              </a:rPr>
              <a:t>Produzione di energia da fonti rinnovabili</a:t>
            </a:r>
          </a:p>
          <a:p>
            <a:pPr marL="285750" indent="-285750">
              <a:buFont typeface="Arial" panose="020B0604020202020204" pitchFamily="34" charset="0"/>
              <a:buChar char="•"/>
            </a:pPr>
            <a:r>
              <a:rPr lang="it-IT" dirty="0">
                <a:solidFill>
                  <a:schemeClr val="bg1"/>
                </a:solidFill>
              </a:rPr>
              <a:t>Miglioramento dell’economia delle aziende agricole</a:t>
            </a:r>
          </a:p>
          <a:p>
            <a:pPr marL="285750" indent="-285750">
              <a:buFont typeface="Arial" panose="020B0604020202020204" pitchFamily="34" charset="0"/>
              <a:buChar char="•"/>
            </a:pPr>
            <a:r>
              <a:rPr lang="it-IT" dirty="0">
                <a:solidFill>
                  <a:schemeClr val="bg1"/>
                </a:solidFill>
              </a:rPr>
              <a:t>Minori emissioni di gas serra</a:t>
            </a:r>
          </a:p>
          <a:p>
            <a:endParaRPr lang="it-IT" dirty="0">
              <a:solidFill>
                <a:schemeClr val="bg1"/>
              </a:solidFill>
            </a:endParaRPr>
          </a:p>
          <a:p>
            <a:r>
              <a:rPr lang="it-IT" dirty="0">
                <a:solidFill>
                  <a:schemeClr val="bg1"/>
                </a:solidFill>
              </a:rPr>
              <a:t>SVANTAGGI:</a:t>
            </a:r>
          </a:p>
          <a:p>
            <a:endParaRPr lang="it-IT" dirty="0">
              <a:solidFill>
                <a:schemeClr val="bg1"/>
              </a:solidFill>
            </a:endParaRPr>
          </a:p>
          <a:p>
            <a:pPr marL="285750" indent="-285750">
              <a:buFont typeface="Arial" panose="020B0604020202020204" pitchFamily="34" charset="0"/>
              <a:buChar char="•"/>
            </a:pPr>
            <a:r>
              <a:rPr lang="it-IT" dirty="0">
                <a:solidFill>
                  <a:schemeClr val="bg1"/>
                </a:solidFill>
              </a:rPr>
              <a:t>Limiti alla sua produzione in zone fredde</a:t>
            </a: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7451670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Cogenerazione</a:t>
            </a:r>
            <a:r>
              <a:rPr lang="en-US" sz="2700" dirty="0"/>
              <a:t>:</a:t>
            </a:r>
          </a:p>
        </p:txBody>
      </p:sp>
      <p:sp>
        <p:nvSpPr>
          <p:cNvPr id="2" name="Rettangolo 1"/>
          <p:cNvSpPr/>
          <p:nvPr/>
        </p:nvSpPr>
        <p:spPr>
          <a:xfrm>
            <a:off x="2790824" y="1179955"/>
            <a:ext cx="6353176" cy="5632311"/>
          </a:xfrm>
          <a:prstGeom prst="rect">
            <a:avLst/>
          </a:prstGeom>
        </p:spPr>
        <p:txBody>
          <a:bodyPr wrap="square">
            <a:spAutoFit/>
          </a:bodyPr>
          <a:lstStyle/>
          <a:p>
            <a:pPr algn="just"/>
            <a:r>
              <a:rPr lang="it-IT" dirty="0">
                <a:solidFill>
                  <a:schemeClr val="bg1"/>
                </a:solidFill>
              </a:rPr>
              <a:t>Per </a:t>
            </a:r>
            <a:r>
              <a:rPr lang="it-IT" b="1" dirty="0">
                <a:solidFill>
                  <a:schemeClr val="bg1"/>
                </a:solidFill>
              </a:rPr>
              <a:t>cogenerazione</a:t>
            </a:r>
            <a:r>
              <a:rPr lang="it-IT" dirty="0">
                <a:solidFill>
                  <a:schemeClr val="bg1"/>
                </a:solidFill>
              </a:rPr>
              <a:t> si intende la produzione sia di energia elettrica sia di energia termica (calore).  Si pensi per esempio al motore di una autovettura. L’albero motore, ruotando genera energia meccanica atta a far muovere la vettura ed energia termica per l’impianto di riscaldamento dell’auto (si recupera il calore prodotto dal motore stesso). Inoltre, tramite l’alternatore, viene prodotta energia elettrica per l’auto. Senza l’alternatore sfruttando solo la batteria, essa si consumerebbe in poche ore.</a:t>
            </a:r>
          </a:p>
          <a:p>
            <a:pPr algn="just"/>
            <a:endParaRPr lang="it-IT" dirty="0">
              <a:solidFill>
                <a:schemeClr val="bg1"/>
              </a:solidFill>
            </a:endParaRPr>
          </a:p>
          <a:p>
            <a:pPr algn="just"/>
            <a:r>
              <a:rPr lang="it-IT" dirty="0">
                <a:solidFill>
                  <a:schemeClr val="bg1"/>
                </a:solidFill>
              </a:rPr>
              <a:t>L’esempio che nella prossima slide viene mostrato è un impianto di cogenerazione presente a Cassano d’Adda e di proprietà della A2A. E’ un impianto molto potente. E’ una centrale </a:t>
            </a:r>
          </a:p>
          <a:p>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3085810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Cogenerazione</a:t>
            </a:r>
            <a:r>
              <a:rPr lang="en-US" sz="2700" dirty="0"/>
              <a:t>:</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1105608"/>
            <a:ext cx="6353788" cy="4765341"/>
          </a:xfrm>
          <a:prstGeom prst="rect">
            <a:avLst/>
          </a:prstGeom>
        </p:spPr>
      </p:pic>
    </p:spTree>
    <p:extLst>
      <p:ext uri="{BB962C8B-B14F-4D97-AF65-F5344CB8AC3E}">
        <p14:creationId xmlns:p14="http://schemas.microsoft.com/office/powerpoint/2010/main" val="34732469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Termovalorizzatori</a:t>
            </a:r>
            <a:r>
              <a:rPr lang="en-US" sz="2700" dirty="0"/>
              <a:t>:</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825993" y="1181127"/>
            <a:ext cx="6303585" cy="2308324"/>
          </a:xfrm>
          <a:prstGeom prst="rect">
            <a:avLst/>
          </a:prstGeom>
          <a:noFill/>
        </p:spPr>
        <p:txBody>
          <a:bodyPr wrap="none" rtlCol="0">
            <a:spAutoFit/>
          </a:bodyPr>
          <a:lstStyle/>
          <a:p>
            <a:r>
              <a:rPr lang="it-IT" dirty="0">
                <a:solidFill>
                  <a:schemeClr val="bg1"/>
                </a:solidFill>
              </a:rPr>
              <a:t>Un termovalorizzatore (chiamato anche inceneritore) è un </a:t>
            </a:r>
          </a:p>
          <a:p>
            <a:r>
              <a:rPr lang="it-IT" dirty="0">
                <a:solidFill>
                  <a:schemeClr val="bg1"/>
                </a:solidFill>
              </a:rPr>
              <a:t>impianto di trattamento dei rifiuti urbani. In poche parole, i rifiuti</a:t>
            </a:r>
          </a:p>
          <a:p>
            <a:r>
              <a:rPr lang="it-IT" dirty="0">
                <a:solidFill>
                  <a:schemeClr val="bg1"/>
                </a:solidFill>
              </a:rPr>
              <a:t>vengono eliminati  bruciandoli, e con il calore prodotto dalla</a:t>
            </a:r>
          </a:p>
          <a:p>
            <a:r>
              <a:rPr lang="it-IT" dirty="0">
                <a:solidFill>
                  <a:schemeClr val="bg1"/>
                </a:solidFill>
              </a:rPr>
              <a:t>Combustione si produce energia elettrica. </a:t>
            </a:r>
          </a:p>
          <a:p>
            <a:endParaRPr lang="it-IT" dirty="0">
              <a:solidFill>
                <a:schemeClr val="bg1"/>
              </a:solidFill>
            </a:endParaRPr>
          </a:p>
          <a:p>
            <a:r>
              <a:rPr lang="it-IT" dirty="0">
                <a:solidFill>
                  <a:schemeClr val="bg1"/>
                </a:solidFill>
              </a:rPr>
              <a:t>La prima fase consiste nello stoccaggio dei rifiuti. </a:t>
            </a:r>
          </a:p>
          <a:p>
            <a:endParaRPr lang="it-IT" dirty="0">
              <a:solidFill>
                <a:schemeClr val="bg1"/>
              </a:solidFill>
            </a:endParaRPr>
          </a:p>
          <a:p>
            <a:endParaRPr lang="it-IT" dirty="0">
              <a:solidFill>
                <a:schemeClr val="bg1"/>
              </a:solidFill>
            </a:endParaRPr>
          </a:p>
        </p:txBody>
      </p:sp>
      <p:pic>
        <p:nvPicPr>
          <p:cNvPr id="5" name="Immagine 4"/>
          <p:cNvPicPr>
            <a:picLocks noChangeAspect="1"/>
          </p:cNvPicPr>
          <p:nvPr/>
        </p:nvPicPr>
        <p:blipFill>
          <a:blip r:embed="rId3"/>
          <a:stretch>
            <a:fillRect/>
          </a:stretch>
        </p:blipFill>
        <p:spPr>
          <a:xfrm>
            <a:off x="3048000" y="3276600"/>
            <a:ext cx="4533333" cy="2447619"/>
          </a:xfrm>
          <a:prstGeom prst="rect">
            <a:avLst/>
          </a:prstGeom>
        </p:spPr>
      </p:pic>
    </p:spTree>
    <p:extLst>
      <p:ext uri="{BB962C8B-B14F-4D97-AF65-F5344CB8AC3E}">
        <p14:creationId xmlns:p14="http://schemas.microsoft.com/office/powerpoint/2010/main" val="12896037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Termovalorizzatori</a:t>
            </a:r>
            <a:r>
              <a:rPr lang="en-US" sz="2700" dirty="0"/>
              <a:t>:</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825993" y="1181127"/>
            <a:ext cx="6294159" cy="5909310"/>
          </a:xfrm>
          <a:prstGeom prst="rect">
            <a:avLst/>
          </a:prstGeom>
          <a:noFill/>
        </p:spPr>
        <p:txBody>
          <a:bodyPr wrap="none" rtlCol="0">
            <a:spAutoFit/>
          </a:bodyPr>
          <a:lstStyle/>
          <a:p>
            <a:r>
              <a:rPr lang="it-IT" dirty="0">
                <a:solidFill>
                  <a:schemeClr val="bg1"/>
                </a:solidFill>
              </a:rPr>
              <a:t>Tramite una gru dall’area di stoccaggio i rifiuti vengono immessi</a:t>
            </a:r>
          </a:p>
          <a:p>
            <a:r>
              <a:rPr lang="it-IT" dirty="0">
                <a:solidFill>
                  <a:schemeClr val="bg1"/>
                </a:solidFill>
              </a:rPr>
              <a:t>Nei forni per la combustione. La temperatura di combustione si </a:t>
            </a:r>
          </a:p>
          <a:p>
            <a:r>
              <a:rPr lang="it-IT" dirty="0">
                <a:solidFill>
                  <a:schemeClr val="bg1"/>
                </a:solidFill>
              </a:rPr>
              <a:t>aggira attorno ai 1000 °C.</a:t>
            </a:r>
          </a:p>
          <a:p>
            <a:endParaRPr lang="it-IT" dirty="0">
              <a:solidFill>
                <a:schemeClr val="bg1"/>
              </a:solidFill>
            </a:endParaRPr>
          </a:p>
          <a:p>
            <a:r>
              <a:rPr lang="it-IT" dirty="0">
                <a:solidFill>
                  <a:schemeClr val="bg1"/>
                </a:solidFill>
              </a:rPr>
              <a:t>Con il calore prodotto dalla fase di combustione nel </a:t>
            </a:r>
          </a:p>
          <a:p>
            <a:pPr algn="just"/>
            <a:r>
              <a:rPr lang="it-IT" b="1" dirty="0">
                <a:solidFill>
                  <a:schemeClr val="bg1"/>
                </a:solidFill>
              </a:rPr>
              <a:t>Termovalorizzatore</a:t>
            </a:r>
            <a:r>
              <a:rPr lang="it-IT" dirty="0">
                <a:solidFill>
                  <a:schemeClr val="bg1"/>
                </a:solidFill>
              </a:rPr>
              <a:t> viene prodotto il vapore (riscaldamento </a:t>
            </a:r>
          </a:p>
          <a:p>
            <a:r>
              <a:rPr lang="it-IT" dirty="0">
                <a:solidFill>
                  <a:schemeClr val="bg1"/>
                </a:solidFill>
              </a:rPr>
              <a:t>dell’acqua).  Quindi vengono fatte muovere delle turbine per</a:t>
            </a:r>
          </a:p>
          <a:p>
            <a:r>
              <a:rPr lang="it-IT" dirty="0">
                <a:solidFill>
                  <a:schemeClr val="bg1"/>
                </a:solidFill>
              </a:rPr>
              <a:t>Produrre energia elettrica. </a:t>
            </a:r>
          </a:p>
          <a:p>
            <a:endParaRPr lang="it-IT" dirty="0">
              <a:solidFill>
                <a:schemeClr val="bg1"/>
              </a:solidFill>
            </a:endParaRPr>
          </a:p>
          <a:p>
            <a:r>
              <a:rPr lang="it-IT" dirty="0">
                <a:solidFill>
                  <a:schemeClr val="bg1"/>
                </a:solidFill>
              </a:rPr>
              <a:t>Gli scarti della combustione sono:</a:t>
            </a:r>
          </a:p>
          <a:p>
            <a:endParaRPr lang="it-IT" dirty="0">
              <a:solidFill>
                <a:schemeClr val="bg1"/>
              </a:solidFill>
            </a:endParaRPr>
          </a:p>
          <a:p>
            <a:r>
              <a:rPr lang="it-IT" dirty="0"/>
              <a:t>·</a:t>
            </a:r>
            <a:r>
              <a:rPr lang="it-IT" b="1" i="1" u="sng" dirty="0">
                <a:solidFill>
                  <a:schemeClr val="bg1"/>
                </a:solidFill>
              </a:rPr>
              <a:t>Residui solidi</a:t>
            </a:r>
            <a:r>
              <a:rPr lang="it-IT" b="1" dirty="0">
                <a:solidFill>
                  <a:schemeClr val="bg1"/>
                </a:solidFill>
              </a:rPr>
              <a:t> </a:t>
            </a:r>
            <a:r>
              <a:rPr lang="it-IT" dirty="0">
                <a:solidFill>
                  <a:schemeClr val="bg1"/>
                </a:solidFill>
              </a:rPr>
              <a:t>Le cosiddette ceneri, che, si aggirano intorno al </a:t>
            </a:r>
          </a:p>
          <a:p>
            <a:r>
              <a:rPr lang="it-IT" dirty="0">
                <a:solidFill>
                  <a:schemeClr val="bg1"/>
                </a:solidFill>
              </a:rPr>
              <a:t>20-30 % in peso dei rifiuti in ingresso. </a:t>
            </a:r>
          </a:p>
          <a:p>
            <a:r>
              <a:rPr lang="it-IT" dirty="0">
                <a:solidFill>
                  <a:schemeClr val="bg1"/>
                </a:solidFill>
              </a:rPr>
              <a:t>Le ceneri devono essere inviate in discarica. </a:t>
            </a:r>
          </a:p>
          <a:p>
            <a:r>
              <a:rPr lang="it-IT" dirty="0"/>
              <a:t>·</a:t>
            </a:r>
            <a:r>
              <a:rPr lang="it-IT" b="1" i="1" u="sng" dirty="0">
                <a:solidFill>
                  <a:schemeClr val="bg1"/>
                </a:solidFill>
              </a:rPr>
              <a:t>Fumi della combustione</a:t>
            </a:r>
            <a:r>
              <a:rPr lang="it-IT" dirty="0">
                <a:solidFill>
                  <a:schemeClr val="bg1"/>
                </a:solidFill>
              </a:rPr>
              <a:t>. Oltre all'anidride carbonica, </a:t>
            </a:r>
          </a:p>
          <a:p>
            <a:r>
              <a:rPr lang="it-IT" dirty="0">
                <a:solidFill>
                  <a:schemeClr val="bg1"/>
                </a:solidFill>
              </a:rPr>
              <a:t>nei gas provenienti dalla combustione dei rifiuti possono trovarsi </a:t>
            </a:r>
          </a:p>
          <a:p>
            <a:r>
              <a:rPr lang="it-IT" dirty="0">
                <a:solidFill>
                  <a:schemeClr val="bg1"/>
                </a:solidFill>
              </a:rPr>
              <a:t>anidride solforosa e acido cloridrico </a:t>
            </a:r>
          </a:p>
          <a:p>
            <a:r>
              <a:rPr lang="it-IT" dirty="0">
                <a:solidFill>
                  <a:schemeClr val="bg1"/>
                </a:solidFill>
              </a:rPr>
              <a:t>(ambedue responsabili delle piogge acide) insieme a polveri </a:t>
            </a:r>
          </a:p>
          <a:p>
            <a:r>
              <a:rPr lang="it-IT" dirty="0">
                <a:solidFill>
                  <a:schemeClr val="bg1"/>
                </a:solidFill>
              </a:rPr>
              <a:t>contenenti mercurio, piombo, zinco e altri metalli presenti </a:t>
            </a:r>
          </a:p>
          <a:p>
            <a:r>
              <a:rPr lang="it-IT" dirty="0">
                <a:solidFill>
                  <a:schemeClr val="bg1"/>
                </a:solidFill>
              </a:rPr>
              <a:t>nei nostri rifiuti. </a:t>
            </a:r>
          </a:p>
          <a:p>
            <a:endParaRPr lang="it-IT" dirty="0">
              <a:solidFill>
                <a:schemeClr val="bg1"/>
              </a:solidFill>
            </a:endParaRPr>
          </a:p>
        </p:txBody>
      </p:sp>
    </p:spTree>
    <p:extLst>
      <p:ext uri="{BB962C8B-B14F-4D97-AF65-F5344CB8AC3E}">
        <p14:creationId xmlns:p14="http://schemas.microsoft.com/office/powerpoint/2010/main" val="10858816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Termovalorizzatori</a:t>
            </a:r>
            <a:r>
              <a:rPr lang="en-US" sz="2700" dirty="0"/>
              <a:t>:</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6658746" cy="1477328"/>
          </a:xfrm>
          <a:prstGeom prst="rect">
            <a:avLst/>
          </a:prstGeom>
          <a:noFill/>
        </p:spPr>
        <p:txBody>
          <a:bodyPr wrap="none" rtlCol="0">
            <a:spAutoFit/>
          </a:bodyPr>
          <a:lstStyle/>
          <a:p>
            <a:r>
              <a:rPr lang="it-IT" dirty="0">
                <a:solidFill>
                  <a:schemeClr val="bg1"/>
                </a:solidFill>
              </a:rPr>
              <a:t>La seguente figura mostra il ragno della gru di raccolta ed immissione</a:t>
            </a:r>
          </a:p>
          <a:p>
            <a:r>
              <a:rPr lang="it-IT" dirty="0">
                <a:solidFill>
                  <a:schemeClr val="bg1"/>
                </a:solidFill>
              </a:rPr>
              <a:t>dei rifiuti negli inceneritori.</a:t>
            </a:r>
          </a:p>
          <a:p>
            <a:endParaRPr lang="it-IT" dirty="0">
              <a:solidFill>
                <a:schemeClr val="bg1"/>
              </a:solidFill>
            </a:endParaRPr>
          </a:p>
          <a:p>
            <a:endParaRPr lang="it-IT" dirty="0">
              <a:solidFill>
                <a:schemeClr val="bg1"/>
              </a:solidFill>
            </a:endParaRPr>
          </a:p>
          <a:p>
            <a:endParaRPr lang="it-IT" dirty="0">
              <a:solidFill>
                <a:schemeClr val="bg1"/>
              </a:solidFill>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824" y="2057400"/>
            <a:ext cx="5807456" cy="4355592"/>
          </a:xfrm>
          <a:prstGeom prst="rect">
            <a:avLst/>
          </a:prstGeom>
        </p:spPr>
      </p:pic>
    </p:spTree>
    <p:extLst>
      <p:ext uri="{BB962C8B-B14F-4D97-AF65-F5344CB8AC3E}">
        <p14:creationId xmlns:p14="http://schemas.microsoft.com/office/powerpoint/2010/main" val="13925103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Termovalorizzatori</a:t>
            </a:r>
            <a:r>
              <a:rPr lang="en-US" sz="2700" dirty="0"/>
              <a:t>:</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6461064" cy="1477328"/>
          </a:xfrm>
          <a:prstGeom prst="rect">
            <a:avLst/>
          </a:prstGeom>
          <a:noFill/>
        </p:spPr>
        <p:txBody>
          <a:bodyPr wrap="none" rtlCol="0">
            <a:spAutoFit/>
          </a:bodyPr>
          <a:lstStyle/>
          <a:p>
            <a:r>
              <a:rPr lang="it-IT" dirty="0">
                <a:solidFill>
                  <a:schemeClr val="bg1"/>
                </a:solidFill>
              </a:rPr>
              <a:t>La seguente figura mostra il moderno termovalorizzatore di Brescia</a:t>
            </a:r>
          </a:p>
          <a:p>
            <a:r>
              <a:rPr lang="it-IT" dirty="0">
                <a:solidFill>
                  <a:schemeClr val="bg1"/>
                </a:solidFill>
              </a:rPr>
              <a:t>Proprietà della A2A.</a:t>
            </a:r>
          </a:p>
          <a:p>
            <a:endParaRPr lang="it-IT" dirty="0">
              <a:solidFill>
                <a:schemeClr val="bg1"/>
              </a:solidFill>
            </a:endParaRPr>
          </a:p>
          <a:p>
            <a:endParaRPr lang="it-IT" dirty="0">
              <a:solidFill>
                <a:schemeClr val="bg1"/>
              </a:solidFill>
            </a:endParaRPr>
          </a:p>
          <a:p>
            <a:endParaRPr lang="it-IT" dirty="0">
              <a:solidFill>
                <a:schemeClr val="bg1"/>
              </a:solidFill>
            </a:endParaRP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824" y="1981200"/>
            <a:ext cx="5799328" cy="4349496"/>
          </a:xfrm>
          <a:prstGeom prst="rect">
            <a:avLst/>
          </a:prstGeom>
        </p:spPr>
      </p:pic>
    </p:spTree>
    <p:extLst>
      <p:ext uri="{BB962C8B-B14F-4D97-AF65-F5344CB8AC3E}">
        <p14:creationId xmlns:p14="http://schemas.microsoft.com/office/powerpoint/2010/main" val="3956093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192754" y="1299341"/>
            <a:ext cx="3290814" cy="884439"/>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314703" y="2703586"/>
            <a:ext cx="3290814" cy="884439"/>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340925" y="4004107"/>
            <a:ext cx="3290814" cy="884439"/>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431693" y="5363068"/>
            <a:ext cx="3290814" cy="884439"/>
          </a:xfrm>
          <a:prstGeom prst="rect">
            <a:avLst/>
          </a:prstGeom>
        </p:spPr>
      </p:pic>
      <p:sp>
        <p:nvSpPr>
          <p:cNvPr id="44" name="Text Placeholder 12"/>
          <p:cNvSpPr>
            <a:spLocks noGrp="1"/>
          </p:cNvSpPr>
          <p:nvPr>
            <p:ph type="body" sz="quarter" idx="15"/>
          </p:nvPr>
        </p:nvSpPr>
        <p:spPr>
          <a:xfrm>
            <a:off x="5600700" y="1428351"/>
            <a:ext cx="3486150" cy="628650"/>
          </a:xfrm>
        </p:spPr>
        <p:txBody>
          <a:bodyPr>
            <a:normAutofit/>
          </a:bodyPr>
          <a:lstStyle/>
          <a:p>
            <a:r>
              <a:rPr lang="en-US" dirty="0" err="1"/>
              <a:t>Trasformazione</a:t>
            </a:r>
            <a:r>
              <a:rPr lang="en-US" dirty="0"/>
              <a:t> </a:t>
            </a:r>
            <a:r>
              <a:rPr lang="en-US" dirty="0" err="1"/>
              <a:t>dell’energia</a:t>
            </a:r>
            <a:r>
              <a:rPr lang="en-US" dirty="0"/>
              <a:t> da </a:t>
            </a:r>
            <a:r>
              <a:rPr lang="en-US" dirty="0" err="1"/>
              <a:t>una</a:t>
            </a:r>
            <a:r>
              <a:rPr lang="en-US" dirty="0"/>
              <a:t> </a:t>
            </a:r>
            <a:r>
              <a:rPr lang="en-US" dirty="0" err="1"/>
              <a:t>fonte</a:t>
            </a:r>
            <a:r>
              <a:rPr lang="en-US" dirty="0"/>
              <a:t> non </a:t>
            </a:r>
            <a:r>
              <a:rPr lang="en-US" dirty="0" err="1"/>
              <a:t>rinnovabile</a:t>
            </a:r>
            <a:r>
              <a:rPr lang="en-US" dirty="0"/>
              <a:t> o </a:t>
            </a:r>
            <a:r>
              <a:rPr lang="en-US" dirty="0" err="1"/>
              <a:t>rinnovabile</a:t>
            </a:r>
            <a:r>
              <a:rPr lang="en-US" dirty="0"/>
              <a:t> in </a:t>
            </a:r>
            <a:r>
              <a:rPr lang="en-US" dirty="0" err="1"/>
              <a:t>energia</a:t>
            </a:r>
            <a:r>
              <a:rPr lang="en-US" dirty="0"/>
              <a:t> </a:t>
            </a:r>
            <a:r>
              <a:rPr lang="en-US" dirty="0" err="1"/>
              <a:t>elettrica</a:t>
            </a:r>
            <a:endParaRPr lang="en-US" dirty="0"/>
          </a:p>
        </p:txBody>
      </p:sp>
      <p:sp>
        <p:nvSpPr>
          <p:cNvPr id="45" name="Text Placeholder 13"/>
          <p:cNvSpPr>
            <a:spLocks noGrp="1"/>
          </p:cNvSpPr>
          <p:nvPr>
            <p:ph type="body" sz="quarter" idx="16"/>
          </p:nvPr>
        </p:nvSpPr>
        <p:spPr>
          <a:xfrm>
            <a:off x="5643059" y="2853191"/>
            <a:ext cx="3486150" cy="628650"/>
          </a:xfrm>
        </p:spPr>
        <p:txBody>
          <a:bodyPr>
            <a:normAutofit/>
          </a:bodyPr>
          <a:lstStyle/>
          <a:p>
            <a:r>
              <a:rPr lang="en-US" dirty="0" err="1"/>
              <a:t>Trasmissione</a:t>
            </a:r>
            <a:r>
              <a:rPr lang="en-US" dirty="0"/>
              <a:t> </a:t>
            </a:r>
            <a:r>
              <a:rPr lang="en-US" dirty="0" err="1"/>
              <a:t>dell’energia</a:t>
            </a:r>
            <a:r>
              <a:rPr lang="en-US" dirty="0"/>
              <a:t> </a:t>
            </a:r>
            <a:r>
              <a:rPr lang="en-US" dirty="0" err="1"/>
              <a:t>elettrica</a:t>
            </a:r>
            <a:endParaRPr lang="en-US" dirty="0"/>
          </a:p>
        </p:txBody>
      </p:sp>
      <p:sp>
        <p:nvSpPr>
          <p:cNvPr id="46" name="Text Placeholder 14"/>
          <p:cNvSpPr>
            <a:spLocks noGrp="1"/>
          </p:cNvSpPr>
          <p:nvPr>
            <p:ph type="body" sz="quarter" idx="17"/>
          </p:nvPr>
        </p:nvSpPr>
        <p:spPr>
          <a:xfrm>
            <a:off x="5657850" y="4176161"/>
            <a:ext cx="3486150" cy="628650"/>
          </a:xfrm>
        </p:spPr>
        <p:txBody>
          <a:bodyPr>
            <a:normAutofit/>
          </a:bodyPr>
          <a:lstStyle/>
          <a:p>
            <a:r>
              <a:rPr lang="en-US" dirty="0" err="1"/>
              <a:t>Distribuzione</a:t>
            </a:r>
            <a:r>
              <a:rPr lang="en-US" dirty="0"/>
              <a:t> </a:t>
            </a:r>
            <a:r>
              <a:rPr lang="en-US" dirty="0" err="1"/>
              <a:t>dell’energia</a:t>
            </a:r>
            <a:endParaRPr lang="en-US" dirty="0"/>
          </a:p>
        </p:txBody>
      </p:sp>
      <p:sp>
        <p:nvSpPr>
          <p:cNvPr id="47" name="Text Placeholder 10"/>
          <p:cNvSpPr>
            <a:spLocks noGrp="1"/>
          </p:cNvSpPr>
          <p:nvPr>
            <p:ph type="body" sz="quarter" idx="18"/>
          </p:nvPr>
        </p:nvSpPr>
        <p:spPr>
          <a:xfrm>
            <a:off x="5657850" y="5566811"/>
            <a:ext cx="3486150" cy="628650"/>
          </a:xfrm>
        </p:spPr>
        <p:txBody>
          <a:bodyPr>
            <a:normAutofit/>
          </a:bodyPr>
          <a:lstStyle/>
          <a:p>
            <a:r>
              <a:rPr lang="en-US" dirty="0" err="1"/>
              <a:t>Consumo</a:t>
            </a:r>
            <a:r>
              <a:rPr lang="en-US" dirty="0"/>
              <a:t> </a:t>
            </a:r>
            <a:r>
              <a:rPr lang="en-US" dirty="0" err="1"/>
              <a:t>dell’energia</a:t>
            </a:r>
            <a:endParaRPr lang="en-US" dirty="0"/>
          </a:p>
          <a:p>
            <a:endParaRPr lang="en-US" dirty="0"/>
          </a:p>
        </p:txBody>
      </p:sp>
      <p:sp>
        <p:nvSpPr>
          <p:cNvPr id="10" name="Title 9"/>
          <p:cNvSpPr>
            <a:spLocks noGrp="1"/>
          </p:cNvSpPr>
          <p:nvPr>
            <p:ph type="title"/>
          </p:nvPr>
        </p:nvSpPr>
        <p:spPr>
          <a:xfrm>
            <a:off x="2762250" y="255445"/>
            <a:ext cx="5619750" cy="394097"/>
          </a:xfrm>
        </p:spPr>
        <p:txBody>
          <a:bodyPr>
            <a:noAutofit/>
          </a:bodyPr>
          <a:lstStyle/>
          <a:p>
            <a:r>
              <a:rPr lang="en-US" sz="2700" dirty="0" err="1"/>
              <a:t>Ciclo</a:t>
            </a:r>
            <a:r>
              <a:rPr lang="en-US" sz="2700" dirty="0"/>
              <a:t> </a:t>
            </a:r>
            <a:r>
              <a:rPr lang="en-US" sz="2700" dirty="0" err="1"/>
              <a:t>dell’energia</a:t>
            </a:r>
            <a:r>
              <a:rPr lang="en-US" sz="2700" dirty="0"/>
              <a:t> </a:t>
            </a:r>
            <a:r>
              <a:rPr lang="en-US" sz="2700" dirty="0" err="1"/>
              <a:t>elettrica</a:t>
            </a:r>
            <a:endParaRPr lang="en-US" sz="2700" dirty="0"/>
          </a:p>
        </p:txBody>
      </p:sp>
      <p:sp>
        <p:nvSpPr>
          <p:cNvPr id="2" name="TextBox 1"/>
          <p:cNvSpPr txBox="1"/>
          <p:nvPr/>
        </p:nvSpPr>
        <p:spPr>
          <a:xfrm>
            <a:off x="3028952" y="1219200"/>
            <a:ext cx="285753" cy="854080"/>
          </a:xfrm>
          <a:prstGeom prst="rect">
            <a:avLst/>
          </a:prstGeom>
          <a:noFill/>
        </p:spPr>
        <p:txBody>
          <a:bodyPr wrap="square" rtlCol="0">
            <a:spAutoFit/>
          </a:bodyPr>
          <a:lstStyle>
            <a:defPPr>
              <a:defRPr lang="en-US"/>
            </a:defPPr>
            <a:lvl1pPr>
              <a:defRPr sz="4800" b="1">
                <a:solidFill>
                  <a:schemeClr val="tx1">
                    <a:lumMod val="95000"/>
                    <a:lumOff val="5000"/>
                  </a:schemeClr>
                </a:solidFill>
              </a:defRPr>
            </a:lvl1pPr>
          </a:lstStyle>
          <a:p>
            <a:r>
              <a:rPr lang="en-US" sz="4950" dirty="0">
                <a:ln>
                  <a:solidFill>
                    <a:schemeClr val="accent1">
                      <a:lumMod val="60000"/>
                      <a:lumOff val="40000"/>
                    </a:schemeClr>
                  </a:solidFill>
                </a:ln>
                <a:solidFill>
                  <a:schemeClr val="bg1">
                    <a:lumMod val="95000"/>
                    <a:alpha val="75000"/>
                  </a:schemeClr>
                </a:solidFill>
              </a:rPr>
              <a:t>1</a:t>
            </a:r>
          </a:p>
        </p:txBody>
      </p:sp>
      <p:sp>
        <p:nvSpPr>
          <p:cNvPr id="17" name="TextBox 16"/>
          <p:cNvSpPr txBox="1"/>
          <p:nvPr/>
        </p:nvSpPr>
        <p:spPr>
          <a:xfrm>
            <a:off x="3028952" y="2513198"/>
            <a:ext cx="285753" cy="854080"/>
          </a:xfrm>
          <a:prstGeom prst="rect">
            <a:avLst/>
          </a:prstGeom>
          <a:noFill/>
        </p:spPr>
        <p:txBody>
          <a:bodyPr wrap="square" rtlCol="0">
            <a:spAutoFit/>
          </a:bodyPr>
          <a:lstStyle>
            <a:defPPr>
              <a:defRPr lang="en-US"/>
            </a:defPPr>
            <a:lvl1pPr>
              <a:defRPr sz="6600" b="1">
                <a:ln>
                  <a:solidFill>
                    <a:schemeClr val="accent1">
                      <a:lumMod val="60000"/>
                      <a:lumOff val="40000"/>
                    </a:schemeClr>
                  </a:solidFill>
                </a:ln>
                <a:solidFill>
                  <a:schemeClr val="bg1">
                    <a:lumMod val="95000"/>
                  </a:schemeClr>
                </a:solidFill>
              </a:defRPr>
            </a:lvl1pPr>
          </a:lstStyle>
          <a:p>
            <a:r>
              <a:rPr lang="en-US" sz="4950" dirty="0">
                <a:solidFill>
                  <a:schemeClr val="bg1">
                    <a:lumMod val="95000"/>
                    <a:alpha val="79000"/>
                  </a:schemeClr>
                </a:solidFill>
              </a:rPr>
              <a:t>2</a:t>
            </a:r>
          </a:p>
        </p:txBody>
      </p:sp>
      <p:sp>
        <p:nvSpPr>
          <p:cNvPr id="20" name="TextBox 19"/>
          <p:cNvSpPr txBox="1"/>
          <p:nvPr/>
        </p:nvSpPr>
        <p:spPr>
          <a:xfrm>
            <a:off x="3028952" y="3833261"/>
            <a:ext cx="285753" cy="854080"/>
          </a:xfrm>
          <a:prstGeom prst="rect">
            <a:avLst/>
          </a:prstGeom>
          <a:noFill/>
        </p:spPr>
        <p:txBody>
          <a:bodyPr wrap="square" rtlCol="0">
            <a:spAutoFit/>
          </a:bodyPr>
          <a:lstStyle>
            <a:defPPr>
              <a:defRPr lang="en-US"/>
            </a:defPPr>
            <a:lvl1pPr>
              <a:defRPr sz="6600" b="1">
                <a:ln>
                  <a:solidFill>
                    <a:schemeClr val="accent1">
                      <a:lumMod val="60000"/>
                      <a:lumOff val="40000"/>
                    </a:schemeClr>
                  </a:solidFill>
                </a:ln>
                <a:solidFill>
                  <a:schemeClr val="bg1">
                    <a:lumMod val="95000"/>
                  </a:schemeClr>
                </a:solidFill>
              </a:defRPr>
            </a:lvl1pPr>
          </a:lstStyle>
          <a:p>
            <a:r>
              <a:rPr lang="en-US" sz="4950" dirty="0">
                <a:solidFill>
                  <a:schemeClr val="bg1">
                    <a:lumMod val="95000"/>
                    <a:alpha val="79000"/>
                  </a:schemeClr>
                </a:solidFill>
              </a:rPr>
              <a:t>3</a:t>
            </a:r>
          </a:p>
        </p:txBody>
      </p:sp>
      <p:sp>
        <p:nvSpPr>
          <p:cNvPr id="23" name="TextBox 22"/>
          <p:cNvSpPr txBox="1"/>
          <p:nvPr/>
        </p:nvSpPr>
        <p:spPr>
          <a:xfrm>
            <a:off x="3028952" y="5193014"/>
            <a:ext cx="285753" cy="854080"/>
          </a:xfrm>
          <a:prstGeom prst="rect">
            <a:avLst/>
          </a:prstGeom>
          <a:noFill/>
        </p:spPr>
        <p:txBody>
          <a:bodyPr wrap="square" rtlCol="0">
            <a:spAutoFit/>
          </a:bodyPr>
          <a:lstStyle>
            <a:defPPr>
              <a:defRPr lang="en-US"/>
            </a:defPPr>
            <a:lvl1pPr>
              <a:defRPr sz="6600" b="1">
                <a:ln>
                  <a:solidFill>
                    <a:schemeClr val="accent1">
                      <a:lumMod val="60000"/>
                      <a:lumOff val="40000"/>
                    </a:schemeClr>
                  </a:solidFill>
                </a:ln>
                <a:solidFill>
                  <a:schemeClr val="bg1">
                    <a:lumMod val="95000"/>
                  </a:schemeClr>
                </a:solidFill>
              </a:defRPr>
            </a:lvl1pPr>
          </a:lstStyle>
          <a:p>
            <a:r>
              <a:rPr lang="en-US" sz="4950" dirty="0">
                <a:solidFill>
                  <a:schemeClr val="bg1">
                    <a:lumMod val="95000"/>
                    <a:alpha val="79000"/>
                  </a:schemeClr>
                </a:solidFill>
              </a:rPr>
              <a:t>4</a:t>
            </a:r>
          </a:p>
        </p:txBody>
      </p:sp>
    </p:spTree>
    <p:extLst>
      <p:ext uri="{BB962C8B-B14F-4D97-AF65-F5344CB8AC3E}">
        <p14:creationId xmlns:p14="http://schemas.microsoft.com/office/powerpoint/2010/main" val="253495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nodeType="withEffect">
                                  <p:stCondLst>
                                    <p:cond delay="80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fade">
                                      <p:cBhvr>
                                        <p:cTn id="13" dur="500"/>
                                        <p:tgtEl>
                                          <p:spTgt spid="44">
                                            <p:txEl>
                                              <p:pRg st="0" end="0"/>
                                            </p:txEl>
                                          </p:spTgt>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22" presetClass="entr" presetSubtype="8" fill="hold" nodeType="withEffect">
                                  <p:stCondLst>
                                    <p:cond delay="80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par>
                                <p:cTn id="20" presetID="10" presetClass="entr" presetSubtype="0" fill="hold" grpId="0" nodeType="withEffect">
                                  <p:stCondLst>
                                    <p:cond delay="130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fade">
                                      <p:cBhvr>
                                        <p:cTn id="22" dur="500"/>
                                        <p:tgtEl>
                                          <p:spTgt spid="45">
                                            <p:txEl>
                                              <p:pRg st="0" end="0"/>
                                            </p:txEl>
                                          </p:spTgt>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22" presetClass="entr" presetSubtype="8" fill="hold" nodeType="withEffect">
                                  <p:stCondLst>
                                    <p:cond delay="80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par>
                                <p:cTn id="29" presetID="10" presetClass="entr" presetSubtype="0" fill="hold" grpId="0" nodeType="withEffect">
                                  <p:stCondLst>
                                    <p:cond delay="1300"/>
                                  </p:stCondLst>
                                  <p:childTnLst>
                                    <p:set>
                                      <p:cBhvr>
                                        <p:cTn id="30" dur="1" fill="hold">
                                          <p:stCondLst>
                                            <p:cond delay="0"/>
                                          </p:stCondLst>
                                        </p:cTn>
                                        <p:tgtEl>
                                          <p:spTgt spid="46">
                                            <p:txEl>
                                              <p:pRg st="0" end="0"/>
                                            </p:txEl>
                                          </p:spTgt>
                                        </p:tgtEl>
                                        <p:attrNameLst>
                                          <p:attrName>style.visibility</p:attrName>
                                        </p:attrNameLst>
                                      </p:cBhvr>
                                      <p:to>
                                        <p:strVal val="visible"/>
                                      </p:to>
                                    </p:set>
                                    <p:animEffect transition="in" filter="fade">
                                      <p:cBhvr>
                                        <p:cTn id="31" dur="500"/>
                                        <p:tgtEl>
                                          <p:spTgt spid="46">
                                            <p:txEl>
                                              <p:pRg st="0" end="0"/>
                                            </p:txEl>
                                          </p:spTgt>
                                        </p:tgtEl>
                                      </p:cBhvr>
                                    </p:animEffect>
                                  </p:childTnLst>
                                </p:cTn>
                              </p:par>
                              <p:par>
                                <p:cTn id="32" presetID="10" presetClass="entr" presetSubtype="0" fill="hold" grpId="0" nodeType="withEffect">
                                  <p:stCondLst>
                                    <p:cond delay="3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22" presetClass="entr" presetSubtype="8" fill="hold" nodeType="withEffect">
                                  <p:stCondLst>
                                    <p:cond delay="80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par>
                                <p:cTn id="38" presetID="10" presetClass="entr" presetSubtype="0" fill="hold" grpId="0" nodeType="withEffect">
                                  <p:stCondLst>
                                    <p:cond delay="1300"/>
                                  </p:stCondLst>
                                  <p:childTnLst>
                                    <p:set>
                                      <p:cBhvr>
                                        <p:cTn id="39" dur="1" fill="hold">
                                          <p:stCondLst>
                                            <p:cond delay="0"/>
                                          </p:stCondLst>
                                        </p:cTn>
                                        <p:tgtEl>
                                          <p:spTgt spid="47">
                                            <p:txEl>
                                              <p:pRg st="0" end="0"/>
                                            </p:txEl>
                                          </p:spTgt>
                                        </p:tgtEl>
                                        <p:attrNameLst>
                                          <p:attrName>style.visibility</p:attrName>
                                        </p:attrNameLst>
                                      </p:cBhvr>
                                      <p:to>
                                        <p:strVal val="visible"/>
                                      </p:to>
                                    </p:set>
                                    <p:animEffect transition="in" filter="fade">
                                      <p:cBhvr>
                                        <p:cTn id="40"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P spid="45" grpId="0" build="p"/>
      <p:bldP spid="46" grpId="0" build="p"/>
      <p:bldP spid="47" grpId="0" build="p"/>
      <p:bldP spid="2" grpId="0"/>
      <p:bldP spid="17" grpId="0"/>
      <p:bldP spid="20" grpId="0"/>
      <p:bldP spid="2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Termovalorizzatori</a:t>
            </a:r>
            <a:r>
              <a:rPr lang="en-US" sz="2700" dirty="0"/>
              <a:t>:</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3193567" cy="1200329"/>
          </a:xfrm>
          <a:prstGeom prst="rect">
            <a:avLst/>
          </a:prstGeom>
          <a:noFill/>
        </p:spPr>
        <p:txBody>
          <a:bodyPr wrap="none" rtlCol="0">
            <a:spAutoFit/>
          </a:bodyPr>
          <a:lstStyle/>
          <a:p>
            <a:r>
              <a:rPr lang="it-IT" dirty="0">
                <a:solidFill>
                  <a:schemeClr val="bg1"/>
                </a:solidFill>
              </a:rPr>
              <a:t>Il camino di fuoriuscita dei fumi.</a:t>
            </a:r>
          </a:p>
          <a:p>
            <a:endParaRPr lang="it-IT" dirty="0">
              <a:solidFill>
                <a:schemeClr val="bg1"/>
              </a:solidFill>
            </a:endParaRPr>
          </a:p>
          <a:p>
            <a:endParaRPr lang="it-IT" dirty="0">
              <a:solidFill>
                <a:schemeClr val="bg1"/>
              </a:solidFill>
            </a:endParaRPr>
          </a:p>
          <a:p>
            <a:endParaRPr lang="it-IT" dirty="0">
              <a:solidFill>
                <a:schemeClr val="bg1"/>
              </a:solidFill>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886" y="1790557"/>
            <a:ext cx="5900928" cy="4425696"/>
          </a:xfrm>
          <a:prstGeom prst="rect">
            <a:avLst/>
          </a:prstGeom>
        </p:spPr>
      </p:pic>
    </p:spTree>
    <p:extLst>
      <p:ext uri="{BB962C8B-B14F-4D97-AF65-F5344CB8AC3E}">
        <p14:creationId xmlns:p14="http://schemas.microsoft.com/office/powerpoint/2010/main" val="15067730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Termovalorizzatori</a:t>
            </a:r>
            <a:r>
              <a:rPr lang="en-US" sz="2700" dirty="0"/>
              <a:t>:</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6552628" cy="5909310"/>
          </a:xfrm>
          <a:prstGeom prst="rect">
            <a:avLst/>
          </a:prstGeom>
          <a:noFill/>
        </p:spPr>
        <p:txBody>
          <a:bodyPr wrap="none" rtlCol="0">
            <a:spAutoFit/>
          </a:bodyPr>
          <a:lstStyle/>
          <a:p>
            <a:r>
              <a:rPr lang="it-IT" dirty="0">
                <a:solidFill>
                  <a:schemeClr val="bg1"/>
                </a:solidFill>
              </a:rPr>
              <a:t>VANTAGGI:</a:t>
            </a:r>
          </a:p>
          <a:p>
            <a:endParaRPr lang="it-IT" dirty="0">
              <a:solidFill>
                <a:schemeClr val="bg1"/>
              </a:solidFill>
            </a:endParaRPr>
          </a:p>
          <a:p>
            <a:pPr marL="285750" indent="-285750">
              <a:buFont typeface="Arial" panose="020B0604020202020204" pitchFamily="34" charset="0"/>
              <a:buChar char="•"/>
            </a:pPr>
            <a:r>
              <a:rPr lang="it-IT" dirty="0">
                <a:solidFill>
                  <a:schemeClr val="bg1"/>
                </a:solidFill>
              </a:rPr>
              <a:t>Riduzione del volume di rifiuti</a:t>
            </a:r>
          </a:p>
          <a:p>
            <a:pPr marL="285750" indent="-285750">
              <a:buFont typeface="Arial" panose="020B0604020202020204" pitchFamily="34" charset="0"/>
              <a:buChar char="•"/>
            </a:pPr>
            <a:endParaRPr lang="it-IT" dirty="0">
              <a:solidFill>
                <a:schemeClr val="bg1"/>
              </a:solidFill>
            </a:endParaRPr>
          </a:p>
          <a:p>
            <a:r>
              <a:rPr lang="it-IT" dirty="0">
                <a:solidFill>
                  <a:schemeClr val="bg1"/>
                </a:solidFill>
              </a:rPr>
              <a:t>SVANTAGGI:</a:t>
            </a:r>
          </a:p>
          <a:p>
            <a:endParaRPr lang="it-IT" dirty="0">
              <a:solidFill>
                <a:schemeClr val="bg1"/>
              </a:solidFill>
            </a:endParaRPr>
          </a:p>
          <a:p>
            <a:pPr marL="285750" indent="-285750">
              <a:buFont typeface="Arial" panose="020B0604020202020204" pitchFamily="34" charset="0"/>
              <a:buChar char="•"/>
            </a:pPr>
            <a:r>
              <a:rPr lang="it-IT" dirty="0">
                <a:solidFill>
                  <a:schemeClr val="bg1"/>
                </a:solidFill>
              </a:rPr>
              <a:t>Alti costi iniziali di investimento</a:t>
            </a:r>
          </a:p>
          <a:p>
            <a:pPr marL="285750" indent="-285750">
              <a:buFont typeface="Arial" panose="020B0604020202020204" pitchFamily="34" charset="0"/>
              <a:buChar char="•"/>
            </a:pPr>
            <a:r>
              <a:rPr lang="it-IT" dirty="0">
                <a:solidFill>
                  <a:schemeClr val="bg1"/>
                </a:solidFill>
              </a:rPr>
              <a:t>Impossibilità di recuperare i materiali distrutti dal fuoco</a:t>
            </a:r>
          </a:p>
          <a:p>
            <a:pPr marL="285750" indent="-285750">
              <a:buFont typeface="Arial" panose="020B0604020202020204" pitchFamily="34" charset="0"/>
              <a:buChar char="•"/>
            </a:pPr>
            <a:r>
              <a:rPr lang="it-IT" dirty="0">
                <a:solidFill>
                  <a:schemeClr val="bg1"/>
                </a:solidFill>
              </a:rPr>
              <a:t>Produzione di diossina se la combustione avviene a temperatura </a:t>
            </a:r>
          </a:p>
          <a:p>
            <a:r>
              <a:rPr lang="it-IT" dirty="0">
                <a:solidFill>
                  <a:schemeClr val="bg1"/>
                </a:solidFill>
              </a:rPr>
              <a:t>      inferiori ai 1000°C.</a:t>
            </a:r>
          </a:p>
          <a:p>
            <a:pPr marL="285750" indent="-285750">
              <a:buFont typeface="Arial" panose="020B0604020202020204" pitchFamily="34" charset="0"/>
              <a:buChar char="•"/>
            </a:pPr>
            <a:r>
              <a:rPr lang="it-IT" dirty="0">
                <a:solidFill>
                  <a:schemeClr val="bg1"/>
                </a:solidFill>
              </a:rPr>
              <a:t>Non tutti i tipi di rifiuti si possono bruciare.</a:t>
            </a:r>
          </a:p>
          <a:p>
            <a:endParaRPr lang="it-IT" dirty="0">
              <a:solidFill>
                <a:schemeClr val="bg1"/>
              </a:solidFill>
            </a:endParaRPr>
          </a:p>
          <a:p>
            <a:r>
              <a:rPr lang="it-IT" dirty="0">
                <a:solidFill>
                  <a:schemeClr val="bg1"/>
                </a:solidFill>
              </a:rPr>
              <a:t>La tipologia dei rifiuti è:</a:t>
            </a:r>
          </a:p>
          <a:p>
            <a:endParaRPr lang="it-IT" dirty="0">
              <a:solidFill>
                <a:schemeClr val="bg1"/>
              </a:solidFill>
            </a:endParaRPr>
          </a:p>
          <a:p>
            <a:pPr marL="285750" indent="-285750">
              <a:buFont typeface="Arial" panose="020B0604020202020204" pitchFamily="34" charset="0"/>
              <a:buChar char="•"/>
            </a:pPr>
            <a:r>
              <a:rPr lang="it-IT" dirty="0">
                <a:solidFill>
                  <a:schemeClr val="bg1"/>
                </a:solidFill>
              </a:rPr>
              <a:t>Rifiuti organici (secchi) -&gt; contenenti alto potere calorifico</a:t>
            </a:r>
          </a:p>
          <a:p>
            <a:pPr marL="285750" indent="-285750">
              <a:buFont typeface="Arial" panose="020B0604020202020204" pitchFamily="34" charset="0"/>
              <a:buChar char="•"/>
            </a:pPr>
            <a:r>
              <a:rPr lang="it-IT" dirty="0">
                <a:solidFill>
                  <a:schemeClr val="bg1"/>
                </a:solidFill>
              </a:rPr>
              <a:t>Rifiuti vegetali</a:t>
            </a:r>
          </a:p>
          <a:p>
            <a:pPr marL="285750" indent="-285750">
              <a:buFont typeface="Arial" panose="020B0604020202020204" pitchFamily="34" charset="0"/>
              <a:buChar char="•"/>
            </a:pPr>
            <a:r>
              <a:rPr lang="it-IT" dirty="0">
                <a:solidFill>
                  <a:schemeClr val="bg1"/>
                </a:solidFill>
              </a:rPr>
              <a:t>Rifiuti non pericolosi</a:t>
            </a:r>
          </a:p>
          <a:p>
            <a:pPr marL="285750" indent="-285750">
              <a:buFont typeface="Arial" panose="020B0604020202020204" pitchFamily="34" charset="0"/>
              <a:buChar char="•"/>
            </a:pPr>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10015368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Termovalorizzatori</a:t>
            </a:r>
            <a:r>
              <a:rPr lang="en-US" sz="2700" dirty="0"/>
              <a:t>:</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6366936" cy="3416320"/>
          </a:xfrm>
          <a:prstGeom prst="rect">
            <a:avLst/>
          </a:prstGeom>
          <a:noFill/>
        </p:spPr>
        <p:txBody>
          <a:bodyPr wrap="none" rtlCol="0">
            <a:spAutoFit/>
          </a:bodyPr>
          <a:lstStyle/>
          <a:p>
            <a:r>
              <a:rPr lang="it-IT" dirty="0">
                <a:solidFill>
                  <a:schemeClr val="bg1"/>
                </a:solidFill>
              </a:rPr>
              <a:t>Il termovalorizzatore non brucia qualsiasi rifiuto bensì soltanto </a:t>
            </a:r>
          </a:p>
          <a:p>
            <a:r>
              <a:rPr lang="it-IT" b="1" dirty="0">
                <a:solidFill>
                  <a:schemeClr val="bg1"/>
                </a:solidFill>
              </a:rPr>
              <a:t>CDR (combustibile da rifiuto)</a:t>
            </a:r>
            <a:r>
              <a:rPr lang="it-IT" dirty="0">
                <a:solidFill>
                  <a:schemeClr val="bg1"/>
                </a:solidFill>
              </a:rPr>
              <a:t> composto dalla parte secca del </a:t>
            </a:r>
          </a:p>
          <a:p>
            <a:r>
              <a:rPr lang="it-IT" dirty="0">
                <a:solidFill>
                  <a:schemeClr val="bg1"/>
                </a:solidFill>
              </a:rPr>
              <a:t>classico RSU (rifiuto solido urbano). Questa parte secca è </a:t>
            </a:r>
          </a:p>
          <a:p>
            <a:r>
              <a:rPr lang="it-IT" dirty="0">
                <a:solidFill>
                  <a:schemeClr val="bg1"/>
                </a:solidFill>
              </a:rPr>
              <a:t>ovviamente composta da legno, carta, cartone, panni, stracci e </a:t>
            </a:r>
          </a:p>
          <a:p>
            <a:r>
              <a:rPr lang="it-IT" dirty="0">
                <a:solidFill>
                  <a:schemeClr val="bg1"/>
                </a:solidFill>
              </a:rPr>
              <a:t>tutto ciò che ha un potere calorifico abbastanza alto da poter </a:t>
            </a:r>
          </a:p>
          <a:p>
            <a:r>
              <a:rPr lang="it-IT" dirty="0">
                <a:solidFill>
                  <a:schemeClr val="bg1"/>
                </a:solidFill>
              </a:rPr>
              <a:t>garantire il corretto funzionamento dell'impianto di </a:t>
            </a:r>
          </a:p>
          <a:p>
            <a:r>
              <a:rPr lang="it-IT" dirty="0">
                <a:solidFill>
                  <a:schemeClr val="bg1"/>
                </a:solidFill>
              </a:rPr>
              <a:t>termovalorizzazione. I rifiuti umidi non bruciano, quindi non sono </a:t>
            </a:r>
          </a:p>
          <a:p>
            <a:r>
              <a:rPr lang="it-IT" dirty="0">
                <a:solidFill>
                  <a:schemeClr val="bg1"/>
                </a:solidFill>
              </a:rPr>
              <a:t>adatti ad essere smaltito negli inceneritori e devono </a:t>
            </a:r>
          </a:p>
          <a:p>
            <a:r>
              <a:rPr lang="it-IT" dirty="0">
                <a:solidFill>
                  <a:schemeClr val="bg1"/>
                </a:solidFill>
              </a:rPr>
              <a:t>necessariamente essere stoccati nelle discariche.</a:t>
            </a:r>
          </a:p>
          <a:p>
            <a:endParaRPr lang="it-IT" dirty="0">
              <a:solidFill>
                <a:schemeClr val="bg1"/>
              </a:solidFill>
            </a:endParaRP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21381911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marine:</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6349559" cy="4524315"/>
          </a:xfrm>
          <a:prstGeom prst="rect">
            <a:avLst/>
          </a:prstGeom>
          <a:noFill/>
        </p:spPr>
        <p:txBody>
          <a:bodyPr wrap="none" rtlCol="0">
            <a:spAutoFit/>
          </a:bodyPr>
          <a:lstStyle/>
          <a:p>
            <a:r>
              <a:rPr lang="it-IT" dirty="0">
                <a:solidFill>
                  <a:schemeClr val="bg1"/>
                </a:solidFill>
              </a:rPr>
              <a:t>Le centrali marine sfruttano il moto ondoso e le correnti del mare</a:t>
            </a:r>
          </a:p>
          <a:p>
            <a:r>
              <a:rPr lang="it-IT" dirty="0">
                <a:solidFill>
                  <a:schemeClr val="bg1"/>
                </a:solidFill>
              </a:rPr>
              <a:t>per generare energia elettrica. Potrebbero ricadere nella tipologia</a:t>
            </a:r>
          </a:p>
          <a:p>
            <a:r>
              <a:rPr lang="it-IT" dirty="0">
                <a:solidFill>
                  <a:schemeClr val="bg1"/>
                </a:solidFill>
              </a:rPr>
              <a:t>Di centrali idroelettriche, ma volutamente è stata fatta, in questa </a:t>
            </a:r>
          </a:p>
          <a:p>
            <a:r>
              <a:rPr lang="it-IT" dirty="0">
                <a:solidFill>
                  <a:schemeClr val="bg1"/>
                </a:solidFill>
              </a:rPr>
              <a:t>Presentazione, una differenziazione in quanto ci sono svariate</a:t>
            </a:r>
          </a:p>
          <a:p>
            <a:r>
              <a:rPr lang="it-IT" dirty="0">
                <a:solidFill>
                  <a:schemeClr val="bg1"/>
                </a:solidFill>
              </a:rPr>
              <a:t>tecniche per generare energia elettrica dal mare.</a:t>
            </a:r>
          </a:p>
          <a:p>
            <a:endParaRPr lang="it-IT" dirty="0">
              <a:solidFill>
                <a:schemeClr val="bg1"/>
              </a:solidFill>
            </a:endParaRPr>
          </a:p>
          <a:p>
            <a:r>
              <a:rPr lang="it-IT" dirty="0">
                <a:solidFill>
                  <a:schemeClr val="bg1"/>
                </a:solidFill>
              </a:rPr>
              <a:t>L’energia ricavabile dal mare può essere suddivisa in:</a:t>
            </a:r>
          </a:p>
          <a:p>
            <a:endParaRPr lang="it-IT" dirty="0">
              <a:solidFill>
                <a:schemeClr val="bg1"/>
              </a:solidFill>
            </a:endParaRPr>
          </a:p>
          <a:p>
            <a:r>
              <a:rPr lang="it-IT" dirty="0">
                <a:solidFill>
                  <a:schemeClr val="bg1"/>
                </a:solidFill>
              </a:rPr>
              <a:t>• energia </a:t>
            </a:r>
            <a:r>
              <a:rPr lang="it-IT" dirty="0" err="1">
                <a:solidFill>
                  <a:schemeClr val="bg1"/>
                </a:solidFill>
              </a:rPr>
              <a:t>maremotrice</a:t>
            </a:r>
            <a:endParaRPr lang="it-IT" dirty="0">
              <a:solidFill>
                <a:schemeClr val="bg1"/>
              </a:solidFill>
            </a:endParaRPr>
          </a:p>
          <a:p>
            <a:r>
              <a:rPr lang="it-IT" dirty="0">
                <a:solidFill>
                  <a:schemeClr val="bg1"/>
                </a:solidFill>
              </a:rPr>
              <a:t>• energia dal moto ondoso</a:t>
            </a:r>
          </a:p>
          <a:p>
            <a:r>
              <a:rPr lang="it-IT" dirty="0">
                <a:solidFill>
                  <a:schemeClr val="bg1"/>
                </a:solidFill>
              </a:rPr>
              <a:t>• energia dal gradiente termico oceanico</a:t>
            </a:r>
          </a:p>
          <a:p>
            <a:r>
              <a:rPr lang="it-IT" dirty="0">
                <a:solidFill>
                  <a:schemeClr val="bg1"/>
                </a:solidFill>
              </a:rPr>
              <a:t>• energia dalle correnti sottomarine</a:t>
            </a:r>
          </a:p>
          <a:p>
            <a:pPr marL="285750" indent="-285750">
              <a:buFont typeface="Arial" panose="020B0604020202020204" pitchFamily="34" charset="0"/>
              <a:buChar char="•"/>
            </a:pPr>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24132912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marine:</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6591292" cy="4247317"/>
          </a:xfrm>
          <a:prstGeom prst="rect">
            <a:avLst/>
          </a:prstGeom>
          <a:noFill/>
        </p:spPr>
        <p:txBody>
          <a:bodyPr wrap="none" rtlCol="0">
            <a:spAutoFit/>
          </a:bodyPr>
          <a:lstStyle/>
          <a:p>
            <a:r>
              <a:rPr lang="it-IT" dirty="0">
                <a:solidFill>
                  <a:schemeClr val="bg1"/>
                </a:solidFill>
              </a:rPr>
              <a:t>L’energia </a:t>
            </a:r>
            <a:r>
              <a:rPr lang="it-IT" dirty="0" err="1">
                <a:solidFill>
                  <a:schemeClr val="bg1"/>
                </a:solidFill>
              </a:rPr>
              <a:t>maremotrice</a:t>
            </a:r>
            <a:r>
              <a:rPr lang="it-IT" dirty="0">
                <a:solidFill>
                  <a:schemeClr val="bg1"/>
                </a:solidFill>
              </a:rPr>
              <a:t> si ha con l’utilizzo di impianti dotati di grossi</a:t>
            </a:r>
          </a:p>
          <a:p>
            <a:r>
              <a:rPr lang="it-IT" dirty="0">
                <a:solidFill>
                  <a:schemeClr val="bg1"/>
                </a:solidFill>
              </a:rPr>
              <a:t>Sbarramenti e con turbine in grado di ruotare in modo bidirezionale.</a:t>
            </a:r>
          </a:p>
          <a:p>
            <a:endParaRPr lang="it-IT" dirty="0">
              <a:solidFill>
                <a:schemeClr val="bg1"/>
              </a:solidFill>
            </a:endParaRPr>
          </a:p>
          <a:p>
            <a:r>
              <a:rPr lang="it-IT" dirty="0">
                <a:solidFill>
                  <a:schemeClr val="bg1"/>
                </a:solidFill>
              </a:rPr>
              <a:t>Il funzionamento di questi impianti si può dividere in due fasi:</a:t>
            </a:r>
          </a:p>
          <a:p>
            <a:endParaRPr lang="it-IT" dirty="0">
              <a:solidFill>
                <a:schemeClr val="bg1"/>
              </a:solidFill>
            </a:endParaRPr>
          </a:p>
          <a:p>
            <a:r>
              <a:rPr lang="it-IT" dirty="0">
                <a:solidFill>
                  <a:schemeClr val="bg1"/>
                </a:solidFill>
              </a:rPr>
              <a:t>• nella fase di alta marea, l’apertura delle chiuse permette il </a:t>
            </a:r>
          </a:p>
          <a:p>
            <a:r>
              <a:rPr lang="it-IT" dirty="0">
                <a:solidFill>
                  <a:schemeClr val="bg1"/>
                </a:solidFill>
              </a:rPr>
              <a:t>riempimento del bacino di accumulo</a:t>
            </a:r>
          </a:p>
          <a:p>
            <a:endParaRPr lang="it-IT" dirty="0">
              <a:solidFill>
                <a:schemeClr val="bg1"/>
              </a:solidFill>
            </a:endParaRPr>
          </a:p>
          <a:p>
            <a:r>
              <a:rPr lang="it-IT" dirty="0">
                <a:solidFill>
                  <a:schemeClr val="bg1"/>
                </a:solidFill>
              </a:rPr>
              <a:t>• nella fase di bassa marea, il rilascio controllato dell’acqua </a:t>
            </a:r>
          </a:p>
          <a:p>
            <a:r>
              <a:rPr lang="it-IT" dirty="0">
                <a:solidFill>
                  <a:schemeClr val="bg1"/>
                </a:solidFill>
              </a:rPr>
              <a:t>contenuta nel bacino assicura l’erogazione di notevoli quantitativi </a:t>
            </a:r>
          </a:p>
          <a:p>
            <a:r>
              <a:rPr lang="it-IT" dirty="0">
                <a:solidFill>
                  <a:schemeClr val="bg1"/>
                </a:solidFill>
              </a:rPr>
              <a:t>di energia, in maniera simile a quanto accade nei grandi </a:t>
            </a:r>
          </a:p>
          <a:p>
            <a:r>
              <a:rPr lang="it-IT" dirty="0">
                <a:solidFill>
                  <a:schemeClr val="bg1"/>
                </a:solidFill>
              </a:rPr>
              <a:t>impianti idroelettrici</a:t>
            </a:r>
          </a:p>
          <a:p>
            <a:r>
              <a:rPr lang="it-IT" dirty="0">
                <a:solidFill>
                  <a:schemeClr val="bg1"/>
                </a:solidFill>
              </a:rPr>
              <a:t>Le turbine funzionano in entrambe le direzioni, sia con l’acqua</a:t>
            </a:r>
          </a:p>
          <a:p>
            <a:r>
              <a:rPr lang="it-IT" dirty="0">
                <a:solidFill>
                  <a:schemeClr val="bg1"/>
                </a:solidFill>
              </a:rPr>
              <a:t> in ingresso che con l’acqua in uscita.</a:t>
            </a:r>
          </a:p>
          <a:p>
            <a:endParaRPr lang="it-IT" dirty="0">
              <a:solidFill>
                <a:schemeClr val="bg1"/>
              </a:solidFill>
            </a:endParaRPr>
          </a:p>
        </p:txBody>
      </p:sp>
    </p:spTree>
    <p:extLst>
      <p:ext uri="{BB962C8B-B14F-4D97-AF65-F5344CB8AC3E}">
        <p14:creationId xmlns:p14="http://schemas.microsoft.com/office/powerpoint/2010/main" val="4867826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marine:</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6509346" cy="1754326"/>
          </a:xfrm>
          <a:prstGeom prst="rect">
            <a:avLst/>
          </a:prstGeom>
          <a:noFill/>
        </p:spPr>
        <p:txBody>
          <a:bodyPr wrap="none" rtlCol="0">
            <a:spAutoFit/>
          </a:bodyPr>
          <a:lstStyle/>
          <a:p>
            <a:r>
              <a:rPr lang="it-IT" dirty="0">
                <a:solidFill>
                  <a:schemeClr val="bg1"/>
                </a:solidFill>
              </a:rPr>
              <a:t>Gli impianti che sfruttano il moto ondoso sono più economici. </a:t>
            </a:r>
          </a:p>
          <a:p>
            <a:r>
              <a:rPr lang="it-IT" dirty="0">
                <a:solidFill>
                  <a:schemeClr val="bg1"/>
                </a:solidFill>
              </a:rPr>
              <a:t>Un esempio: Impianti che sfruttano la tecnologia </a:t>
            </a:r>
            <a:r>
              <a:rPr lang="it-IT" b="1" dirty="0">
                <a:solidFill>
                  <a:schemeClr val="bg1"/>
                </a:solidFill>
              </a:rPr>
              <a:t>OWC</a:t>
            </a:r>
            <a:r>
              <a:rPr lang="it-IT" dirty="0">
                <a:solidFill>
                  <a:schemeClr val="bg1"/>
                </a:solidFill>
              </a:rPr>
              <a:t>. Si installano</a:t>
            </a:r>
          </a:p>
          <a:p>
            <a:r>
              <a:rPr lang="it-IT" dirty="0">
                <a:solidFill>
                  <a:schemeClr val="bg1"/>
                </a:solidFill>
              </a:rPr>
              <a:t>lungo le coste.</a:t>
            </a:r>
          </a:p>
          <a:p>
            <a:endParaRPr lang="it-IT" dirty="0">
              <a:solidFill>
                <a:schemeClr val="bg1"/>
              </a:solidFill>
            </a:endParaRP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42653671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Centrali</a:t>
            </a:r>
            <a:r>
              <a:rPr lang="en-US" sz="2700" dirty="0"/>
              <a:t> marine:</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6826741" cy="4247317"/>
          </a:xfrm>
          <a:prstGeom prst="rect">
            <a:avLst/>
          </a:prstGeom>
          <a:noFill/>
        </p:spPr>
        <p:txBody>
          <a:bodyPr wrap="none" rtlCol="0">
            <a:spAutoFit/>
          </a:bodyPr>
          <a:lstStyle/>
          <a:p>
            <a:r>
              <a:rPr lang="it-IT" dirty="0">
                <a:solidFill>
                  <a:schemeClr val="bg1"/>
                </a:solidFill>
              </a:rPr>
              <a:t>L’onda ascendente provoca una compressione d’aria all’interno della</a:t>
            </a:r>
          </a:p>
          <a:p>
            <a:r>
              <a:rPr lang="it-IT" dirty="0">
                <a:solidFill>
                  <a:schemeClr val="bg1"/>
                </a:solidFill>
              </a:rPr>
              <a:t> camera in cui è installata la turbina, mettendola in rotazione. </a:t>
            </a:r>
          </a:p>
          <a:p>
            <a:r>
              <a:rPr lang="it-IT" dirty="0">
                <a:solidFill>
                  <a:schemeClr val="bg1"/>
                </a:solidFill>
              </a:rPr>
              <a:t>L’onda discendente provoca invece una decompressione, che </a:t>
            </a:r>
          </a:p>
          <a:p>
            <a:r>
              <a:rPr lang="it-IT" dirty="0">
                <a:solidFill>
                  <a:schemeClr val="bg1"/>
                </a:solidFill>
              </a:rPr>
              <a:t>anch’essa mette in moto la turbina.</a:t>
            </a:r>
          </a:p>
          <a:p>
            <a:endParaRPr lang="it-IT" dirty="0">
              <a:solidFill>
                <a:schemeClr val="bg1"/>
              </a:solidFill>
            </a:endParaRPr>
          </a:p>
          <a:p>
            <a:r>
              <a:rPr lang="it-IT" dirty="0">
                <a:solidFill>
                  <a:schemeClr val="bg1"/>
                </a:solidFill>
              </a:rPr>
              <a:t>VANTAGGI:</a:t>
            </a:r>
          </a:p>
          <a:p>
            <a:endParaRPr lang="it-IT" dirty="0">
              <a:solidFill>
                <a:schemeClr val="bg1"/>
              </a:solidFill>
            </a:endParaRPr>
          </a:p>
          <a:p>
            <a:pPr marL="285750" indent="-285750">
              <a:buFont typeface="Arial" panose="020B0604020202020204" pitchFamily="34" charset="0"/>
              <a:buChar char="•"/>
            </a:pPr>
            <a:r>
              <a:rPr lang="it-IT" dirty="0">
                <a:solidFill>
                  <a:schemeClr val="bg1"/>
                </a:solidFill>
              </a:rPr>
              <a:t>La parte meccanica e la turbina non subiscono la corrosione dell’</a:t>
            </a:r>
          </a:p>
          <a:p>
            <a:r>
              <a:rPr lang="it-IT" dirty="0">
                <a:solidFill>
                  <a:schemeClr val="bg1"/>
                </a:solidFill>
              </a:rPr>
              <a:t>     acqua.</a:t>
            </a:r>
          </a:p>
          <a:p>
            <a:endParaRPr lang="it-IT" dirty="0">
              <a:solidFill>
                <a:schemeClr val="bg1"/>
              </a:solidFill>
            </a:endParaRPr>
          </a:p>
          <a:p>
            <a:r>
              <a:rPr lang="it-IT" dirty="0">
                <a:solidFill>
                  <a:schemeClr val="bg1"/>
                </a:solidFill>
              </a:rPr>
              <a:t>SVANTAGGI:</a:t>
            </a:r>
          </a:p>
          <a:p>
            <a:endParaRPr lang="it-IT" dirty="0">
              <a:solidFill>
                <a:schemeClr val="bg1"/>
              </a:solidFill>
            </a:endParaRPr>
          </a:p>
          <a:p>
            <a:pPr marL="285750" indent="-285750">
              <a:buFont typeface="Arial" panose="020B0604020202020204" pitchFamily="34" charset="0"/>
              <a:buChar char="•"/>
            </a:pPr>
            <a:r>
              <a:rPr lang="it-IT" dirty="0">
                <a:solidFill>
                  <a:schemeClr val="bg1"/>
                </a:solidFill>
              </a:rPr>
              <a:t>Grande impatto visivo, e rumorosità della turbina. </a:t>
            </a: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10696951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Gradiente</a:t>
            </a:r>
            <a:r>
              <a:rPr lang="en-US" sz="2700" dirty="0"/>
              <a:t> </a:t>
            </a:r>
            <a:r>
              <a:rPr lang="en-US" sz="2700" dirty="0" err="1"/>
              <a:t>termico</a:t>
            </a:r>
            <a:r>
              <a:rPr lang="en-US" sz="2700" dirty="0"/>
              <a:t> del mare:</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6676443" cy="5078313"/>
          </a:xfrm>
          <a:prstGeom prst="rect">
            <a:avLst/>
          </a:prstGeom>
          <a:noFill/>
        </p:spPr>
        <p:txBody>
          <a:bodyPr wrap="none" rtlCol="0">
            <a:spAutoFit/>
          </a:bodyPr>
          <a:lstStyle/>
          <a:p>
            <a:r>
              <a:rPr lang="it-IT" dirty="0">
                <a:solidFill>
                  <a:schemeClr val="bg1"/>
                </a:solidFill>
              </a:rPr>
              <a:t>Le centrali che sfruttano l’energia dal gradiente termico oceanico </a:t>
            </a:r>
          </a:p>
          <a:p>
            <a:r>
              <a:rPr lang="it-IT" dirty="0">
                <a:solidFill>
                  <a:schemeClr val="bg1"/>
                </a:solidFill>
              </a:rPr>
              <a:t>Sono caratterizzati però da basse potenze e da elevati costi di </a:t>
            </a:r>
          </a:p>
          <a:p>
            <a:r>
              <a:rPr lang="it-IT" dirty="0">
                <a:solidFill>
                  <a:schemeClr val="bg1"/>
                </a:solidFill>
              </a:rPr>
              <a:t>realizzazione. Possono essere realizzati lungo le coste </a:t>
            </a:r>
          </a:p>
          <a:p>
            <a:r>
              <a:rPr lang="it-IT" dirty="0">
                <a:solidFill>
                  <a:schemeClr val="bg1"/>
                </a:solidFill>
              </a:rPr>
              <a:t>oppure su piattaforme galleggianti.</a:t>
            </a:r>
          </a:p>
          <a:p>
            <a:endParaRPr lang="it-IT" dirty="0">
              <a:solidFill>
                <a:schemeClr val="bg1"/>
              </a:solidFill>
            </a:endParaRPr>
          </a:p>
          <a:p>
            <a:r>
              <a:rPr lang="it-IT" dirty="0">
                <a:solidFill>
                  <a:schemeClr val="bg1"/>
                </a:solidFill>
              </a:rPr>
              <a:t>Le acque superficiali sono più calde delle acqua in profondità. Se</a:t>
            </a:r>
          </a:p>
          <a:p>
            <a:r>
              <a:rPr lang="it-IT" dirty="0">
                <a:solidFill>
                  <a:schemeClr val="bg1"/>
                </a:solidFill>
              </a:rPr>
              <a:t>Si utilizzano fluidi come  ammoniaca e fluoro, i quali hanno una bassa</a:t>
            </a:r>
          </a:p>
          <a:p>
            <a:r>
              <a:rPr lang="it-IT" dirty="0">
                <a:solidFill>
                  <a:schemeClr val="bg1"/>
                </a:solidFill>
              </a:rPr>
              <a:t>Temperatura di ebollizione, possono evaporare in superficie e quindi</a:t>
            </a:r>
          </a:p>
          <a:p>
            <a:r>
              <a:rPr lang="it-IT" dirty="0">
                <a:solidFill>
                  <a:schemeClr val="bg1"/>
                </a:solidFill>
              </a:rPr>
              <a:t>il vapore si può utilizzare per fare muovere le turbine.</a:t>
            </a:r>
          </a:p>
          <a:p>
            <a:endParaRPr lang="it-IT" dirty="0">
              <a:solidFill>
                <a:schemeClr val="bg1"/>
              </a:solidFill>
            </a:endParaRPr>
          </a:p>
          <a:p>
            <a:r>
              <a:rPr lang="it-IT" dirty="0">
                <a:solidFill>
                  <a:schemeClr val="bg1"/>
                </a:solidFill>
              </a:rPr>
              <a:t>Esiste anche il gradiente per l’energia salina, ossia </a:t>
            </a:r>
            <a:r>
              <a:rPr lang="it-IT" b="1" dirty="0">
                <a:solidFill>
                  <a:schemeClr val="bg1"/>
                </a:solidFill>
              </a:rPr>
              <a:t>l’energia osmotica</a:t>
            </a:r>
            <a:r>
              <a:rPr lang="it-IT" dirty="0">
                <a:solidFill>
                  <a:schemeClr val="bg1"/>
                </a:solidFill>
              </a:rPr>
              <a:t>.</a:t>
            </a:r>
          </a:p>
          <a:p>
            <a:r>
              <a:rPr lang="it-IT" dirty="0">
                <a:solidFill>
                  <a:schemeClr val="bg1"/>
                </a:solidFill>
              </a:rPr>
              <a:t>L’osmosi si ha quando siamo in presenza di una differente </a:t>
            </a:r>
          </a:p>
          <a:p>
            <a:r>
              <a:rPr lang="it-IT" dirty="0">
                <a:solidFill>
                  <a:schemeClr val="bg1"/>
                </a:solidFill>
              </a:rPr>
              <a:t>concentrazione di Sali tra l’acqua di mare e l’acqua dolce. </a:t>
            </a:r>
          </a:p>
          <a:p>
            <a:endParaRPr lang="it-IT" dirty="0">
              <a:solidFill>
                <a:schemeClr val="bg1"/>
              </a:solidFill>
            </a:endParaRPr>
          </a:p>
          <a:p>
            <a:r>
              <a:rPr lang="it-IT" dirty="0">
                <a:solidFill>
                  <a:schemeClr val="bg1"/>
                </a:solidFill>
              </a:rPr>
              <a:t> L’energia osmotica che si libera nella foce del fiume può essere </a:t>
            </a:r>
          </a:p>
          <a:p>
            <a:r>
              <a:rPr lang="it-IT" dirty="0">
                <a:solidFill>
                  <a:schemeClr val="bg1"/>
                </a:solidFill>
              </a:rPr>
              <a:t>convertita in energia utile mediante una membrana semi</a:t>
            </a:r>
          </a:p>
          <a:p>
            <a:r>
              <a:rPr lang="it-IT" dirty="0">
                <a:solidFill>
                  <a:schemeClr val="bg1"/>
                </a:solidFill>
              </a:rPr>
              <a:t>impermeabile.</a:t>
            </a:r>
          </a:p>
          <a:p>
            <a:endParaRPr lang="it-IT" dirty="0">
              <a:solidFill>
                <a:schemeClr val="bg1"/>
              </a:solidFill>
            </a:endParaRPr>
          </a:p>
        </p:txBody>
      </p:sp>
    </p:spTree>
    <p:extLst>
      <p:ext uri="{BB962C8B-B14F-4D97-AF65-F5344CB8AC3E}">
        <p14:creationId xmlns:p14="http://schemas.microsoft.com/office/powerpoint/2010/main" val="10956685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err="1"/>
              <a:t>Gradiente</a:t>
            </a:r>
            <a:r>
              <a:rPr lang="en-US" sz="2700" dirty="0"/>
              <a:t> </a:t>
            </a:r>
            <a:r>
              <a:rPr lang="en-US" sz="2700" dirty="0" err="1"/>
              <a:t>termico</a:t>
            </a:r>
            <a:r>
              <a:rPr lang="en-US" sz="2700" dirty="0"/>
              <a:t> del mare:</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6566991" cy="3416320"/>
          </a:xfrm>
          <a:prstGeom prst="rect">
            <a:avLst/>
          </a:prstGeom>
          <a:noFill/>
        </p:spPr>
        <p:txBody>
          <a:bodyPr wrap="none" rtlCol="0">
            <a:spAutoFit/>
          </a:bodyPr>
          <a:lstStyle/>
          <a:p>
            <a:r>
              <a:rPr lang="it-IT" dirty="0">
                <a:solidFill>
                  <a:schemeClr val="bg1"/>
                </a:solidFill>
              </a:rPr>
              <a:t>Il liquido a salinità più bassa passa attraverso la membrana.  Nella </a:t>
            </a:r>
          </a:p>
          <a:p>
            <a:r>
              <a:rPr lang="it-IT" dirty="0">
                <a:solidFill>
                  <a:schemeClr val="bg1"/>
                </a:solidFill>
              </a:rPr>
              <a:t>soluzione a salinità più elevata si ha un aumento del livello. Questo</a:t>
            </a:r>
          </a:p>
          <a:p>
            <a:r>
              <a:rPr lang="it-IT" dirty="0">
                <a:solidFill>
                  <a:schemeClr val="bg1"/>
                </a:solidFill>
              </a:rPr>
              <a:t>aumento genera è un salto che può essere sfruttato tramite turbina.</a:t>
            </a:r>
          </a:p>
          <a:p>
            <a:endParaRPr lang="it-IT" dirty="0">
              <a:solidFill>
                <a:schemeClr val="bg1"/>
              </a:solidFill>
            </a:endParaRPr>
          </a:p>
          <a:p>
            <a:r>
              <a:rPr lang="it-IT" dirty="0">
                <a:solidFill>
                  <a:schemeClr val="bg1"/>
                </a:solidFill>
              </a:rPr>
              <a:t>Infine, ci sono le centrali con speciali turbine che sfruttano le </a:t>
            </a:r>
          </a:p>
          <a:p>
            <a:r>
              <a:rPr lang="it-IT" dirty="0">
                <a:solidFill>
                  <a:schemeClr val="bg1"/>
                </a:solidFill>
              </a:rPr>
              <a:t>correnti sottomarine.</a:t>
            </a:r>
          </a:p>
          <a:p>
            <a:r>
              <a:rPr lang="it-IT" dirty="0">
                <a:solidFill>
                  <a:schemeClr val="bg1"/>
                </a:solidFill>
              </a:rPr>
              <a:t>Si stima che, le correnti sottomarine dello stretto di Messina </a:t>
            </a:r>
          </a:p>
          <a:p>
            <a:r>
              <a:rPr lang="it-IT" dirty="0">
                <a:solidFill>
                  <a:schemeClr val="bg1"/>
                </a:solidFill>
              </a:rPr>
              <a:t>presentano una potenzialità energetica di 15.000 MW.</a:t>
            </a:r>
          </a:p>
          <a:p>
            <a:endParaRPr lang="it-IT" dirty="0">
              <a:solidFill>
                <a:schemeClr val="bg1"/>
              </a:solidFill>
            </a:endParaRPr>
          </a:p>
          <a:p>
            <a:endParaRPr lang="it-IT" dirty="0">
              <a:solidFill>
                <a:schemeClr val="bg1"/>
              </a:solidFill>
            </a:endParaRP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7199815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90825" y="571172"/>
            <a:ext cx="5619750" cy="394097"/>
          </a:xfrm>
        </p:spPr>
        <p:txBody>
          <a:bodyPr>
            <a:noAutofit/>
          </a:bodyPr>
          <a:lstStyle/>
          <a:p>
            <a:r>
              <a:rPr lang="en-US" sz="2700" dirty="0"/>
              <a:t>Pile a </a:t>
            </a:r>
            <a:r>
              <a:rPr lang="en-US" sz="2700" dirty="0" err="1"/>
              <a:t>combustibile</a:t>
            </a:r>
            <a:r>
              <a:rPr lang="en-US" sz="2700" dirty="0"/>
              <a:t>:</a:t>
            </a:r>
          </a:p>
        </p:txBody>
      </p:sp>
      <p:sp>
        <p:nvSpPr>
          <p:cNvPr id="2" name="Rettangolo 1"/>
          <p:cNvSpPr/>
          <p:nvPr/>
        </p:nvSpPr>
        <p:spPr>
          <a:xfrm>
            <a:off x="2790824" y="1179955"/>
            <a:ext cx="6353176" cy="2308324"/>
          </a:xfrm>
          <a:prstGeom prst="rect">
            <a:avLst/>
          </a:prstGeom>
        </p:spPr>
        <p:txBody>
          <a:bodyPr wrap="square">
            <a:spAutoFit/>
          </a:bodyPr>
          <a:lstStyle/>
          <a:p>
            <a:pPr algn="just"/>
            <a:endParaRPr lang="it-IT" dirty="0">
              <a:solidFill>
                <a:schemeClr val="bg1"/>
              </a:solidFill>
            </a:endParaRPr>
          </a:p>
          <a:p>
            <a:endParaRPr lang="it-IT"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CasellaDiTesto 2"/>
          <p:cNvSpPr txBox="1"/>
          <p:nvPr/>
        </p:nvSpPr>
        <p:spPr>
          <a:xfrm>
            <a:off x="2682923" y="1155224"/>
            <a:ext cx="6509539" cy="5078313"/>
          </a:xfrm>
          <a:prstGeom prst="rect">
            <a:avLst/>
          </a:prstGeom>
          <a:noFill/>
        </p:spPr>
        <p:txBody>
          <a:bodyPr wrap="none" rtlCol="0">
            <a:spAutoFit/>
          </a:bodyPr>
          <a:lstStyle/>
          <a:p>
            <a:r>
              <a:rPr lang="it-IT" dirty="0">
                <a:solidFill>
                  <a:schemeClr val="bg1"/>
                </a:solidFill>
              </a:rPr>
              <a:t>Una pila a combustibile (detta anche cella di idrogeno) permette di </a:t>
            </a:r>
          </a:p>
          <a:p>
            <a:r>
              <a:rPr lang="it-IT" dirty="0">
                <a:solidFill>
                  <a:schemeClr val="bg1"/>
                </a:solidFill>
              </a:rPr>
              <a:t>ottenere elettricità direttamente da certe sostanze, tipicamente da </a:t>
            </a:r>
          </a:p>
          <a:p>
            <a:r>
              <a:rPr lang="it-IT" dirty="0">
                <a:solidFill>
                  <a:schemeClr val="bg1"/>
                </a:solidFill>
              </a:rPr>
              <a:t>idrogeno ed ossigeno, senza che avvenga alcun processo di </a:t>
            </a:r>
          </a:p>
          <a:p>
            <a:r>
              <a:rPr lang="it-IT" dirty="0">
                <a:solidFill>
                  <a:schemeClr val="bg1"/>
                </a:solidFill>
              </a:rPr>
              <a:t>combustione termica. </a:t>
            </a:r>
          </a:p>
          <a:p>
            <a:endParaRPr lang="it-IT" dirty="0">
              <a:solidFill>
                <a:schemeClr val="bg1"/>
              </a:solidFill>
            </a:endParaRPr>
          </a:p>
          <a:p>
            <a:r>
              <a:rPr lang="it-IT" dirty="0">
                <a:solidFill>
                  <a:schemeClr val="bg1"/>
                </a:solidFill>
              </a:rPr>
              <a:t>l'energia è immagazzinata al di fuori della pila, per esempio in un </a:t>
            </a:r>
          </a:p>
          <a:p>
            <a:r>
              <a:rPr lang="it-IT" dirty="0">
                <a:solidFill>
                  <a:schemeClr val="bg1"/>
                </a:solidFill>
              </a:rPr>
              <a:t>serbatoio di idrogeno. La pila è solo un convertitore e non </a:t>
            </a:r>
          </a:p>
          <a:p>
            <a:r>
              <a:rPr lang="it-IT" dirty="0">
                <a:solidFill>
                  <a:schemeClr val="bg1"/>
                </a:solidFill>
              </a:rPr>
              <a:t>contiene di per sé alcuna energia. </a:t>
            </a:r>
          </a:p>
          <a:p>
            <a:endParaRPr lang="it-IT" dirty="0">
              <a:solidFill>
                <a:schemeClr val="bg1"/>
              </a:solidFill>
            </a:endParaRPr>
          </a:p>
          <a:p>
            <a:r>
              <a:rPr lang="it-IT" dirty="0">
                <a:solidFill>
                  <a:schemeClr val="bg1"/>
                </a:solidFill>
              </a:rPr>
              <a:t>Le pile a combustibile più note sono le</a:t>
            </a:r>
            <a:r>
              <a:rPr lang="it-IT" b="1" dirty="0">
                <a:solidFill>
                  <a:schemeClr val="bg1"/>
                </a:solidFill>
              </a:rPr>
              <a:t> pile a membrana a scambio </a:t>
            </a:r>
          </a:p>
          <a:p>
            <a:r>
              <a:rPr lang="it-IT" b="1" dirty="0">
                <a:solidFill>
                  <a:schemeClr val="bg1"/>
                </a:solidFill>
              </a:rPr>
              <a:t>protonico, o "PEM"</a:t>
            </a:r>
            <a:r>
              <a:rPr lang="it-IT" dirty="0">
                <a:solidFill>
                  <a:schemeClr val="bg1"/>
                </a:solidFill>
              </a:rPr>
              <a:t>. In esse, l'idrogeno si separa in protoni ed </a:t>
            </a:r>
          </a:p>
          <a:p>
            <a:r>
              <a:rPr lang="it-IT" dirty="0">
                <a:solidFill>
                  <a:schemeClr val="bg1"/>
                </a:solidFill>
              </a:rPr>
              <a:t>elettroni sull'anodo; i protoni possono passare attraverso la</a:t>
            </a:r>
          </a:p>
          <a:p>
            <a:r>
              <a:rPr lang="it-IT" dirty="0">
                <a:solidFill>
                  <a:schemeClr val="bg1"/>
                </a:solidFill>
              </a:rPr>
              <a:t>membrana per raggiungere il catodo, dove reagiscono con</a:t>
            </a:r>
          </a:p>
          <a:p>
            <a:r>
              <a:rPr lang="it-IT" dirty="0">
                <a:solidFill>
                  <a:schemeClr val="bg1"/>
                </a:solidFill>
              </a:rPr>
              <a:t>l'ossigeno dell'aria, mentre gli elettroni sono costretti a passare </a:t>
            </a:r>
          </a:p>
          <a:p>
            <a:r>
              <a:rPr lang="it-IT" dirty="0">
                <a:solidFill>
                  <a:schemeClr val="bg1"/>
                </a:solidFill>
              </a:rPr>
              <a:t>attraverso un circuito esterno per raggiungere il catodo e</a:t>
            </a:r>
          </a:p>
          <a:p>
            <a:r>
              <a:rPr lang="it-IT" dirty="0">
                <a:solidFill>
                  <a:schemeClr val="bg1"/>
                </a:solidFill>
              </a:rPr>
              <a:t>ricombinarsi, fornendo potenza elettrica.</a:t>
            </a: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2368889409"/>
      </p:ext>
    </p:extLst>
  </p:cSld>
  <p:clrMapOvr>
    <a:masterClrMapping/>
  </p:clrMapOvr>
</p:sld>
</file>

<file path=ppt/theme/theme1.xml><?xml version="1.0" encoding="utf-8"?>
<a:theme xmlns:a="http://schemas.openxmlformats.org/drawingml/2006/main" name="PresenterMedia Animated Theme">
  <a:themeElements>
    <a:clrScheme name="keyhole">
      <a:dk1>
        <a:sysClr val="windowText" lastClr="000000"/>
      </a:dk1>
      <a:lt1>
        <a:sysClr val="window" lastClr="FFFFFF"/>
      </a:lt1>
      <a:dk2>
        <a:srgbClr val="283138"/>
      </a:dk2>
      <a:lt2>
        <a:srgbClr val="FF8600"/>
      </a:lt2>
      <a:accent1>
        <a:srgbClr val="F2D70E"/>
      </a:accent1>
      <a:accent2>
        <a:srgbClr val="FFC000"/>
      </a:accent2>
      <a:accent3>
        <a:srgbClr val="80716A"/>
      </a:accent3>
      <a:accent4>
        <a:srgbClr val="94147C"/>
      </a:accent4>
      <a:accent5>
        <a:srgbClr val="5D5AD2"/>
      </a:accent5>
      <a:accent6>
        <a:srgbClr val="6F6C7D"/>
      </a:accent6>
      <a:hlink>
        <a:srgbClr val="6187E3"/>
      </a:hlink>
      <a:folHlink>
        <a:srgbClr val="7B8EB8"/>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erMedia StaticTheme">
  <a:themeElements>
    <a:clrScheme name="keyhole">
      <a:dk1>
        <a:sysClr val="windowText" lastClr="000000"/>
      </a:dk1>
      <a:lt1>
        <a:sysClr val="window" lastClr="FFFFFF"/>
      </a:lt1>
      <a:dk2>
        <a:srgbClr val="283138"/>
      </a:dk2>
      <a:lt2>
        <a:srgbClr val="FF8600"/>
      </a:lt2>
      <a:accent1>
        <a:srgbClr val="F2D70E"/>
      </a:accent1>
      <a:accent2>
        <a:srgbClr val="FFC000"/>
      </a:accent2>
      <a:accent3>
        <a:srgbClr val="80716A"/>
      </a:accent3>
      <a:accent4>
        <a:srgbClr val="94147C"/>
      </a:accent4>
      <a:accent5>
        <a:srgbClr val="5D5AD2"/>
      </a:accent5>
      <a:accent6>
        <a:srgbClr val="6F6C7D"/>
      </a:accent6>
      <a:hlink>
        <a:srgbClr val="6187E3"/>
      </a:hlink>
      <a:folHlink>
        <a:srgbClr val="7B8EB8"/>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erMedia Alternate Static Theme">
  <a:themeElements>
    <a:clrScheme name="Custom 17">
      <a:dk1>
        <a:sysClr val="windowText" lastClr="000000"/>
      </a:dk1>
      <a:lt1>
        <a:sysClr val="window" lastClr="FFFFFF"/>
      </a:lt1>
      <a:dk2>
        <a:srgbClr val="283138"/>
      </a:dk2>
      <a:lt2>
        <a:srgbClr val="FF8600"/>
      </a:lt2>
      <a:accent1>
        <a:srgbClr val="F2D70E"/>
      </a:accent1>
      <a:accent2>
        <a:srgbClr val="FFC000"/>
      </a:accent2>
      <a:accent3>
        <a:srgbClr val="FF0200"/>
      </a:accent3>
      <a:accent4>
        <a:srgbClr val="94147C"/>
      </a:accent4>
      <a:accent5>
        <a:srgbClr val="5D5AD2"/>
      </a:accent5>
      <a:accent6>
        <a:srgbClr val="6F6C7D"/>
      </a:accent6>
      <a:hlink>
        <a:srgbClr val="6187E3"/>
      </a:hlink>
      <a:folHlink>
        <a:srgbClr val="7B8EB8"/>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23552</TotalTime>
  <Words>6844</Words>
  <Application>Microsoft Office PowerPoint</Application>
  <PresentationFormat>Presentazione su schermo (4:3)</PresentationFormat>
  <Paragraphs>1432</Paragraphs>
  <Slides>106</Slides>
  <Notes>98</Notes>
  <HiddenSlides>0</HiddenSlides>
  <MMClips>0</MMClips>
  <ScaleCrop>false</ScaleCrop>
  <HeadingPairs>
    <vt:vector size="6" baseType="variant">
      <vt:variant>
        <vt:lpstr>Caratteri utilizzati</vt:lpstr>
      </vt:variant>
      <vt:variant>
        <vt:i4>6</vt:i4>
      </vt:variant>
      <vt:variant>
        <vt:lpstr>Tema</vt:lpstr>
      </vt:variant>
      <vt:variant>
        <vt:i4>3</vt:i4>
      </vt:variant>
      <vt:variant>
        <vt:lpstr>Titoli diapositive</vt:lpstr>
      </vt:variant>
      <vt:variant>
        <vt:i4>106</vt:i4>
      </vt:variant>
    </vt:vector>
  </HeadingPairs>
  <TitlesOfParts>
    <vt:vector size="115" baseType="lpstr">
      <vt:lpstr>Arial</vt:lpstr>
      <vt:lpstr>Calibri</vt:lpstr>
      <vt:lpstr>Cambria Math</vt:lpstr>
      <vt:lpstr>Franklin Gothic Heavy</vt:lpstr>
      <vt:lpstr>Times New Roman</vt:lpstr>
      <vt:lpstr>Wingdings</vt:lpstr>
      <vt:lpstr>PresenterMedia Animated Theme</vt:lpstr>
      <vt:lpstr>1_PresenterMedia StaticTheme</vt:lpstr>
      <vt:lpstr>1_PresenterMedia Alternate Static Theme</vt:lpstr>
      <vt:lpstr>Il mondo dell’energia</vt:lpstr>
      <vt:lpstr>Breve definizione dell’energia</vt:lpstr>
      <vt:lpstr>Forme di energia</vt:lpstr>
      <vt:lpstr>Forme di energia</vt:lpstr>
      <vt:lpstr>Forme di energia</vt:lpstr>
      <vt:lpstr>Forme di energia</vt:lpstr>
      <vt:lpstr>Sorgenti di energia</vt:lpstr>
      <vt:lpstr>Sorgenti di energia</vt:lpstr>
      <vt:lpstr>Ciclo dell’energia elettrica</vt:lpstr>
      <vt:lpstr>La produzione di energia elettrica dall’acqua</vt:lpstr>
      <vt:lpstr>La produzione di energia elettrica dall’acqua</vt:lpstr>
      <vt:lpstr>La produzione di energia elettrica dall’acqua</vt:lpstr>
      <vt:lpstr>La produzione di energia elettrica dall’acqua</vt:lpstr>
      <vt:lpstr>La produzione di energia elettrica dall’acqua</vt:lpstr>
      <vt:lpstr>La produzione di energia elettrica dall’acqua</vt:lpstr>
      <vt:lpstr>La produzione di energia elettrica dall’acqua</vt:lpstr>
      <vt:lpstr>La produzione di energia elettrica dall’acqua</vt:lpstr>
      <vt:lpstr>La produzione di energia elettrica dall’acqua</vt:lpstr>
      <vt:lpstr>La produzione di energia elettrica dall’acqua</vt:lpstr>
      <vt:lpstr>La produzione di energia elettrica dall’acqua</vt:lpstr>
      <vt:lpstr>Trasformatore</vt:lpstr>
      <vt:lpstr>Il trasformatore</vt:lpstr>
      <vt:lpstr>Il trasformatore</vt:lpstr>
      <vt:lpstr>La trasmissione dell’energia elettrica</vt:lpstr>
      <vt:lpstr>La trasmissione dell’energia elettrica</vt:lpstr>
      <vt:lpstr>La trasmissione dell’energia elettrica</vt:lpstr>
      <vt:lpstr>La trasmissione dell’energia elettrica</vt:lpstr>
      <vt:lpstr>La trasmissione dell’energia elettrica</vt:lpstr>
      <vt:lpstr>La trasmissione dell’energia elettrica</vt:lpstr>
      <vt:lpstr>La trasmissione dell’energia elettrica</vt:lpstr>
      <vt:lpstr>La trasmissione dell’energia elettrica</vt:lpstr>
      <vt:lpstr>La trasmissione dell’energia elettrica</vt:lpstr>
      <vt:lpstr>La trasmissione dell’energia elettrica</vt:lpstr>
      <vt:lpstr>La trasmissione dell’energia elettrica</vt:lpstr>
      <vt:lpstr>La trasmissione dell’energia elettrica</vt:lpstr>
      <vt:lpstr>La trasmissione dell’energia elettrica</vt:lpstr>
      <vt:lpstr>La trasmissione dell’energia elettrica</vt:lpstr>
      <vt:lpstr>La trasmissione dell’energia elettrica</vt:lpstr>
      <vt:lpstr>Esempi di centrali idroelettriche:</vt:lpstr>
      <vt:lpstr>Esempi di centrali idroelettriche:</vt:lpstr>
      <vt:lpstr>Esempi di centrali idroelettriche:</vt:lpstr>
      <vt:lpstr>Esempi di centrali idroelettriche:</vt:lpstr>
      <vt:lpstr>Esempi di centrali idroelettriche:</vt:lpstr>
      <vt:lpstr>Esempi di centrali idroelettriche:</vt:lpstr>
      <vt:lpstr>Esempi di centrali idroelettriche:</vt:lpstr>
      <vt:lpstr>Piccole centrali idroelettriche:</vt:lpstr>
      <vt:lpstr>Vantaggi e svantaggi delle centrali idroelettriche:</vt:lpstr>
      <vt:lpstr>Centrali a carbone:</vt:lpstr>
      <vt:lpstr>Il Carbone:</vt:lpstr>
      <vt:lpstr>Estrazioni del carbone:</vt:lpstr>
      <vt:lpstr>Estrazioni del carbone:</vt:lpstr>
      <vt:lpstr>Estrazioni del carbone:</vt:lpstr>
      <vt:lpstr>Esempio di centrale a carbone:</vt:lpstr>
      <vt:lpstr>Ciclo di produzione dell’energia:</vt:lpstr>
      <vt:lpstr>Schema funzionamento dentrale a carbone:</vt:lpstr>
      <vt:lpstr>Ciclo di produzione dell’energia:</vt:lpstr>
      <vt:lpstr>Tecniche di cattura della co2:</vt:lpstr>
      <vt:lpstr>Centrali solari ed eoliche:</vt:lpstr>
      <vt:lpstr>Centrali solari ed eoliche:</vt:lpstr>
      <vt:lpstr>Centrali solari ed eoliche:</vt:lpstr>
      <vt:lpstr>Centrali solari ed eoliche:</vt:lpstr>
      <vt:lpstr>Centrali solari ed eoliche:</vt:lpstr>
      <vt:lpstr>Centrali solari ed eoliche:</vt:lpstr>
      <vt:lpstr>Centrali solari ed eoliche:</vt:lpstr>
      <vt:lpstr>Centrali solari ed eoliche:</vt:lpstr>
      <vt:lpstr>Centrali solari ed eoliche:</vt:lpstr>
      <vt:lpstr>Centrali nucleari:</vt:lpstr>
      <vt:lpstr>Centrali nucleari:</vt:lpstr>
      <vt:lpstr>Centrali nucleari:</vt:lpstr>
      <vt:lpstr>Centrali nucleari:</vt:lpstr>
      <vt:lpstr>Centrali nucleari:</vt:lpstr>
      <vt:lpstr>Centrali nucleari:</vt:lpstr>
      <vt:lpstr>Centrali nucleari:</vt:lpstr>
      <vt:lpstr>Centrali nucleari:</vt:lpstr>
      <vt:lpstr>Centrali geotermiche:</vt:lpstr>
      <vt:lpstr>Centrali geotermiche:</vt:lpstr>
      <vt:lpstr>Centrali geotermiche:</vt:lpstr>
      <vt:lpstr>Centrali geotermiche:</vt:lpstr>
      <vt:lpstr>Centrali geotermiche:</vt:lpstr>
      <vt:lpstr>Centrali biogas:</vt:lpstr>
      <vt:lpstr>Centrali biogas:</vt:lpstr>
      <vt:lpstr>Centrali biogas:</vt:lpstr>
      <vt:lpstr>Centrali biogas:</vt:lpstr>
      <vt:lpstr>Cogenerazione:</vt:lpstr>
      <vt:lpstr>Cogenerazione:</vt:lpstr>
      <vt:lpstr>Termovalorizzatori:</vt:lpstr>
      <vt:lpstr>Termovalorizzatori:</vt:lpstr>
      <vt:lpstr>Termovalorizzatori:</vt:lpstr>
      <vt:lpstr>Termovalorizzatori:</vt:lpstr>
      <vt:lpstr>Termovalorizzatori:</vt:lpstr>
      <vt:lpstr>Termovalorizzatori:</vt:lpstr>
      <vt:lpstr>Termovalorizzatori:</vt:lpstr>
      <vt:lpstr>Centrali marine:</vt:lpstr>
      <vt:lpstr>Centrali marine:</vt:lpstr>
      <vt:lpstr>Centrali marine:</vt:lpstr>
      <vt:lpstr>Centrali marine:</vt:lpstr>
      <vt:lpstr>Gradiente termico del mare:</vt:lpstr>
      <vt:lpstr>Gradiente termico del mare:</vt:lpstr>
      <vt:lpstr>Pile a combustibile:</vt:lpstr>
      <vt:lpstr>Pile a combustibile:</vt:lpstr>
      <vt:lpstr>Pile a combustibile:</vt:lpstr>
      <vt:lpstr>Pile a combustibile:</vt:lpstr>
      <vt:lpstr>News in merito alla trasmissione dell’energia:</vt:lpstr>
      <vt:lpstr>Lettura dell’energia: il contatore</vt:lpstr>
      <vt:lpstr>Gestione efficienza energetica</vt:lpstr>
      <vt:lpstr>Arrivederci da Marco Buttolo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Marco</cp:lastModifiedBy>
  <cp:revision>536</cp:revision>
  <dcterms:created xsi:type="dcterms:W3CDTF">2010-11-24T18:19:10Z</dcterms:created>
  <dcterms:modified xsi:type="dcterms:W3CDTF">2017-04-29T16:43:04Z</dcterms:modified>
</cp:coreProperties>
</file>