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92" r:id="rId5"/>
    <p:sldId id="290" r:id="rId6"/>
    <p:sldId id="296" r:id="rId7"/>
    <p:sldId id="297" r:id="rId8"/>
    <p:sldId id="262" r:id="rId9"/>
    <p:sldId id="289" r:id="rId10"/>
    <p:sldId id="298" r:id="rId11"/>
    <p:sldId id="299" r:id="rId12"/>
    <p:sldId id="300" r:id="rId13"/>
    <p:sldId id="301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BCEB"/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F21A-AB3F-4343-8873-62AC1DF8EFE2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902D-40F3-47AB-B2EB-3F8AC721439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0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9EBD4-424E-43FA-8376-3A97F525CC1E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CE31-D0AE-42F7-AB38-DDE4EF98D24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8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ox" hidden="1"/>
          <p:cNvSpPr/>
          <p:nvPr userDrawn="1"/>
        </p:nvSpPr>
        <p:spPr>
          <a:xfrm rot="10800000">
            <a:off x="9647" y="5240334"/>
            <a:ext cx="9144000" cy="1693865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247432-1F92-4A68-A869-C28BBC8078FB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598214"/>
            <a:ext cx="7772400" cy="58613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22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identity_recognition_PP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74141" y="5372099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141" y="5456022"/>
            <a:ext cx="8779476" cy="133350"/>
          </a:xfrm>
          <a:custGeom>
            <a:avLst/>
            <a:gdLst>
              <a:gd name="connsiteX0" fmla="*/ 0 w 8458200"/>
              <a:gd name="connsiteY0" fmla="*/ 0 h 133350"/>
              <a:gd name="connsiteX1" fmla="*/ 8458200 w 8458200"/>
              <a:gd name="connsiteY1" fmla="*/ 0 h 133350"/>
              <a:gd name="connsiteX2" fmla="*/ 8458200 w 8458200"/>
              <a:gd name="connsiteY2" fmla="*/ 133350 h 133350"/>
              <a:gd name="connsiteX3" fmla="*/ 0 w 8458200"/>
              <a:gd name="connsiteY3" fmla="*/ 133350 h 133350"/>
              <a:gd name="connsiteX4" fmla="*/ 0 w 8458200"/>
              <a:gd name="connsiteY4" fmla="*/ 0 h 133350"/>
              <a:gd name="connsiteX0" fmla="*/ 0 w 8779476"/>
              <a:gd name="connsiteY0" fmla="*/ 0 h 133350"/>
              <a:gd name="connsiteX1" fmla="*/ 8779476 w 8779476"/>
              <a:gd name="connsiteY1" fmla="*/ 0 h 133350"/>
              <a:gd name="connsiteX2" fmla="*/ 8779476 w 8779476"/>
              <a:gd name="connsiteY2" fmla="*/ 133350 h 133350"/>
              <a:gd name="connsiteX3" fmla="*/ 321276 w 8779476"/>
              <a:gd name="connsiteY3" fmla="*/ 133350 h 133350"/>
              <a:gd name="connsiteX4" fmla="*/ 0 w 8779476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9476" h="133350">
                <a:moveTo>
                  <a:pt x="0" y="0"/>
                </a:moveTo>
                <a:lnTo>
                  <a:pt x="8779476" y="0"/>
                </a:lnTo>
                <a:lnTo>
                  <a:pt x="8779476" y="133350"/>
                </a:lnTo>
                <a:lnTo>
                  <a:pt x="321276" y="133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-88558" y="-13609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 userDrawn="1"/>
        </p:nvSpPr>
        <p:spPr>
          <a:xfrm rot="10800000">
            <a:off x="-57873" y="105268"/>
            <a:ext cx="9259746" cy="123331"/>
          </a:xfrm>
          <a:custGeom>
            <a:avLst/>
            <a:gdLst>
              <a:gd name="connsiteX0" fmla="*/ 0 w 8458200"/>
              <a:gd name="connsiteY0" fmla="*/ 0 h 133350"/>
              <a:gd name="connsiteX1" fmla="*/ 8458200 w 8458200"/>
              <a:gd name="connsiteY1" fmla="*/ 0 h 133350"/>
              <a:gd name="connsiteX2" fmla="*/ 8458200 w 8458200"/>
              <a:gd name="connsiteY2" fmla="*/ 133350 h 133350"/>
              <a:gd name="connsiteX3" fmla="*/ 0 w 8458200"/>
              <a:gd name="connsiteY3" fmla="*/ 133350 h 133350"/>
              <a:gd name="connsiteX4" fmla="*/ 0 w 8458200"/>
              <a:gd name="connsiteY4" fmla="*/ 0 h 133350"/>
              <a:gd name="connsiteX0" fmla="*/ 0 w 8779476"/>
              <a:gd name="connsiteY0" fmla="*/ 0 h 133350"/>
              <a:gd name="connsiteX1" fmla="*/ 8779476 w 8779476"/>
              <a:gd name="connsiteY1" fmla="*/ 0 h 133350"/>
              <a:gd name="connsiteX2" fmla="*/ 8779476 w 8779476"/>
              <a:gd name="connsiteY2" fmla="*/ 133350 h 133350"/>
              <a:gd name="connsiteX3" fmla="*/ 321276 w 8779476"/>
              <a:gd name="connsiteY3" fmla="*/ 133350 h 133350"/>
              <a:gd name="connsiteX4" fmla="*/ 0 w 8779476"/>
              <a:gd name="connsiteY4" fmla="*/ 0 h 133350"/>
              <a:gd name="connsiteX0" fmla="*/ 2815 w 8782291"/>
              <a:gd name="connsiteY0" fmla="*/ 0 h 133350"/>
              <a:gd name="connsiteX1" fmla="*/ 8782291 w 8782291"/>
              <a:gd name="connsiteY1" fmla="*/ 0 h 133350"/>
              <a:gd name="connsiteX2" fmla="*/ 8782291 w 8782291"/>
              <a:gd name="connsiteY2" fmla="*/ 133350 h 133350"/>
              <a:gd name="connsiteX3" fmla="*/ 0 w 8782291"/>
              <a:gd name="connsiteY3" fmla="*/ 133350 h 133350"/>
              <a:gd name="connsiteX4" fmla="*/ 2815 w 8782291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2291" h="133350">
                <a:moveTo>
                  <a:pt x="2815" y="0"/>
                </a:moveTo>
                <a:lnTo>
                  <a:pt x="8782291" y="0"/>
                </a:lnTo>
                <a:lnTo>
                  <a:pt x="8782291" y="133350"/>
                </a:lnTo>
                <a:lnTo>
                  <a:pt x="0" y="133350"/>
                </a:lnTo>
                <a:cubicBezTo>
                  <a:pt x="938" y="88900"/>
                  <a:pt x="1877" y="44450"/>
                  <a:pt x="2815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0" y="228600"/>
            <a:ext cx="9144000" cy="51434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DC7AB-D724-42F1-8656-31C90B53F499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alpha val="0"/>
                </a:schemeClr>
              </a:gs>
              <a:gs pos="95000">
                <a:schemeClr val="bg1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03113" y="-33094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10819" y="6763246"/>
            <a:ext cx="9308758" cy="1279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228600"/>
            <a:ext cx="2438400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5638800" cy="4876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390650"/>
            <a:ext cx="2438400" cy="4876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32153-D34B-4878-A0F6-CD940CAFB934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9812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129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122CC-5E24-40A5-822B-E5D761957513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03840-5187-4EDF-A5D9-F83C935AE945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BF8A2-C8CE-47DE-A56E-373192664C9F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22098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3048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886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724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276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04800"/>
            <a:ext cx="4495800" cy="312531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429000"/>
            <a:ext cx="32766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429000"/>
            <a:ext cx="4648200" cy="3048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7559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7559675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4175125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498" y="4175125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596" y="4175125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660525"/>
            <a:ext cx="2514597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9497" y="1660525"/>
            <a:ext cx="2514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597" y="1660525"/>
            <a:ext cx="2514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8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143500"/>
          </a:xfrm>
          <a:prstGeom prst="rect">
            <a:avLst/>
          </a:prstGeom>
        </p:spPr>
      </p:pic>
      <p:sp>
        <p:nvSpPr>
          <p:cNvPr id="16" name="box" hidden="1"/>
          <p:cNvSpPr/>
          <p:nvPr userDrawn="1"/>
        </p:nvSpPr>
        <p:spPr>
          <a:xfrm rot="10800000">
            <a:off x="9647" y="5240334"/>
            <a:ext cx="9144000" cy="1693865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247432-1F92-4A68-A869-C28BBC8078FB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598214"/>
            <a:ext cx="7772400" cy="58613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22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74141" y="5372099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141" y="5456022"/>
            <a:ext cx="8779476" cy="133350"/>
          </a:xfrm>
          <a:custGeom>
            <a:avLst/>
            <a:gdLst>
              <a:gd name="connsiteX0" fmla="*/ 0 w 8458200"/>
              <a:gd name="connsiteY0" fmla="*/ 0 h 133350"/>
              <a:gd name="connsiteX1" fmla="*/ 8458200 w 8458200"/>
              <a:gd name="connsiteY1" fmla="*/ 0 h 133350"/>
              <a:gd name="connsiteX2" fmla="*/ 8458200 w 8458200"/>
              <a:gd name="connsiteY2" fmla="*/ 133350 h 133350"/>
              <a:gd name="connsiteX3" fmla="*/ 0 w 8458200"/>
              <a:gd name="connsiteY3" fmla="*/ 133350 h 133350"/>
              <a:gd name="connsiteX4" fmla="*/ 0 w 8458200"/>
              <a:gd name="connsiteY4" fmla="*/ 0 h 133350"/>
              <a:gd name="connsiteX0" fmla="*/ 0 w 8779476"/>
              <a:gd name="connsiteY0" fmla="*/ 0 h 133350"/>
              <a:gd name="connsiteX1" fmla="*/ 8779476 w 8779476"/>
              <a:gd name="connsiteY1" fmla="*/ 0 h 133350"/>
              <a:gd name="connsiteX2" fmla="*/ 8779476 w 8779476"/>
              <a:gd name="connsiteY2" fmla="*/ 133350 h 133350"/>
              <a:gd name="connsiteX3" fmla="*/ 321276 w 8779476"/>
              <a:gd name="connsiteY3" fmla="*/ 133350 h 133350"/>
              <a:gd name="connsiteX4" fmla="*/ 0 w 8779476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9476" h="133350">
                <a:moveTo>
                  <a:pt x="0" y="0"/>
                </a:moveTo>
                <a:lnTo>
                  <a:pt x="8779476" y="0"/>
                </a:lnTo>
                <a:lnTo>
                  <a:pt x="8779476" y="133350"/>
                </a:lnTo>
                <a:lnTo>
                  <a:pt x="321276" y="133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-88558" y="-13609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 userDrawn="1"/>
        </p:nvSpPr>
        <p:spPr>
          <a:xfrm rot="10800000">
            <a:off x="-57873" y="105268"/>
            <a:ext cx="9259746" cy="123331"/>
          </a:xfrm>
          <a:custGeom>
            <a:avLst/>
            <a:gdLst>
              <a:gd name="connsiteX0" fmla="*/ 0 w 8458200"/>
              <a:gd name="connsiteY0" fmla="*/ 0 h 133350"/>
              <a:gd name="connsiteX1" fmla="*/ 8458200 w 8458200"/>
              <a:gd name="connsiteY1" fmla="*/ 0 h 133350"/>
              <a:gd name="connsiteX2" fmla="*/ 8458200 w 8458200"/>
              <a:gd name="connsiteY2" fmla="*/ 133350 h 133350"/>
              <a:gd name="connsiteX3" fmla="*/ 0 w 8458200"/>
              <a:gd name="connsiteY3" fmla="*/ 133350 h 133350"/>
              <a:gd name="connsiteX4" fmla="*/ 0 w 8458200"/>
              <a:gd name="connsiteY4" fmla="*/ 0 h 133350"/>
              <a:gd name="connsiteX0" fmla="*/ 0 w 8779476"/>
              <a:gd name="connsiteY0" fmla="*/ 0 h 133350"/>
              <a:gd name="connsiteX1" fmla="*/ 8779476 w 8779476"/>
              <a:gd name="connsiteY1" fmla="*/ 0 h 133350"/>
              <a:gd name="connsiteX2" fmla="*/ 8779476 w 8779476"/>
              <a:gd name="connsiteY2" fmla="*/ 133350 h 133350"/>
              <a:gd name="connsiteX3" fmla="*/ 321276 w 8779476"/>
              <a:gd name="connsiteY3" fmla="*/ 133350 h 133350"/>
              <a:gd name="connsiteX4" fmla="*/ 0 w 8779476"/>
              <a:gd name="connsiteY4" fmla="*/ 0 h 133350"/>
              <a:gd name="connsiteX0" fmla="*/ 2815 w 8782291"/>
              <a:gd name="connsiteY0" fmla="*/ 0 h 133350"/>
              <a:gd name="connsiteX1" fmla="*/ 8782291 w 8782291"/>
              <a:gd name="connsiteY1" fmla="*/ 0 h 133350"/>
              <a:gd name="connsiteX2" fmla="*/ 8782291 w 8782291"/>
              <a:gd name="connsiteY2" fmla="*/ 133350 h 133350"/>
              <a:gd name="connsiteX3" fmla="*/ 0 w 8782291"/>
              <a:gd name="connsiteY3" fmla="*/ 133350 h 133350"/>
              <a:gd name="connsiteX4" fmla="*/ 2815 w 8782291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2291" h="133350">
                <a:moveTo>
                  <a:pt x="2815" y="0"/>
                </a:moveTo>
                <a:lnTo>
                  <a:pt x="8782291" y="0"/>
                </a:lnTo>
                <a:lnTo>
                  <a:pt x="8782291" y="133350"/>
                </a:lnTo>
                <a:lnTo>
                  <a:pt x="0" y="133350"/>
                </a:lnTo>
                <a:cubicBezTo>
                  <a:pt x="938" y="88900"/>
                  <a:pt x="1877" y="44450"/>
                  <a:pt x="2815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2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98D45A5A-CF7C-4B9A-9A30-5692713FB24D}" type="datetime1">
              <a:rPr lang="en-US" smtClean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09800" y="106693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895600" y="914400"/>
            <a:ext cx="6705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2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98D45A5A-CF7C-4B9A-9A30-5692713FB24D}" type="datetime1">
              <a:rPr lang="en-US" smtClean="0"/>
              <a:pPr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09800" y="106693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895600" y="914400"/>
            <a:ext cx="6705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838200"/>
            <a:ext cx="6705600" cy="4038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4F623E-4529-4013-8D91-10F9F68B3AC0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4191-BA6B-4D15-AC6C-24E47B9675B9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43525"/>
            <a:ext cx="70866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3843338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D64D3F-EE09-4B59-B2C2-B7ACE6F4C6C7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1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D800A4-F02E-4450-B19D-40772C0A5F2D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5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373233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732334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752600"/>
            <a:ext cx="3733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514600"/>
            <a:ext cx="3733800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12836-1ABE-46FA-9232-46CBA41E6B32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40BE4-1F75-4E0E-92D7-D2CFCD338D34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DC7AB-D724-42F1-8656-31C90B53F499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alpha val="0"/>
                </a:schemeClr>
              </a:gs>
              <a:gs pos="95000">
                <a:schemeClr val="bg1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03113" y="-33094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10819" y="6763246"/>
            <a:ext cx="9308758" cy="1279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28600"/>
            <a:ext cx="2438400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5638800" cy="4876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390650"/>
            <a:ext cx="2438400" cy="4876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32153-D34B-4878-A0F6-CD940CAFB934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9812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129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122CC-5E24-40A5-822B-E5D761957513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838200"/>
            <a:ext cx="6705600" cy="4038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4F623E-4529-4013-8D91-10F9F68B3AC0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03840-5187-4EDF-A5D9-F83C935AE945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BF8A2-C8CE-47DE-A56E-373192664C9F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alpha val="0"/>
                </a:schemeClr>
              </a:gs>
              <a:gs pos="95000">
                <a:schemeClr val="bg1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22098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3048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886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724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03113" y="-33094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10819" y="6763246"/>
            <a:ext cx="9308758" cy="1279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alpha val="0"/>
                </a:schemeClr>
              </a:gs>
              <a:gs pos="95000">
                <a:schemeClr val="bg1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03113" y="-33094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10819" y="6763246"/>
            <a:ext cx="9308758" cy="1279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276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04800"/>
            <a:ext cx="4495800" cy="312531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429000"/>
            <a:ext cx="32766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429000"/>
            <a:ext cx="4648200" cy="3048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alpha val="0"/>
                </a:schemeClr>
              </a:gs>
              <a:gs pos="95000">
                <a:schemeClr val="bg1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03113" y="-33094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-110819" y="6763246"/>
            <a:ext cx="9308758" cy="1279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7559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7559675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4175125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498" y="4175125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596" y="4175125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660525"/>
            <a:ext cx="2514597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9497" y="1660525"/>
            <a:ext cx="2514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597" y="1660525"/>
            <a:ext cx="2514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4191-BA6B-4D15-AC6C-24E47B9675B9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43525"/>
            <a:ext cx="70866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3843338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D64D3F-EE09-4B59-B2C2-B7ACE6F4C6C7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D800A4-F02E-4450-B19D-40772C0A5F2D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373233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732334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752600"/>
            <a:ext cx="3733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514600"/>
            <a:ext cx="3733800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12836-1ABE-46FA-9232-46CBA41E6B32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40BE4-1F75-4E0E-92D7-D2CFCD338D34}" type="datetime1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4"/>
          <a:stretch/>
        </p:blipFill>
        <p:spPr>
          <a:xfrm>
            <a:off x="0" y="71377"/>
            <a:ext cx="3182073" cy="6786622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1264532" y="51816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99180" y="41910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437669" y="352449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37089" y="30316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875578" y="22860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63970" y="17526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045577" y="7620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99180" y="369425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433078" y="5789271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066800"/>
            <a:ext cx="678412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2216" y="281382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990600" y="6934200"/>
            <a:ext cx="39624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5">
                  <a:lumMod val="20000"/>
                  <a:lumOff val="80000"/>
                  <a:alpha val="77000"/>
                </a:schemeClr>
              </a:gs>
              <a:gs pos="67000">
                <a:schemeClr val="accent5">
                  <a:lumMod val="40000"/>
                  <a:lumOff val="60000"/>
                  <a:alpha val="76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 w="53975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7110">
                  <a:schemeClr val="accent5">
                    <a:lumMod val="60000"/>
                    <a:lumOff val="40000"/>
                  </a:schemeClr>
                </a:gs>
                <a:gs pos="35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90600" y="-838200"/>
            <a:ext cx="39624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35000">
                <a:schemeClr val="accent5">
                  <a:lumMod val="20000"/>
                  <a:lumOff val="80000"/>
                  <a:alpha val="77000"/>
                </a:schemeClr>
              </a:gs>
              <a:gs pos="67000">
                <a:schemeClr val="accent5">
                  <a:lumMod val="40000"/>
                  <a:lumOff val="60000"/>
                  <a:alpha val="76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 w="53975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7110">
                  <a:schemeClr val="accent5">
                    <a:lumMod val="60000"/>
                    <a:lumOff val="40000"/>
                  </a:schemeClr>
                </a:gs>
                <a:gs pos="35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382924" y="588379"/>
            <a:ext cx="1711608" cy="5419847"/>
            <a:chOff x="382924" y="588379"/>
            <a:chExt cx="1711608" cy="5419847"/>
          </a:xfrm>
        </p:grpSpPr>
        <p:cxnSp>
          <p:nvCxnSpPr>
            <p:cNvPr id="27" name="Straight Connector 26"/>
            <p:cNvCxnSpPr/>
            <p:nvPr userDrawn="1"/>
          </p:nvCxnSpPr>
          <p:spPr>
            <a:xfrm flipV="1">
              <a:off x="382924" y="980954"/>
              <a:ext cx="881608" cy="9906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418134" y="588379"/>
              <a:ext cx="846398" cy="392575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382924" y="1971554"/>
              <a:ext cx="1711608" cy="5334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841333" y="2504954"/>
              <a:ext cx="1253199" cy="7456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433078" y="3743444"/>
              <a:ext cx="1223545" cy="66651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56043" y="3250554"/>
              <a:ext cx="800580" cy="49289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418134" y="4409954"/>
              <a:ext cx="1065352" cy="9906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V="1">
              <a:off x="652032" y="5400554"/>
              <a:ext cx="831454" cy="607672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 userDrawn="1"/>
        </p:nvSpPr>
        <p:spPr>
          <a:xfrm>
            <a:off x="-103113" y="-33094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 flipV="1">
            <a:off x="-110819" y="6763246"/>
            <a:ext cx="9308758" cy="1279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8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0287E-7 L -0.00069 -1.16004 " pathEditMode="relative" rAng="0" ptsTypes="AA">
                                      <p:cBhvr>
                                        <p:cTn id="6" dur="6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1.11111E-6 -2.50694E-6 L 0.00069 1.18779 " pathEditMode="relative" rAng="0" ptsTypes="AA">
                                      <p:cBhvr>
                                        <p:cTn id="8" dur="6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9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  <p:bldP spid="6" grpId="0" animBg="1"/>
    </p:bld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4"/>
          <a:stretch/>
        </p:blipFill>
        <p:spPr>
          <a:xfrm>
            <a:off x="0" y="71377"/>
            <a:ext cx="3182073" cy="6786622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1264532" y="51816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99180" y="41910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437669" y="352449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37089" y="30316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875578" y="22860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63970" y="17526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045577" y="762000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99180" y="369425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433078" y="5789271"/>
            <a:ext cx="437909" cy="43790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61000">
                <a:schemeClr val="accent5">
                  <a:lumMod val="75000"/>
                  <a:alpha val="8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066800"/>
            <a:ext cx="678412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2216" y="281382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382924" y="588379"/>
            <a:ext cx="1711608" cy="5419847"/>
            <a:chOff x="382924" y="588379"/>
            <a:chExt cx="1711608" cy="5419847"/>
          </a:xfrm>
        </p:grpSpPr>
        <p:cxnSp>
          <p:nvCxnSpPr>
            <p:cNvPr id="27" name="Straight Connector 26"/>
            <p:cNvCxnSpPr/>
            <p:nvPr userDrawn="1"/>
          </p:nvCxnSpPr>
          <p:spPr>
            <a:xfrm flipV="1">
              <a:off x="382924" y="980954"/>
              <a:ext cx="881608" cy="9906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418134" y="588379"/>
              <a:ext cx="846398" cy="392575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382924" y="1971554"/>
              <a:ext cx="1711608" cy="5334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841333" y="2504954"/>
              <a:ext cx="1253199" cy="7456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433078" y="3743444"/>
              <a:ext cx="1223545" cy="66651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56043" y="3250554"/>
              <a:ext cx="800580" cy="49289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418134" y="4409954"/>
              <a:ext cx="1065352" cy="990600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V="1">
              <a:off x="652032" y="5400554"/>
              <a:ext cx="831454" cy="607672"/>
            </a:xfrm>
            <a:prstGeom prst="line">
              <a:avLst/>
            </a:prstGeom>
            <a:ln w="41275">
              <a:gradFill>
                <a:gsLst>
                  <a:gs pos="74000">
                    <a:srgbClr val="3EABCE">
                      <a:alpha val="39000"/>
                    </a:srgbClr>
                  </a:gs>
                  <a:gs pos="23000">
                    <a:srgbClr val="2790B0">
                      <a:alpha val="43000"/>
                    </a:srgbClr>
                  </a:gs>
                  <a:gs pos="14000">
                    <a:srgbClr val="00B0F0">
                      <a:alpha val="26000"/>
                    </a:srgbClr>
                  </a:gs>
                  <a:gs pos="48000">
                    <a:srgbClr val="159FCE">
                      <a:alpha val="43000"/>
                    </a:srgbClr>
                  </a:gs>
                  <a:gs pos="0">
                    <a:srgbClr val="00B0F0">
                      <a:alpha val="0"/>
                    </a:srgbClr>
                  </a:gs>
                  <a:gs pos="86000">
                    <a:srgbClr val="00B0F0">
                      <a:alpha val="30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 userDrawn="1"/>
        </p:nvSpPr>
        <p:spPr>
          <a:xfrm>
            <a:off x="-103113" y="-33094"/>
            <a:ext cx="9308758" cy="126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 flipV="1">
            <a:off x="-110819" y="6763246"/>
            <a:ext cx="9308758" cy="1279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7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get.org/packages/Dsp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Campionamento_(teoria_dei_segnali)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867400"/>
            <a:ext cx="7772400" cy="58613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OBJECT </a:t>
            </a:r>
            <a:r>
              <a:rPr lang="en-US" sz="49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Recognition</a:t>
            </a:r>
            <a:endParaRPr lang="en-US" sz="4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6301135"/>
            <a:ext cx="6400800" cy="685800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Riconoscere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oggetti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dell’ambiente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8715" y="2971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Computer Vision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2373" y="3852761"/>
            <a:ext cx="297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</a:t>
            </a:r>
            <a:r>
              <a:rPr lang="en-US" i="1" dirty="0" err="1" smtClean="0"/>
              <a:t>cura</a:t>
            </a:r>
            <a:r>
              <a:rPr lang="en-US" i="1" dirty="0" smtClean="0"/>
              <a:t> </a:t>
            </a:r>
            <a:r>
              <a:rPr lang="en-US" i="1" dirty="0" err="1" smtClean="0"/>
              <a:t>dell’Ing</a:t>
            </a:r>
            <a:r>
              <a:rPr lang="en-US" i="1" dirty="0" smtClean="0"/>
              <a:t> Marco </a:t>
            </a:r>
            <a:r>
              <a:rPr lang="en-US" i="1" dirty="0" err="1" smtClean="0"/>
              <a:t>Buttolo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57600" y="1447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La trasformata di Fourier è uno strumento fondamentale nel campo delle elaborazioni delle immagini. L’output fornito è un immagine nel dominio delle frequenze.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Es: riproduciamo un suono -&gt; vediamo le frequenze sul mixer.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Analisi immagini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Filtraggio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Ricostruzione delle immagini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17" y="11430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71800" y="11430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Una libreria gratuita per lavorare con le FFT si chiama </a:t>
            </a:r>
            <a:r>
              <a:rPr lang="it-IT" b="1" dirty="0">
                <a:solidFill>
                  <a:schemeClr val="tx2"/>
                </a:solidFill>
              </a:rPr>
              <a:t>DSP</a:t>
            </a:r>
            <a:r>
              <a:rPr lang="it-IT" dirty="0">
                <a:solidFill>
                  <a:schemeClr val="tx2"/>
                </a:solidFill>
              </a:rPr>
              <a:t> (</a:t>
            </a:r>
            <a:r>
              <a:rPr lang="it-IT" dirty="0">
                <a:solidFill>
                  <a:schemeClr val="tx2"/>
                </a:solidFill>
                <a:hlinkClick r:id="rId2"/>
              </a:rPr>
              <a:t>https://www.nuget.org/packages/Dsp</a:t>
            </a:r>
            <a:r>
              <a:rPr lang="it-IT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it-IT" dirty="0" smtClean="0">
                <a:solidFill>
                  <a:schemeClr val="tx2"/>
                </a:solidFill>
              </a:rPr>
              <a:t>)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Altre librerie gratuite di Intelligenza artificiale sono: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tx2"/>
                </a:solidFill>
              </a:rPr>
              <a:t>AForgeNET</a:t>
            </a:r>
            <a:endParaRPr lang="it-IT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/>
                </a:solidFill>
              </a:rPr>
              <a:t>Accord NET </a:t>
            </a:r>
            <a:r>
              <a:rPr lang="it-IT" dirty="0" smtClean="0">
                <a:solidFill>
                  <a:schemeClr val="tx2"/>
                </a:solidFill>
              </a:rPr>
              <a:t>(evoluzione di </a:t>
            </a:r>
            <a:r>
              <a:rPr lang="it-IT" dirty="0" err="1" smtClean="0">
                <a:solidFill>
                  <a:schemeClr val="tx2"/>
                </a:solidFill>
              </a:rPr>
              <a:t>Aforge</a:t>
            </a:r>
            <a:r>
              <a:rPr lang="it-IT" dirty="0" smtClean="0">
                <a:solidFill>
                  <a:schemeClr val="tx2"/>
                </a:solidFill>
              </a:rPr>
              <a:t> NET)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/>
                </a:solidFill>
              </a:rPr>
              <a:t>EMGUCV</a:t>
            </a:r>
            <a:r>
              <a:rPr lang="it-IT" dirty="0" smtClean="0">
                <a:solidFill>
                  <a:schemeClr val="tx2"/>
                </a:solidFill>
              </a:rPr>
              <a:t> (</a:t>
            </a:r>
            <a:r>
              <a:rPr lang="it-IT" dirty="0" err="1" smtClean="0">
                <a:solidFill>
                  <a:schemeClr val="tx2"/>
                </a:solidFill>
              </a:rPr>
              <a:t>porting</a:t>
            </a:r>
            <a:r>
              <a:rPr lang="it-IT" dirty="0" smtClean="0">
                <a:solidFill>
                  <a:schemeClr val="tx2"/>
                </a:solidFill>
              </a:rPr>
              <a:t> .NET di Open CV)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337457"/>
            <a:ext cx="7489372" cy="4528457"/>
          </a:xfrm>
          <a:prstGeom prst="roundRect">
            <a:avLst/>
          </a:prstGeom>
          <a:gradFill>
            <a:gsLst>
              <a:gs pos="0">
                <a:schemeClr val="bg1">
                  <a:lumMod val="90000"/>
                  <a:alpha val="53000"/>
                </a:schemeClr>
              </a:gs>
              <a:gs pos="95000">
                <a:schemeClr val="bg1">
                  <a:lumMod val="90000"/>
                </a:schemeClr>
              </a:gs>
            </a:gsLst>
            <a:lin ang="10800000" scaled="1"/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909150"/>
            <a:ext cx="5486400" cy="5667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Altre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tecnologie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475888"/>
            <a:ext cx="6324600" cy="804862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Tante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tecnologie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ci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sono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per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elaborare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confrontare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immagini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(FTCH con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logica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fuzzy, Harris descriptors,…).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758391"/>
            <a:ext cx="8334828" cy="44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0" y="2971800"/>
            <a:ext cx="3987800" cy="402408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 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More Information?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895600" y="914400"/>
            <a:ext cx="61722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Molto </a:t>
            </a:r>
            <a:r>
              <a:rPr lang="en-US" dirty="0" err="1" smtClean="0"/>
              <a:t>importante</a:t>
            </a:r>
            <a:r>
              <a:rPr lang="en-US" dirty="0" smtClean="0"/>
              <a:t> per un robot </a:t>
            </a:r>
            <a:r>
              <a:rPr lang="en-US" dirty="0" err="1" smtClean="0"/>
              <a:t>poter</a:t>
            </a:r>
            <a:r>
              <a:rPr lang="en-US" dirty="0" smtClean="0"/>
              <a:t> </a:t>
            </a:r>
            <a:r>
              <a:rPr lang="en-US" dirty="0" err="1" smtClean="0"/>
              <a:t>riconoscere</a:t>
            </a:r>
            <a:r>
              <a:rPr lang="en-US" dirty="0" smtClean="0"/>
              <a:t> </a:t>
            </a:r>
            <a:r>
              <a:rPr lang="en-US" dirty="0" err="1" smtClean="0"/>
              <a:t>oggetti</a:t>
            </a:r>
            <a:r>
              <a:rPr lang="en-US" dirty="0" smtClean="0"/>
              <a:t> in un </a:t>
            </a:r>
            <a:r>
              <a:rPr lang="en-US" dirty="0" err="1" smtClean="0"/>
              <a:t>ambiente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 computer vision è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r>
              <a:rPr lang="en-US" dirty="0" smtClean="0"/>
              <a:t> </a:t>
            </a:r>
            <a:r>
              <a:rPr lang="en-US" dirty="0" err="1" smtClean="0"/>
              <a:t>dell’informatica</a:t>
            </a:r>
            <a:r>
              <a:rPr lang="en-US" dirty="0" smtClean="0"/>
              <a:t>/</a:t>
            </a:r>
            <a:r>
              <a:rPr lang="en-US" dirty="0" err="1" smtClean="0"/>
              <a:t>intelligenza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studia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riconoscimento</a:t>
            </a:r>
            <a:r>
              <a:rPr lang="en-US" dirty="0" smtClean="0"/>
              <a:t> di </a:t>
            </a:r>
            <a:r>
              <a:rPr lang="en-US" dirty="0" err="1" smtClean="0"/>
              <a:t>oggetti</a:t>
            </a:r>
            <a:r>
              <a:rPr lang="en-US" dirty="0" smtClean="0"/>
              <a:t> (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volti</a:t>
            </a:r>
            <a:r>
              <a:rPr lang="en-US" dirty="0" smtClean="0"/>
              <a:t> </a:t>
            </a:r>
            <a:r>
              <a:rPr lang="en-US" dirty="0" err="1" smtClean="0"/>
              <a:t>umani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parla</a:t>
            </a:r>
            <a:r>
              <a:rPr lang="en-US" dirty="0" smtClean="0"/>
              <a:t> di face recognition).</a:t>
            </a:r>
          </a:p>
          <a:p>
            <a:endParaRPr lang="en-US" dirty="0"/>
          </a:p>
          <a:p>
            <a:r>
              <a:rPr lang="en-US" dirty="0" smtClean="0"/>
              <a:t>Il face detection è </a:t>
            </a:r>
            <a:r>
              <a:rPr lang="en-US" dirty="0" err="1" smtClean="0"/>
              <a:t>l’individuazione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volti</a:t>
            </a:r>
            <a:r>
              <a:rPr lang="en-US" dirty="0" smtClean="0"/>
              <a:t> (smartphone, </a:t>
            </a:r>
            <a:r>
              <a:rPr lang="en-US" dirty="0" err="1" smtClean="0"/>
              <a:t>videocamere</a:t>
            </a:r>
            <a:r>
              <a:rPr lang="en-US" dirty="0" smtClean="0"/>
              <a:t>,..)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10668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L’object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recognition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consiste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nel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trovare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oggetto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all’interno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imagine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più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meno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complessa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.  David Lowe ha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sviluppato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algoritmo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efficiente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per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riconoscimento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degli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oggetti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che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è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invariante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alla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scala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ed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alla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rotazione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: SIFT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Esiste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variante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più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performante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del SIFT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che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chiama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SURF.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3048000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Per ogni oggetto in un'immagine, ci sono molte '</a:t>
            </a:r>
            <a:r>
              <a:rPr lang="it-IT" dirty="0" err="1">
                <a:solidFill>
                  <a:schemeClr val="tx2"/>
                </a:solidFill>
              </a:rPr>
              <a:t>features</a:t>
            </a:r>
            <a:r>
              <a:rPr lang="it-IT" dirty="0">
                <a:solidFill>
                  <a:schemeClr val="tx2"/>
                </a:solidFill>
              </a:rPr>
              <a:t>', che sono caratteristiche interessanti dell'oggetto, le quali possono essere estratte in modo da fornire una descrizione "caratteristica" dell'oggetto. </a:t>
            </a:r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Questa </a:t>
            </a:r>
            <a:r>
              <a:rPr lang="it-IT" dirty="0">
                <a:solidFill>
                  <a:schemeClr val="tx2"/>
                </a:solidFill>
              </a:rPr>
              <a:t>descrizione estratta da una immagine campione può poi essere utilizzata per identificare l'oggetto durante il tentativo di </a:t>
            </a:r>
            <a:r>
              <a:rPr lang="it-IT" dirty="0" smtClean="0">
                <a:solidFill>
                  <a:schemeClr val="tx2"/>
                </a:solidFill>
              </a:rPr>
              <a:t>individuarlo </a:t>
            </a:r>
            <a:r>
              <a:rPr lang="it-IT" dirty="0">
                <a:solidFill>
                  <a:schemeClr val="tx2"/>
                </a:solidFill>
              </a:rPr>
              <a:t>in una immagine di test contenente più oggetti. È importante che l'insieme di caratteristiche estratte dall'immagine campione sia insensibile a variazioni di scala delle immagini, </a:t>
            </a:r>
            <a:r>
              <a:rPr lang="it-IT" dirty="0" smtClean="0">
                <a:solidFill>
                  <a:schemeClr val="tx2"/>
                </a:solidFill>
              </a:rPr>
              <a:t>ai </a:t>
            </a:r>
            <a:r>
              <a:rPr lang="it-IT" dirty="0">
                <a:solidFill>
                  <a:schemeClr val="tx2"/>
                </a:solidFill>
              </a:rPr>
              <a:t>disturbi</a:t>
            </a:r>
            <a:r>
              <a:rPr lang="it-IT" dirty="0" smtClean="0">
                <a:solidFill>
                  <a:schemeClr val="tx2"/>
                </a:solidFill>
              </a:rPr>
              <a:t>, all'illuminazione </a:t>
            </a:r>
            <a:r>
              <a:rPr lang="it-IT" dirty="0">
                <a:solidFill>
                  <a:schemeClr val="tx2"/>
                </a:solidFill>
              </a:rPr>
              <a:t>e distorsioni geometriche, in modo da rendere affidabile il </a:t>
            </a:r>
            <a:r>
              <a:rPr lang="it-IT" dirty="0" smtClean="0">
                <a:solidFill>
                  <a:schemeClr val="tx2"/>
                </a:solidFill>
              </a:rPr>
              <a:t>riconoscimento.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895601" y="1066800"/>
            <a:ext cx="6029818" cy="4953000"/>
          </a:xfrm>
        </p:spPr>
        <p:txBody>
          <a:bodyPr>
            <a:normAutofit fontScale="92500"/>
          </a:bodyPr>
          <a:lstStyle/>
          <a:p>
            <a:r>
              <a:rPr lang="it-IT" dirty="0"/>
              <a:t>Il SURF, come già accennato, è una evoluzione del SIFT. </a:t>
            </a:r>
            <a:endParaRPr lang="it-IT" dirty="0" smtClean="0"/>
          </a:p>
          <a:p>
            <a:r>
              <a:rPr lang="en-US" dirty="0" smtClean="0"/>
              <a:t>SURF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b="1" u="sng" dirty="0"/>
              <a:t>Speeded Up Robust Features</a:t>
            </a:r>
            <a:r>
              <a:rPr lang="en-US" dirty="0"/>
              <a:t>.  </a:t>
            </a:r>
            <a:r>
              <a:rPr lang="it-IT" dirty="0"/>
              <a:t>Anche tale algoritmo, come il SIFT, è invariante per differenti scale e rotazioni. Nel SURF, ad ogni punto estratto viene associato un certo tipo di dato chiamato </a:t>
            </a:r>
            <a:r>
              <a:rPr lang="it-IT" b="1" u="sng" dirty="0"/>
              <a:t>descrittore</a:t>
            </a:r>
            <a:r>
              <a:rPr lang="it-IT" dirty="0"/>
              <a:t>.  Il SURF associa ai punti di interesse individuati un descrittore, ossia un vettore caratteristico dell’intorno di tali pixel. Il SURF permette di riconoscere determinate </a:t>
            </a:r>
            <a:r>
              <a:rPr lang="it-IT" dirty="0" err="1" smtClean="0"/>
              <a:t>features</a:t>
            </a:r>
            <a:r>
              <a:rPr lang="it-IT" dirty="0" smtClean="0"/>
              <a:t> indipendentemente dalle </a:t>
            </a:r>
            <a:r>
              <a:rPr lang="it-IT" dirty="0"/>
              <a:t>deformazioni che avvengono nell’immagine. In poche parole, tale algoritmo sfrutta una rappresentazione intermedia dell’immagine chiamata </a:t>
            </a:r>
            <a:r>
              <a:rPr lang="it-IT" b="1" u="sng" dirty="0" err="1"/>
              <a:t>integral</a:t>
            </a:r>
            <a:r>
              <a:rPr lang="it-IT" b="1" u="sng" dirty="0"/>
              <a:t> image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RICONOSCIMENTO IMMAGINI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20700"/>
            <a:ext cx="5258534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RICONOSCIMENTO IMMAGINI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67" y="1828801"/>
            <a:ext cx="567273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93" y="4132053"/>
            <a:ext cx="2376614" cy="2376614"/>
          </a:xfrm>
          <a:prstGeom prst="rect">
            <a:avLst/>
          </a:prstGeom>
        </p:spPr>
      </p:pic>
      <p:sp>
        <p:nvSpPr>
          <p:cNvPr id="4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124200" y="1295400"/>
            <a:ext cx="46482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Analisi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punti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interesse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imagine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modello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124200" y="2362200"/>
            <a:ext cx="4648200" cy="838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Analisi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punti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interesse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ciclo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scansione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di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ogni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imagine di cui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effettuare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comparazione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124200" y="3505200"/>
            <a:ext cx="46482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Verifica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descrittori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modello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descrittori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delle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altre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immagini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24200" y="4648200"/>
            <a:ext cx="46482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Ordinamento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per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descrittore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più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simile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RICONOSCIMENTO IMMAGINI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43478" y="1219200"/>
            <a:ext cx="2495125" cy="894398"/>
            <a:chOff x="2209800" y="1730829"/>
            <a:chExt cx="1700617" cy="609600"/>
          </a:xfrm>
          <a:gradFill flip="none" rotWithShape="1">
            <a:gsLst>
              <a:gs pos="3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9" name="Rectangle 48"/>
            <p:cNvSpPr/>
            <p:nvPr/>
          </p:nvSpPr>
          <p:spPr>
            <a:xfrm>
              <a:off x="2209800" y="1807029"/>
              <a:ext cx="1371600" cy="457200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10000"/>
                    </a:schemeClr>
                  </a:solidFill>
                </a:rPr>
                <a:t>Fase</a:t>
              </a:r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 1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rot="16200000">
              <a:off x="3491317" y="1921329"/>
              <a:ext cx="609600" cy="228600"/>
            </a:xfrm>
            <a:prstGeom prst="downArrow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48213" y="2305050"/>
            <a:ext cx="2523587" cy="894398"/>
            <a:chOff x="2182906" y="2355801"/>
            <a:chExt cx="1720016" cy="609600"/>
          </a:xfrm>
          <a:gradFill flip="none" rotWithShape="1">
            <a:gsLst>
              <a:gs pos="3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2" name="Rectangle 51"/>
            <p:cNvSpPr/>
            <p:nvPr/>
          </p:nvSpPr>
          <p:spPr>
            <a:xfrm>
              <a:off x="2182906" y="2432001"/>
              <a:ext cx="1371600" cy="457200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10000"/>
                    </a:schemeClr>
                  </a:solidFill>
                </a:rPr>
                <a:t>Fase</a:t>
              </a:r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 2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 rot="16200000">
              <a:off x="3483822" y="2546301"/>
              <a:ext cx="609600" cy="228600"/>
            </a:xfrm>
            <a:prstGeom prst="downArrow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5056" y="3390900"/>
            <a:ext cx="2495125" cy="894398"/>
            <a:chOff x="2209800" y="3174147"/>
            <a:chExt cx="1700617" cy="609600"/>
          </a:xfrm>
          <a:gradFill flip="none" rotWithShape="1">
            <a:gsLst>
              <a:gs pos="3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5" name="Rectangle 54"/>
            <p:cNvSpPr/>
            <p:nvPr/>
          </p:nvSpPr>
          <p:spPr>
            <a:xfrm>
              <a:off x="2209800" y="3254829"/>
              <a:ext cx="1371600" cy="457200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10000"/>
                    </a:schemeClr>
                  </a:solidFill>
                </a:rPr>
                <a:t>Fase</a:t>
              </a:r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 3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 rot="16200000">
              <a:off x="3491317" y="3364647"/>
              <a:ext cx="609600" cy="228600"/>
            </a:xfrm>
            <a:prstGeom prst="downArrow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6634" y="4476750"/>
            <a:ext cx="2495125" cy="894398"/>
            <a:chOff x="2209800" y="3174147"/>
            <a:chExt cx="1700617" cy="609600"/>
          </a:xfrm>
          <a:gradFill flip="none" rotWithShape="1">
            <a:gsLst>
              <a:gs pos="3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9" name="Rectangle 58"/>
            <p:cNvSpPr/>
            <p:nvPr/>
          </p:nvSpPr>
          <p:spPr>
            <a:xfrm>
              <a:off x="2209800" y="3254829"/>
              <a:ext cx="1371600" cy="457200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10000"/>
                    </a:schemeClr>
                  </a:solidFill>
                </a:rPr>
                <a:t>Fase</a:t>
              </a:r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 4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60" name="Down Arrow 59"/>
            <p:cNvSpPr/>
            <p:nvPr/>
          </p:nvSpPr>
          <p:spPr>
            <a:xfrm rot="16200000">
              <a:off x="3491317" y="3364647"/>
              <a:ext cx="609600" cy="228600"/>
            </a:xfrm>
            <a:prstGeom prst="downArrow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109">
            <a:off x="8728659" y="4711142"/>
            <a:ext cx="265514" cy="3540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871">
            <a:off x="8340181" y="4304280"/>
            <a:ext cx="265514" cy="354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34" y="4141015"/>
            <a:ext cx="265514" cy="3540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641">
            <a:off x="7413711" y="4266079"/>
            <a:ext cx="265514" cy="3540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768">
            <a:off x="6861136" y="5161701"/>
            <a:ext cx="265514" cy="3540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1900" y="5562600"/>
            <a:ext cx="2495125" cy="894398"/>
            <a:chOff x="2209800" y="3174147"/>
            <a:chExt cx="1700617" cy="609600"/>
          </a:xfrm>
          <a:gradFill flip="none" rotWithShape="1">
            <a:gsLst>
              <a:gs pos="3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4" name="Rectangle 33"/>
            <p:cNvSpPr/>
            <p:nvPr/>
          </p:nvSpPr>
          <p:spPr>
            <a:xfrm>
              <a:off x="2209800" y="3254829"/>
              <a:ext cx="1371600" cy="457200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10000"/>
                    </a:schemeClr>
                  </a:solidFill>
                </a:rPr>
                <a:t>Fase</a:t>
              </a:r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 5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3491317" y="3364647"/>
              <a:ext cx="609600" cy="228600"/>
            </a:xfrm>
            <a:prstGeom prst="downArrow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36" name="Text Placeholder 10"/>
          <p:cNvSpPr txBox="1">
            <a:spLocks/>
          </p:cNvSpPr>
          <p:nvPr/>
        </p:nvSpPr>
        <p:spPr>
          <a:xfrm>
            <a:off x="3124200" y="5791200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5715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END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 build="p"/>
      <p:bldP spid="46" grpId="0" build="p"/>
      <p:bldP spid="47" grpId="0" build="p"/>
      <p:bldP spid="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895601" y="1066800"/>
            <a:ext cx="6029818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Altra</a:t>
            </a:r>
            <a:r>
              <a:rPr lang="en-US" dirty="0" smtClean="0"/>
              <a:t> </a:t>
            </a:r>
            <a:r>
              <a:rPr lang="en-US" dirty="0" err="1" smtClean="0"/>
              <a:t>tecnica</a:t>
            </a:r>
            <a:r>
              <a:rPr lang="en-US" dirty="0" smtClean="0"/>
              <a:t>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nell’analisi</a:t>
            </a:r>
            <a:r>
              <a:rPr lang="en-US" dirty="0" smtClean="0"/>
              <a:t> </a:t>
            </a:r>
            <a:r>
              <a:rPr lang="en-US" dirty="0" err="1" smtClean="0"/>
              <a:t>spettrale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imagine. La </a:t>
            </a:r>
            <a:r>
              <a:rPr lang="en-US" dirty="0" err="1" smtClean="0"/>
              <a:t>trasformata</a:t>
            </a:r>
            <a:r>
              <a:rPr lang="en-US" dirty="0" smtClean="0"/>
              <a:t> di Fourier </a:t>
            </a:r>
            <a:r>
              <a:rPr lang="en-US" dirty="0" err="1" smtClean="0"/>
              <a:t>permette</a:t>
            </a:r>
            <a:r>
              <a:rPr lang="en-US" dirty="0" smtClean="0"/>
              <a:t> di </a:t>
            </a:r>
            <a:r>
              <a:rPr lang="en-US" dirty="0" err="1" smtClean="0"/>
              <a:t>analizzare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funzione</a:t>
            </a:r>
            <a:r>
              <a:rPr lang="en-US" dirty="0" smtClean="0"/>
              <a:t> non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dominio</a:t>
            </a:r>
            <a:r>
              <a:rPr lang="en-US" dirty="0" smtClean="0"/>
              <a:t> del tempo ma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dominio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frequenze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it-IT" dirty="0"/>
              <a:t>Grazie alla trasformata di Fourier è possibile individuare un criterio per compiere un </a:t>
            </a:r>
            <a:r>
              <a:rPr lang="it-IT" dirty="0">
                <a:hlinkClick r:id="rId2" tooltip="Campionamento (teoria dei segnali)"/>
              </a:rPr>
              <a:t>campionamento</a:t>
            </a:r>
            <a:r>
              <a:rPr lang="it-IT" dirty="0"/>
              <a:t> in grado di digitalizzare un segnale senza ridurne </a:t>
            </a:r>
            <a:r>
              <a:rPr lang="it-IT" dirty="0" smtClean="0"/>
              <a:t>il contenuto informativo.</a:t>
            </a:r>
          </a:p>
          <a:p>
            <a:endParaRPr lang="it-IT" dirty="0"/>
          </a:p>
          <a:p>
            <a:r>
              <a:rPr lang="it-IT" dirty="0" smtClean="0"/>
              <a:t>In particolare si usa la FFT (Fast Fourier </a:t>
            </a:r>
            <a:r>
              <a:rPr lang="it-IT" dirty="0" err="1" smtClean="0"/>
              <a:t>Transform</a:t>
            </a:r>
            <a:r>
              <a:rPr lang="it-IT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17" y="1371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Theme">
  <a:themeElements>
    <a:clrScheme name="Custom 4">
      <a:dk1>
        <a:srgbClr val="E6E6E6"/>
      </a:dk1>
      <a:lt1>
        <a:srgbClr val="E6E6E6"/>
      </a:lt1>
      <a:dk2>
        <a:srgbClr val="0C0C0C"/>
      </a:dk2>
      <a:lt2>
        <a:srgbClr val="0E57C4"/>
      </a:lt2>
      <a:accent1>
        <a:srgbClr val="629DD1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062B62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erMedia.com Static Theme">
  <a:themeElements>
    <a:clrScheme name="Custom 4">
      <a:dk1>
        <a:srgbClr val="E6E6E6"/>
      </a:dk1>
      <a:lt1>
        <a:srgbClr val="E6E6E6"/>
      </a:lt1>
      <a:dk2>
        <a:srgbClr val="0C0C0C"/>
      </a:dk2>
      <a:lt2>
        <a:srgbClr val="0E57C4"/>
      </a:lt2>
      <a:accent1>
        <a:srgbClr val="629DD1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062B62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558</Words>
  <Application>Microsoft Office PowerPoint</Application>
  <PresentationFormat>Presentazione su schermo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Heavy</vt:lpstr>
      <vt:lpstr>PresenterMedia.com Animated Theme</vt:lpstr>
      <vt:lpstr>1_PresenterMedia.com Static Theme</vt:lpstr>
      <vt:lpstr>OBJECT Recognition</vt:lpstr>
      <vt:lpstr>OBJECT RECOGNITION</vt:lpstr>
      <vt:lpstr>OBJECT RECOGNITION</vt:lpstr>
      <vt:lpstr>OBJECT RECOGNITION</vt:lpstr>
      <vt:lpstr>RICONOSCIMENTO IMMAGINI</vt:lpstr>
      <vt:lpstr>RICONOSCIMENTO IMMAGINI</vt:lpstr>
      <vt:lpstr>RICONOSCIMENTO IMMAGINI</vt:lpstr>
      <vt:lpstr>Image comparison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tecnologie</vt:lpstr>
      <vt:lpstr>Questions?    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Marco</cp:lastModifiedBy>
  <cp:revision>261</cp:revision>
  <dcterms:created xsi:type="dcterms:W3CDTF">2010-11-24T18:19:10Z</dcterms:created>
  <dcterms:modified xsi:type="dcterms:W3CDTF">2015-10-17T09:45:13Z</dcterms:modified>
</cp:coreProperties>
</file>