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6" r:id="rId6"/>
    <p:sldId id="283" r:id="rId7"/>
    <p:sldId id="284" r:id="rId8"/>
    <p:sldId id="285" r:id="rId9"/>
    <p:sldId id="282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nvenuto" id="{E75E278A-FF0E-49A4-B170-79828D63BBAD}">
          <p14:sldIdLst>
            <p14:sldId id="256"/>
          </p14:sldIdLst>
        </p14:section>
        <p14:section name="Teoria" id="{B9B51309-D148-4332-87C2-07BE32FBCA3B}">
          <p14:sldIdLst>
            <p14:sldId id="276"/>
            <p14:sldId id="283"/>
            <p14:sldId id="284"/>
            <p14:sldId id="285"/>
          </p14:sldIdLst>
        </p14:section>
        <p14:section name="Altre informazioni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e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4470B-D94A-47A1-9FC3-64753CC9B99E}" v="50" dt="2020-06-02T16:03:18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3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547E75-7743-43E2-BF1C-8D781AA23311}" type="datetime1">
              <a:rPr lang="it-IT" smtClean="0"/>
              <a:t>02/06/2020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7A867-4D52-4D5A-BBE1-AC83E84104E3}" type="datetime1">
              <a:rPr lang="it-IT" noProof="0" smtClean="0"/>
              <a:t>02/06/2020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3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In modalità Presentazione seleziona le frecce per visitare i collegamenti.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cxnSp>
        <p:nvCxnSpPr>
          <p:cNvPr id="12" name="Connettore dirit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gli stili del testo dello schema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D9FC215-2AE6-4A69-BF36-8F60B92E22C0}" type="datetime1">
              <a:rPr lang="it-IT" noProof="0" smtClean="0"/>
              <a:t>02/06/2020</a:t>
            </a:fld>
            <a:endParaRPr lang="it-IT" noProof="0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10" name="Rettango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lo stile del titolo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0F07B06-4BC3-47A5-A7B1-C606679D1E9F}" type="datetime1">
              <a:rPr lang="it-IT" noProof="0" smtClean="0"/>
              <a:t>02/06/2020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buttolo@libero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it-IT" sz="4800" dirty="0">
                <a:solidFill>
                  <a:schemeClr val="bg1"/>
                </a:solidFill>
              </a:rPr>
              <a:t>Le radiazioni negli strumenti elettrici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A cura </a:t>
            </a:r>
            <a:r>
              <a:rPr lang="it-IT" sz="2400" dirty="0" err="1">
                <a:solidFill>
                  <a:schemeClr val="bg1"/>
                </a:solidFill>
                <a:latin typeface="+mj-lt"/>
              </a:rPr>
              <a:t>dell’Ing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 Buttolo Marco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Campi elettrici e magnetici</a:t>
            </a:r>
          </a:p>
        </p:txBody>
      </p:sp>
      <p:sp>
        <p:nvSpPr>
          <p:cNvPr id="16" name="Segnaposto contenuto 17"/>
          <p:cNvSpPr txBox="1">
            <a:spLocks/>
          </p:cNvSpPr>
          <p:nvPr/>
        </p:nvSpPr>
        <p:spPr>
          <a:xfrm>
            <a:off x="541608" y="1296100"/>
            <a:ext cx="11067295" cy="5223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Qualsiasi strumenti elettronico casalingo (elettrodomestico) o industriale per poter funzionare ha bisogno di energia elettrica. Solitamente l’energia elettrica nel mondo domestico è data dal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monofase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(220V, 50Hz) presente nelle varie abitazioni. </a:t>
            </a:r>
          </a:p>
          <a:p>
            <a:pPr marL="0" indent="0" rtl="0">
              <a:spcAft>
                <a:spcPts val="2000"/>
              </a:spcAft>
              <a:buNone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La seguente figura mostra un classico esempio di presa elettrica a cui «attaccare» la spina per fare funzionare un elettrodomestico.</a:t>
            </a:r>
          </a:p>
          <a:p>
            <a:pPr marL="0" indent="0" rtl="0">
              <a:spcAft>
                <a:spcPts val="2000"/>
              </a:spcAft>
              <a:buNone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Qualsiasi strumenti tecnologico genera due campi:</a:t>
            </a:r>
          </a:p>
          <a:p>
            <a:pPr>
              <a:spcAft>
                <a:spcPts val="2000"/>
              </a:spcAft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Campo elettrico, solitamente indicato con E</a:t>
            </a:r>
          </a:p>
          <a:p>
            <a:pPr>
              <a:spcAft>
                <a:spcPts val="2000"/>
              </a:spcAft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Campo magnetico solitamente indicato con B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Mentre il campo elettrico è sempre presente anche quando lo 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strumento è spento ma comunque collegato alla rete elettrica, il campo magnetico è presente solo quando il device è accesso e funzionante. </a:t>
            </a:r>
          </a:p>
          <a:p>
            <a:pPr marL="0" indent="0" rtl="0">
              <a:spcAft>
                <a:spcPts val="2000"/>
              </a:spcAft>
              <a:buNone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" name="Immagine 2" descr="Immagine che contiene interni, sedendo, bianco, piccolo&#10;&#10;Descrizione generata automaticamente">
            <a:extLst>
              <a:ext uri="{FF2B5EF4-FFF2-40B4-BE49-F238E27FC236}">
                <a16:creationId xmlns:a16="http://schemas.microsoft.com/office/drawing/2014/main" id="{928385ED-0886-4199-A9E2-37811C9C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15" y="2533172"/>
            <a:ext cx="3478228" cy="26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7CC45-F3A2-47D2-A9CA-AEE0BAB7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Campi elettrici e magnetici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085E2-AABE-44A7-912A-C0C3B6317B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016400" cy="3977640"/>
          </a:xfrm>
        </p:spPr>
        <p:txBody>
          <a:bodyPr/>
          <a:lstStyle/>
          <a:p>
            <a:r>
              <a:rPr lang="it-IT" dirty="0"/>
              <a:t>I campi elettrici sono campi i quali aumentano di intensità quando aumenta il relativo voltaggio. La loro intensità si misura in </a:t>
            </a:r>
            <a:r>
              <a:rPr lang="it-IT" b="1" dirty="0"/>
              <a:t>Volt/metro </a:t>
            </a:r>
            <a:r>
              <a:rPr lang="it-IT" dirty="0"/>
              <a:t>(V/m).</a:t>
            </a:r>
          </a:p>
          <a:p>
            <a:r>
              <a:rPr lang="it-IT" dirty="0"/>
              <a:t>Per quanto riguarda i campi magnetici, essi dipendono dal flusso di corrente e la loro intensità si misura in </a:t>
            </a:r>
            <a:r>
              <a:rPr lang="it-IT" b="1" dirty="0"/>
              <a:t>Tesla</a:t>
            </a:r>
            <a:r>
              <a:rPr lang="it-IT" dirty="0"/>
              <a:t> (T).  </a:t>
            </a:r>
          </a:p>
          <a:p>
            <a:r>
              <a:rPr lang="it-IT" dirty="0"/>
              <a:t>Si consideri una generica forma d’onda sinusoidale: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AED59A-B342-4B16-B14C-23F8549FC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30350" y="2675509"/>
            <a:ext cx="4680585" cy="37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E9C0AD-57C1-4E9E-BBED-7CBB84CB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Grandezze caratteristiche forma d’onda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D5D4A3A-E3BA-4836-9ECA-92B28C022E7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39496" y="1435607"/>
                <a:ext cx="11016400" cy="5203731"/>
              </a:xfrm>
            </p:spPr>
            <p:txBody>
              <a:bodyPr>
                <a:normAutofit/>
              </a:bodyPr>
              <a:lstStyle/>
              <a:p>
                <a:r>
                  <a:rPr lang="it-IT" dirty="0"/>
                  <a:t>Si indica con T il </a:t>
                </a:r>
                <a:r>
                  <a:rPr lang="it-IT" b="1" dirty="0"/>
                  <a:t>periodo</a:t>
                </a:r>
                <a:r>
                  <a:rPr lang="it-IT" dirty="0"/>
                  <a:t> che si misura in </a:t>
                </a:r>
                <a:r>
                  <a:rPr lang="it-IT" b="1" dirty="0"/>
                  <a:t>secondi</a:t>
                </a:r>
                <a:r>
                  <a:rPr lang="it-IT" dirty="0"/>
                  <a:t> (s). Con f si indica la </a:t>
                </a:r>
                <a:r>
                  <a:rPr lang="it-IT" b="1" dirty="0"/>
                  <a:t>frequenza</a:t>
                </a:r>
                <a:r>
                  <a:rPr lang="it-IT" dirty="0"/>
                  <a:t> che si misura in </a:t>
                </a:r>
                <a:r>
                  <a:rPr lang="it-IT" b="1" dirty="0"/>
                  <a:t>Hertz</a:t>
                </a:r>
                <a:r>
                  <a:rPr lang="it-IT" dirty="0"/>
                  <a:t> (Hz). Matematicamente si ha:</a:t>
                </a:r>
              </a:p>
              <a:p>
                <a:r>
                  <a:rPr lang="it-IT" b="0" dirty="0"/>
                  <a:t>				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it-IT" sz="16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dirty="0"/>
              </a:p>
              <a:p>
                <a:r>
                  <a:rPr lang="it-IT" dirty="0"/>
                  <a:t>La lunghezza d’onda invece indica la distanza tra le due creste dell’onda come viene mostrato di seguito: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endParaRPr lang="it-IT" sz="19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9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it-IT" sz="19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it-IT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it-IT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it-IT" sz="1900" b="1" dirty="0"/>
              </a:p>
              <a:p>
                <a:r>
                  <a:rPr lang="it-IT" dirty="0"/>
                  <a:t>Dove:</a:t>
                </a:r>
              </a:p>
              <a:p>
                <a:r>
                  <a:rPr lang="it-IT" dirty="0"/>
                  <a:t>	C= velocità della luce,  f=frequenza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D5D4A3A-E3BA-4836-9ECA-92B28C022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39496" y="1435607"/>
                <a:ext cx="11016400" cy="5203731"/>
              </a:xfrm>
              <a:blipFill>
                <a:blip r:embed="rId2"/>
                <a:stretch>
                  <a:fillRect l="-55" b="-8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6696E2F5-2ED4-4C7F-A917-7C89E904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757" y="3641922"/>
            <a:ext cx="3809524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67C4F-FB28-40A5-841C-8008D6AC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Parametri di un segnale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45B817A-7B91-483A-9D37-0F1CCA93CB6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39496" y="1435608"/>
                <a:ext cx="11056156" cy="52832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Pertanto all’aumentare della frequenza diminuisce la lunghezza d’onda. Siccome: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h𝑓</m:t>
                      </m:r>
                    </m:oMath>
                  </m:oMathPara>
                </a14:m>
                <a:endParaRPr lang="it-IT" sz="1600" dirty="0"/>
              </a:p>
              <a:p>
                <a:r>
                  <a:rPr lang="it-IT" dirty="0"/>
                  <a:t>Dove h= costante di Planck (costante fondamentale della meccanica quantistica), si può tranquillamente affermare che diminuendo la frequenza aumenta la lunghezza d’onda ed anche l’energia trasportata dall’onda stessa.  Con il termine </a:t>
                </a:r>
                <a:r>
                  <a:rPr lang="it-IT" b="1" dirty="0"/>
                  <a:t>radiofrequenza</a:t>
                </a:r>
                <a:r>
                  <a:rPr lang="it-IT" dirty="0"/>
                  <a:t> si intende un’onda elettromagnetica che si propaga in un determinato cavo. Con la radiofrequenza si lavora con frequenze dell’ordine dei kHz, MHz, GHz.</a:t>
                </a:r>
              </a:p>
              <a:p>
                <a:pPr algn="just"/>
                <a:r>
                  <a:rPr lang="it-IT" dirty="0"/>
                  <a:t>Con il termine </a:t>
                </a:r>
                <a:r>
                  <a:rPr lang="it-IT" b="1" dirty="0"/>
                  <a:t>NIR (Non-</a:t>
                </a:r>
                <a:r>
                  <a:rPr lang="it-IT" b="1" dirty="0" err="1"/>
                  <a:t>Ionizing</a:t>
                </a:r>
                <a:r>
                  <a:rPr lang="it-IT" b="1" dirty="0"/>
                  <a:t> </a:t>
                </a:r>
                <a:r>
                  <a:rPr lang="it-IT" b="1" dirty="0" err="1"/>
                  <a:t>Radiations</a:t>
                </a:r>
                <a:r>
                  <a:rPr lang="it-IT" b="1" dirty="0"/>
                  <a:t>) </a:t>
                </a:r>
                <a:r>
                  <a:rPr lang="it-IT" dirty="0"/>
                  <a:t>invece ci si riferisce essenzialmente alle radiazioni non ionizzanti ossia a quelle radiazioni di natura elettromagnetica  che trasportano un livello di energia così basso da non poter ionizzare atomi o molecole. Il fatto che non siano in grado di rompere i legami atomici non vuol dire che non abbiano influenza sull’uomo. Le radiazioni NIR sono suddivise in: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it-IT" b="1" dirty="0"/>
                  <a:t>Campi elettrici o magnetici statici (0 Hz) 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it-IT" b="1" dirty="0"/>
                  <a:t>Campi di frequenza estremamente da 0 Hz a 300 Hz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b="1" dirty="0"/>
                  <a:t>Frequenze radio (RF) e microonde (MW), da 300 Hz a 300 GHz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b="1" dirty="0"/>
                  <a:t>Radiazioni ottiche: infrarosso (IR) 760 – 106 nm, visibile 400 – 760 nm e ultravioletto (UV) 100 – 400 nm</a:t>
                </a:r>
              </a:p>
              <a:p>
                <a:pPr algn="just"/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45B817A-7B91-483A-9D37-0F1CCA93C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39496" y="1435608"/>
                <a:ext cx="11056156" cy="5283244"/>
              </a:xfrm>
              <a:blipFill>
                <a:blip r:embed="rId2"/>
                <a:stretch>
                  <a:fillRect l="-55" r="-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68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Per maggiori informazioni contattatemi pure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mbuttolo@libero.it</a:t>
            </a: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DocBenvenu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5_TF10001108.potx" id="{66E9F1A0-49EC-4038-8270-22AD7F47D240}" vid="{86F9DE1D-8072-420B-AE53-65C44E93AB7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{13094C86-8F9F-4F47-B366-450B9C6E50C4}tf10001108</Template>
  <TotalTime>0</TotalTime>
  <Words>509</Words>
  <Application>Microsoft Office PowerPoint</Application>
  <PresentationFormat>Widescreen</PresentationFormat>
  <Paragraphs>40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Segoe UI</vt:lpstr>
      <vt:lpstr>Segoe UI Light</vt:lpstr>
      <vt:lpstr>DocBenvenuto</vt:lpstr>
      <vt:lpstr>Le radiazioni negli strumenti elettrici</vt:lpstr>
      <vt:lpstr>Campi elettrici e magnetici</vt:lpstr>
      <vt:lpstr>Campi elettrici e magnetici</vt:lpstr>
      <vt:lpstr>Grandezze caratteristiche forma d’onda</vt:lpstr>
      <vt:lpstr>Parametri di un segnale </vt:lpstr>
      <vt:lpstr>Per maggiori informazioni contattatemi pure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2020-06-01T11:33:43Z</dcterms:created>
  <dcterms:modified xsi:type="dcterms:W3CDTF">2020-06-02T16:04:37Z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