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75" r:id="rId16"/>
    <p:sldId id="276" r:id="rId17"/>
    <p:sldId id="277" r:id="rId18"/>
    <p:sldId id="269" r:id="rId19"/>
    <p:sldId id="270"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10/31/2019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10/31/2019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FC1283-E780-4DC4-914E-74467B5EC0D6}"/>
              </a:ext>
            </a:extLst>
          </p:cNvPr>
          <p:cNvSpPr>
            <a:spLocks noGrp="1"/>
          </p:cNvSpPr>
          <p:nvPr>
            <p:ph type="ctrTitle"/>
          </p:nvPr>
        </p:nvSpPr>
        <p:spPr/>
        <p:txBody>
          <a:bodyPr>
            <a:normAutofit fontScale="90000"/>
          </a:bodyPr>
          <a:lstStyle/>
          <a:p>
            <a:r>
              <a:rPr lang="it-IT" dirty="0"/>
              <a:t>Trattamento termico nel mondo </a:t>
            </a:r>
            <a:r>
              <a:rPr lang="it-IT"/>
              <a:t>della gomma</a:t>
            </a:r>
            <a:endParaRPr lang="it-IT" dirty="0"/>
          </a:p>
        </p:txBody>
      </p:sp>
      <p:sp>
        <p:nvSpPr>
          <p:cNvPr id="3" name="Sottotitolo 2">
            <a:extLst>
              <a:ext uri="{FF2B5EF4-FFF2-40B4-BE49-F238E27FC236}">
                <a16:creationId xmlns:a16="http://schemas.microsoft.com/office/drawing/2014/main" id="{82D5E96C-195D-45D4-8053-8DC73E8F14C8}"/>
              </a:ext>
            </a:extLst>
          </p:cNvPr>
          <p:cNvSpPr>
            <a:spLocks noGrp="1"/>
          </p:cNvSpPr>
          <p:nvPr>
            <p:ph type="subTitle" idx="1"/>
          </p:nvPr>
        </p:nvSpPr>
        <p:spPr/>
        <p:txBody>
          <a:bodyPr/>
          <a:lstStyle/>
          <a:p>
            <a:r>
              <a:rPr lang="it-IT" dirty="0"/>
              <a:t>A cura </a:t>
            </a:r>
            <a:r>
              <a:rPr lang="it-IT" dirty="0" err="1"/>
              <a:t>dell’ing</a:t>
            </a:r>
            <a:r>
              <a:rPr lang="it-IT" dirty="0"/>
              <a:t> </a:t>
            </a:r>
            <a:r>
              <a:rPr lang="it-IT" dirty="0" err="1"/>
              <a:t>buttolo</a:t>
            </a:r>
            <a:r>
              <a:rPr lang="it-IT" dirty="0"/>
              <a:t> marco</a:t>
            </a:r>
          </a:p>
        </p:txBody>
      </p:sp>
    </p:spTree>
    <p:extLst>
      <p:ext uri="{BB962C8B-B14F-4D97-AF65-F5344CB8AC3E}">
        <p14:creationId xmlns:p14="http://schemas.microsoft.com/office/powerpoint/2010/main" val="268022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D41348-3FA5-4C94-B804-1E43001ABBBD}"/>
              </a:ext>
            </a:extLst>
          </p:cNvPr>
          <p:cNvSpPr>
            <a:spLocks noGrp="1"/>
          </p:cNvSpPr>
          <p:nvPr>
            <p:ph type="title"/>
          </p:nvPr>
        </p:nvSpPr>
        <p:spPr/>
        <p:txBody>
          <a:bodyPr/>
          <a:lstStyle/>
          <a:p>
            <a:r>
              <a:rPr lang="it-IT" dirty="0"/>
              <a:t>TRATTAMENTO TERMICO</a:t>
            </a:r>
          </a:p>
        </p:txBody>
      </p:sp>
      <p:sp>
        <p:nvSpPr>
          <p:cNvPr id="3" name="Segnaposto contenuto 2">
            <a:extLst>
              <a:ext uri="{FF2B5EF4-FFF2-40B4-BE49-F238E27FC236}">
                <a16:creationId xmlns:a16="http://schemas.microsoft.com/office/drawing/2014/main" id="{462CAE3D-49F2-44A3-871F-FEEBF63A14B5}"/>
              </a:ext>
            </a:extLst>
          </p:cNvPr>
          <p:cNvSpPr>
            <a:spLocks noGrp="1"/>
          </p:cNvSpPr>
          <p:nvPr>
            <p:ph idx="1"/>
          </p:nvPr>
        </p:nvSpPr>
        <p:spPr/>
        <p:txBody>
          <a:bodyPr/>
          <a:lstStyle/>
          <a:p>
            <a:r>
              <a:rPr lang="it-IT" dirty="0"/>
              <a:t>La seguente figura mostra un esempio di forno dedicato al post-</a:t>
            </a:r>
            <a:r>
              <a:rPr lang="it-IT" dirty="0" err="1"/>
              <a:t>curing</a:t>
            </a:r>
            <a:r>
              <a:rPr lang="it-IT" dirty="0"/>
              <a:t>:</a:t>
            </a:r>
          </a:p>
        </p:txBody>
      </p:sp>
      <p:pic>
        <p:nvPicPr>
          <p:cNvPr id="5" name="Immagine 4">
            <a:extLst>
              <a:ext uri="{FF2B5EF4-FFF2-40B4-BE49-F238E27FC236}">
                <a16:creationId xmlns:a16="http://schemas.microsoft.com/office/drawing/2014/main" id="{2BA49FE8-E16D-43A0-AB6F-BC1517D05273}"/>
              </a:ext>
            </a:extLst>
          </p:cNvPr>
          <p:cNvPicPr>
            <a:picLocks noChangeAspect="1"/>
          </p:cNvPicPr>
          <p:nvPr/>
        </p:nvPicPr>
        <p:blipFill>
          <a:blip r:embed="rId2"/>
          <a:stretch>
            <a:fillRect/>
          </a:stretch>
        </p:blipFill>
        <p:spPr>
          <a:xfrm>
            <a:off x="3663518" y="2547891"/>
            <a:ext cx="4421080" cy="3315810"/>
          </a:xfrm>
          <a:prstGeom prst="rect">
            <a:avLst/>
          </a:prstGeom>
        </p:spPr>
      </p:pic>
    </p:spTree>
    <p:extLst>
      <p:ext uri="{BB962C8B-B14F-4D97-AF65-F5344CB8AC3E}">
        <p14:creationId xmlns:p14="http://schemas.microsoft.com/office/powerpoint/2010/main" val="203675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5DBBF4-D1EF-4815-B9B0-736A576D4A11}"/>
              </a:ext>
            </a:extLst>
          </p:cNvPr>
          <p:cNvSpPr>
            <a:spLocks noGrp="1"/>
          </p:cNvSpPr>
          <p:nvPr>
            <p:ph type="title"/>
          </p:nvPr>
        </p:nvSpPr>
        <p:spPr/>
        <p:txBody>
          <a:bodyPr/>
          <a:lstStyle/>
          <a:p>
            <a:r>
              <a:rPr lang="it-IT" dirty="0"/>
              <a:t>Trattamento termico</a:t>
            </a:r>
          </a:p>
        </p:txBody>
      </p:sp>
      <p:sp>
        <p:nvSpPr>
          <p:cNvPr id="3" name="Segnaposto contenuto 2">
            <a:extLst>
              <a:ext uri="{FF2B5EF4-FFF2-40B4-BE49-F238E27FC236}">
                <a16:creationId xmlns:a16="http://schemas.microsoft.com/office/drawing/2014/main" id="{C918820E-E475-4BCF-B9F4-E7C64830D7F3}"/>
              </a:ext>
            </a:extLst>
          </p:cNvPr>
          <p:cNvSpPr>
            <a:spLocks noGrp="1"/>
          </p:cNvSpPr>
          <p:nvPr>
            <p:ph idx="1"/>
          </p:nvPr>
        </p:nvSpPr>
        <p:spPr/>
        <p:txBody>
          <a:bodyPr/>
          <a:lstStyle/>
          <a:p>
            <a:r>
              <a:rPr lang="it-IT" dirty="0"/>
              <a:t>Il trattamento termico è composto dalle seguenti fasi:</a:t>
            </a:r>
          </a:p>
          <a:p>
            <a:endParaRPr lang="it-IT" dirty="0"/>
          </a:p>
          <a:p>
            <a:pPr lvl="1"/>
            <a:r>
              <a:rPr lang="it-IT" b="1" dirty="0"/>
              <a:t>FASE DI RISCALDO </a:t>
            </a:r>
            <a:r>
              <a:rPr lang="it-IT" dirty="0"/>
              <a:t>-&gt; fino ad una temperatura di circa 250°C</a:t>
            </a:r>
          </a:p>
          <a:p>
            <a:pPr lvl="1"/>
            <a:r>
              <a:rPr lang="it-IT" b="1" dirty="0"/>
              <a:t>FASE DI MANTENIMENTO</a:t>
            </a:r>
            <a:r>
              <a:rPr lang="it-IT" dirty="0"/>
              <a:t> -&gt; in cui per un tot di tempo si mantiene la camera de forno ad una fissata temperatura</a:t>
            </a:r>
          </a:p>
          <a:p>
            <a:pPr lvl="1"/>
            <a:r>
              <a:rPr lang="it-IT" b="1" dirty="0"/>
              <a:t>FASE DI RAFFREDDAMENTO</a:t>
            </a:r>
          </a:p>
          <a:p>
            <a:pPr marL="457200" lvl="1" indent="0">
              <a:buNone/>
            </a:pPr>
            <a:endParaRPr lang="it-IT" dirty="0"/>
          </a:p>
          <a:p>
            <a:pPr marL="457200" lvl="1" indent="0">
              <a:buNone/>
            </a:pPr>
            <a:endParaRPr lang="it-IT" dirty="0"/>
          </a:p>
          <a:p>
            <a:endParaRPr lang="it-IT" dirty="0"/>
          </a:p>
          <a:p>
            <a:pPr marL="0" indent="0">
              <a:buNone/>
            </a:pPr>
            <a:endParaRPr lang="it-IT" dirty="0"/>
          </a:p>
        </p:txBody>
      </p:sp>
    </p:spTree>
    <p:extLst>
      <p:ext uri="{BB962C8B-B14F-4D97-AF65-F5344CB8AC3E}">
        <p14:creationId xmlns:p14="http://schemas.microsoft.com/office/powerpoint/2010/main" val="310577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34272-2885-4F86-97C2-3F666A098D77}"/>
              </a:ext>
            </a:extLst>
          </p:cNvPr>
          <p:cNvSpPr>
            <a:spLocks noGrp="1"/>
          </p:cNvSpPr>
          <p:nvPr>
            <p:ph type="title"/>
          </p:nvPr>
        </p:nvSpPr>
        <p:spPr/>
        <p:txBody>
          <a:bodyPr/>
          <a:lstStyle/>
          <a:p>
            <a:r>
              <a:rPr lang="it-IT" dirty="0"/>
              <a:t>TRATTAMENTO TERMICO</a:t>
            </a:r>
          </a:p>
        </p:txBody>
      </p:sp>
      <p:sp>
        <p:nvSpPr>
          <p:cNvPr id="6" name="Segnaposto contenuto 5">
            <a:extLst>
              <a:ext uri="{FF2B5EF4-FFF2-40B4-BE49-F238E27FC236}">
                <a16:creationId xmlns:a16="http://schemas.microsoft.com/office/drawing/2014/main" id="{4DB48B2D-EA89-4962-B61E-5D2CB3D19E25}"/>
              </a:ext>
            </a:extLst>
          </p:cNvPr>
          <p:cNvSpPr>
            <a:spLocks noGrp="1"/>
          </p:cNvSpPr>
          <p:nvPr>
            <p:ph idx="1"/>
          </p:nvPr>
        </p:nvSpPr>
        <p:spPr/>
        <p:txBody>
          <a:bodyPr/>
          <a:lstStyle/>
          <a:p>
            <a:r>
              <a:rPr lang="it-IT" dirty="0"/>
              <a:t>Figura camera di trattamento all’interno del forno:</a:t>
            </a:r>
          </a:p>
          <a:p>
            <a:endParaRPr lang="it-IT" dirty="0"/>
          </a:p>
        </p:txBody>
      </p:sp>
      <p:pic>
        <p:nvPicPr>
          <p:cNvPr id="7" name="Segnaposto contenuto 4">
            <a:extLst>
              <a:ext uri="{FF2B5EF4-FFF2-40B4-BE49-F238E27FC236}">
                <a16:creationId xmlns:a16="http://schemas.microsoft.com/office/drawing/2014/main" id="{231E0953-DCAC-401D-BE1A-6C154447CC06}"/>
              </a:ext>
            </a:extLst>
          </p:cNvPr>
          <p:cNvPicPr>
            <a:picLocks noChangeAspect="1"/>
          </p:cNvPicPr>
          <p:nvPr/>
        </p:nvPicPr>
        <p:blipFill>
          <a:blip r:embed="rId2"/>
          <a:stretch>
            <a:fillRect/>
          </a:stretch>
        </p:blipFill>
        <p:spPr>
          <a:xfrm>
            <a:off x="3429675" y="2603843"/>
            <a:ext cx="4599517" cy="3449638"/>
          </a:xfrm>
          <a:prstGeom prst="rect">
            <a:avLst/>
          </a:prstGeom>
        </p:spPr>
      </p:pic>
    </p:spTree>
    <p:extLst>
      <p:ext uri="{BB962C8B-B14F-4D97-AF65-F5344CB8AC3E}">
        <p14:creationId xmlns:p14="http://schemas.microsoft.com/office/powerpoint/2010/main" val="211117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7ED0C-FFA9-4A78-8A2A-21C328EA5333}"/>
              </a:ext>
            </a:extLst>
          </p:cNvPr>
          <p:cNvSpPr>
            <a:spLocks noGrp="1"/>
          </p:cNvSpPr>
          <p:nvPr>
            <p:ph type="title"/>
          </p:nvPr>
        </p:nvSpPr>
        <p:spPr/>
        <p:txBody>
          <a:bodyPr/>
          <a:lstStyle/>
          <a:p>
            <a:r>
              <a:rPr lang="it-IT" dirty="0"/>
              <a:t>MESCOLE</a:t>
            </a:r>
          </a:p>
        </p:txBody>
      </p:sp>
      <p:sp>
        <p:nvSpPr>
          <p:cNvPr id="3" name="Segnaposto contenuto 2">
            <a:extLst>
              <a:ext uri="{FF2B5EF4-FFF2-40B4-BE49-F238E27FC236}">
                <a16:creationId xmlns:a16="http://schemas.microsoft.com/office/drawing/2014/main" id="{0FDBFAB7-4EF0-421F-A7D6-6987E0BD3931}"/>
              </a:ext>
            </a:extLst>
          </p:cNvPr>
          <p:cNvSpPr>
            <a:spLocks noGrp="1"/>
          </p:cNvSpPr>
          <p:nvPr>
            <p:ph idx="1"/>
          </p:nvPr>
        </p:nvSpPr>
        <p:spPr/>
        <p:txBody>
          <a:bodyPr/>
          <a:lstStyle/>
          <a:p>
            <a:r>
              <a:rPr lang="it-IT" u="sng" dirty="0"/>
              <a:t>I cicli di trattamento termico dipendono in larga misura dal tipo di mescola utilizzata. </a:t>
            </a:r>
          </a:p>
          <a:p>
            <a:r>
              <a:rPr lang="it-IT" dirty="0"/>
              <a:t>Per esempio per le mescole NBR ci sono determinati cicli di trattamento termico, per le mescole FPM ce ne sono altre.</a:t>
            </a:r>
          </a:p>
          <a:p>
            <a:endParaRPr lang="it-IT" dirty="0"/>
          </a:p>
          <a:p>
            <a:r>
              <a:rPr lang="it-IT" dirty="0"/>
              <a:t>N.B: NBR = Copolimero usato per fluidi convenzionali, si usa per applicazioni che vanno da -30°C a +100°C. Buona resistenza agli oli, buona resistenza all’abrasione ma scarsa resistenza all’ozono ed agli agenti atmosferici</a:t>
            </a:r>
          </a:p>
          <a:p>
            <a:endParaRPr lang="it-IT" dirty="0"/>
          </a:p>
        </p:txBody>
      </p:sp>
    </p:spTree>
    <p:extLst>
      <p:ext uri="{BB962C8B-B14F-4D97-AF65-F5344CB8AC3E}">
        <p14:creationId xmlns:p14="http://schemas.microsoft.com/office/powerpoint/2010/main" val="196771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6E7857-13C8-414A-B6E3-29BBE56FE462}"/>
              </a:ext>
            </a:extLst>
          </p:cNvPr>
          <p:cNvSpPr>
            <a:spLocks noGrp="1"/>
          </p:cNvSpPr>
          <p:nvPr>
            <p:ph type="title"/>
          </p:nvPr>
        </p:nvSpPr>
        <p:spPr/>
        <p:txBody>
          <a:bodyPr/>
          <a:lstStyle/>
          <a:p>
            <a:r>
              <a:rPr lang="it-IT" dirty="0"/>
              <a:t>MESCOLE</a:t>
            </a:r>
          </a:p>
        </p:txBody>
      </p:sp>
      <p:sp>
        <p:nvSpPr>
          <p:cNvPr id="3" name="Segnaposto contenuto 2">
            <a:extLst>
              <a:ext uri="{FF2B5EF4-FFF2-40B4-BE49-F238E27FC236}">
                <a16:creationId xmlns:a16="http://schemas.microsoft.com/office/drawing/2014/main" id="{3C5CDCD4-A3A6-422A-BFF9-82C246087C1F}"/>
              </a:ext>
            </a:extLst>
          </p:cNvPr>
          <p:cNvSpPr>
            <a:spLocks noGrp="1"/>
          </p:cNvSpPr>
          <p:nvPr>
            <p:ph idx="1"/>
          </p:nvPr>
        </p:nvSpPr>
        <p:spPr/>
        <p:txBody>
          <a:bodyPr>
            <a:normAutofit lnSpcReduction="10000"/>
          </a:bodyPr>
          <a:lstStyle/>
          <a:p>
            <a:r>
              <a:rPr lang="it-IT" b="1" dirty="0"/>
              <a:t>FPM</a:t>
            </a:r>
            <a:r>
              <a:rPr lang="it-IT" dirty="0"/>
              <a:t>=Meglio conosciuto come </a:t>
            </a:r>
            <a:r>
              <a:rPr lang="it-IT" b="1" dirty="0" err="1"/>
              <a:t>Viton</a:t>
            </a:r>
            <a:r>
              <a:rPr lang="it-IT" b="1" dirty="0"/>
              <a:t>, r</a:t>
            </a:r>
            <a:r>
              <a:rPr lang="it-IT" dirty="0"/>
              <a:t>esistente alle alte temperature ma non alle basse temperature. Si indurisce alle basse temperature. Resistente alla maggior parte degli agenti chimici, con eccezione dei chetoni, degli eteri e degli esteri. Eccellente resistenza all’invecchiamento, all’ozono ed agli agenti atmosferici. Minore resistenza all’abrasione rispetto all’NBR</a:t>
            </a:r>
          </a:p>
          <a:p>
            <a:r>
              <a:rPr lang="it-IT" b="1" dirty="0"/>
              <a:t>PTFE</a:t>
            </a:r>
            <a:r>
              <a:rPr lang="it-IT" dirty="0"/>
              <a:t> (</a:t>
            </a:r>
            <a:r>
              <a:rPr lang="it-IT" b="1" dirty="0" err="1"/>
              <a:t>PolitetraFluoroEtilene</a:t>
            </a:r>
            <a:r>
              <a:rPr lang="it-IT" dirty="0"/>
              <a:t>) -&gt; Nel caso in cui l’ambiente presenti degli agenti chimici aggressivi si utilizzano questi particolari materiali. Sono lisci al tatto e resistono alle alte temperature. Sono i materiali con il più basso coefficiente di attrito ma non hanno una buona elasticità</a:t>
            </a:r>
          </a:p>
        </p:txBody>
      </p:sp>
    </p:spTree>
    <p:extLst>
      <p:ext uri="{BB962C8B-B14F-4D97-AF65-F5344CB8AC3E}">
        <p14:creationId xmlns:p14="http://schemas.microsoft.com/office/powerpoint/2010/main" val="62350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6B8FF-73D1-480C-BF6B-C0E3CBB64DAB}"/>
              </a:ext>
            </a:extLst>
          </p:cNvPr>
          <p:cNvSpPr>
            <a:spLocks noGrp="1"/>
          </p:cNvSpPr>
          <p:nvPr>
            <p:ph type="title"/>
          </p:nvPr>
        </p:nvSpPr>
        <p:spPr/>
        <p:txBody>
          <a:bodyPr/>
          <a:lstStyle/>
          <a:p>
            <a:r>
              <a:rPr lang="it-IT" dirty="0"/>
              <a:t>O-RING</a:t>
            </a:r>
          </a:p>
        </p:txBody>
      </p:sp>
      <p:sp>
        <p:nvSpPr>
          <p:cNvPr id="3" name="Segnaposto contenuto 2">
            <a:extLst>
              <a:ext uri="{FF2B5EF4-FFF2-40B4-BE49-F238E27FC236}">
                <a16:creationId xmlns:a16="http://schemas.microsoft.com/office/drawing/2014/main" id="{9439D74C-866A-4AC0-A3AE-0BB4C347EABA}"/>
              </a:ext>
            </a:extLst>
          </p:cNvPr>
          <p:cNvSpPr>
            <a:spLocks noGrp="1"/>
          </p:cNvSpPr>
          <p:nvPr>
            <p:ph idx="1"/>
          </p:nvPr>
        </p:nvSpPr>
        <p:spPr/>
        <p:txBody>
          <a:bodyPr>
            <a:normAutofit fontScale="85000" lnSpcReduction="10000"/>
          </a:bodyPr>
          <a:lstStyle/>
          <a:p>
            <a:r>
              <a:rPr lang="it-IT" dirty="0"/>
              <a:t>Un </a:t>
            </a:r>
            <a:r>
              <a:rPr lang="it-IT" b="1" dirty="0"/>
              <a:t>O-RING</a:t>
            </a:r>
            <a:r>
              <a:rPr lang="it-IT" dirty="0"/>
              <a:t> è una guarnizione di gomma (un elastomero). Un </a:t>
            </a:r>
            <a:r>
              <a:rPr lang="it-IT" b="1" dirty="0"/>
              <a:t>elastomero</a:t>
            </a:r>
            <a:r>
              <a:rPr lang="it-IT" dirty="0"/>
              <a:t> è essenzialmente un polimero allo stato gommoso e rappresenta una famiglia di materiali la cui caratteristica principale è l’elevata elasticità. Sono i migliori materiali per la creazione di guarnizioni.</a:t>
            </a:r>
            <a:endParaRPr lang="it-IT" b="1" dirty="0"/>
          </a:p>
          <a:p>
            <a:r>
              <a:rPr lang="it-IT" dirty="0"/>
              <a:t>Un O-RING è una guarnizione (ossia un elemento interposto tra due superfici che viene usato per evitare il passaggio di fluidi) a forma di anello. La seguente figura mostra un esempio di O-RING:</a:t>
            </a:r>
          </a:p>
          <a:p>
            <a:pPr marL="0" indent="0">
              <a:buNone/>
            </a:pPr>
            <a:endParaRPr lang="it-IT" b="1" dirty="0"/>
          </a:p>
          <a:p>
            <a:r>
              <a:rPr lang="it-IT" dirty="0"/>
              <a:t>	Figura 1: Esempio di O-RING</a:t>
            </a:r>
            <a:endParaRPr lang="it-IT" b="1" dirty="0"/>
          </a:p>
          <a:p>
            <a:r>
              <a:rPr lang="it-IT" dirty="0"/>
              <a:t>Essi spesso vengono utilizzati come guarnizioni di tenuta. Hanno costi relativamente limitati e sono in grado di resistere a pressioni di parecchie MP (</a:t>
            </a:r>
            <a:r>
              <a:rPr lang="it-IT" dirty="0" err="1"/>
              <a:t>MegaPascal</a:t>
            </a:r>
            <a:r>
              <a:rPr lang="it-IT" dirty="0"/>
              <a:t>).</a:t>
            </a:r>
          </a:p>
        </p:txBody>
      </p:sp>
    </p:spTree>
    <p:extLst>
      <p:ext uri="{BB962C8B-B14F-4D97-AF65-F5344CB8AC3E}">
        <p14:creationId xmlns:p14="http://schemas.microsoft.com/office/powerpoint/2010/main" val="25239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AA40C1-B858-4607-BA57-D2FCF89271D6}"/>
              </a:ext>
            </a:extLst>
          </p:cNvPr>
          <p:cNvSpPr>
            <a:spLocks noGrp="1"/>
          </p:cNvSpPr>
          <p:nvPr>
            <p:ph type="title"/>
          </p:nvPr>
        </p:nvSpPr>
        <p:spPr/>
        <p:txBody>
          <a:bodyPr/>
          <a:lstStyle/>
          <a:p>
            <a:r>
              <a:rPr lang="it-IT" dirty="0"/>
              <a:t>O-RING</a:t>
            </a:r>
          </a:p>
        </p:txBody>
      </p:sp>
      <p:sp>
        <p:nvSpPr>
          <p:cNvPr id="3" name="Segnaposto contenuto 2">
            <a:extLst>
              <a:ext uri="{FF2B5EF4-FFF2-40B4-BE49-F238E27FC236}">
                <a16:creationId xmlns:a16="http://schemas.microsoft.com/office/drawing/2014/main" id="{3DEAD17C-B6D9-40E5-9618-F06417C447FF}"/>
              </a:ext>
            </a:extLst>
          </p:cNvPr>
          <p:cNvSpPr>
            <a:spLocks noGrp="1"/>
          </p:cNvSpPr>
          <p:nvPr>
            <p:ph idx="1"/>
          </p:nvPr>
        </p:nvSpPr>
        <p:spPr/>
        <p:txBody>
          <a:bodyPr>
            <a:normAutofit fontScale="92500" lnSpcReduction="20000"/>
          </a:bodyPr>
          <a:lstStyle/>
          <a:p>
            <a:r>
              <a:rPr lang="it-IT" dirty="0"/>
              <a:t>Tutte le gomme si deteriorano con il passare del tempo principalmente a causa dell’esposizione alla temperatura. I cambiamenti sono irreversibili e gli effetti si manifestano in modi differenti a seconda del tipo di gomma. </a:t>
            </a:r>
          </a:p>
          <a:p>
            <a:r>
              <a:rPr lang="it-IT" dirty="0"/>
              <a:t>La gomma invecchiando perde flessibilità e diminuisce la resistenza alla compressione. Per questo motivo, quando viene progettata una guarnizione bisogna, per prima cosa chiedersi a quale temperatura dovrà lavorare e che tipologia di fluido dovrà contenere. </a:t>
            </a:r>
          </a:p>
          <a:p>
            <a:r>
              <a:rPr lang="it-IT" dirty="0"/>
              <a:t>L’azione della temperatura determina la velocità con cui la gomma invecchierà e quindi la vita operativa utile della guarnizione. Una mescola immersa in un fluido tenderà ad assorbirlo modificando le sue caratteristiche elastiche, di durezza, di resistenza meccanica ed di resistenza all’abrasione</a:t>
            </a:r>
          </a:p>
          <a:p>
            <a:endParaRPr lang="it-IT" dirty="0"/>
          </a:p>
        </p:txBody>
      </p:sp>
    </p:spTree>
    <p:extLst>
      <p:ext uri="{BB962C8B-B14F-4D97-AF65-F5344CB8AC3E}">
        <p14:creationId xmlns:p14="http://schemas.microsoft.com/office/powerpoint/2010/main" val="75398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F51EFB-F9A4-46A7-8EAE-AC98696886A2}"/>
              </a:ext>
            </a:extLst>
          </p:cNvPr>
          <p:cNvSpPr>
            <a:spLocks noGrp="1"/>
          </p:cNvSpPr>
          <p:nvPr>
            <p:ph type="title"/>
          </p:nvPr>
        </p:nvSpPr>
        <p:spPr/>
        <p:txBody>
          <a:bodyPr/>
          <a:lstStyle/>
          <a:p>
            <a:r>
              <a:rPr lang="it-IT" dirty="0"/>
              <a:t>O-RING</a:t>
            </a:r>
          </a:p>
        </p:txBody>
      </p:sp>
      <p:sp>
        <p:nvSpPr>
          <p:cNvPr id="3" name="Segnaposto contenuto 2">
            <a:extLst>
              <a:ext uri="{FF2B5EF4-FFF2-40B4-BE49-F238E27FC236}">
                <a16:creationId xmlns:a16="http://schemas.microsoft.com/office/drawing/2014/main" id="{7E0386D4-46BE-4937-9EE2-DC144684ED76}"/>
              </a:ext>
            </a:extLst>
          </p:cNvPr>
          <p:cNvSpPr>
            <a:spLocks noGrp="1"/>
          </p:cNvSpPr>
          <p:nvPr>
            <p:ph idx="1"/>
          </p:nvPr>
        </p:nvSpPr>
        <p:spPr/>
        <p:txBody>
          <a:bodyPr/>
          <a:lstStyle/>
          <a:p>
            <a:r>
              <a:rPr lang="it-IT" dirty="0"/>
              <a:t>Il </a:t>
            </a:r>
            <a:r>
              <a:rPr lang="it-IT" b="1" dirty="0"/>
              <a:t>ritorno elastico</a:t>
            </a:r>
            <a:r>
              <a:rPr lang="it-IT" dirty="0"/>
              <a:t>, ovvero la capacità di una gomma di tornare alla forma originaria dopo una sollecitazione meccanica che l’ha deformata, è un’altra delle caratteristiche che classificano le differenti mescole di gomma e quindi che ne determinano l’adeguatezza o meno ad un certo impiego.</a:t>
            </a:r>
          </a:p>
          <a:p>
            <a:endParaRPr lang="it-IT" dirty="0"/>
          </a:p>
        </p:txBody>
      </p:sp>
    </p:spTree>
    <p:extLst>
      <p:ext uri="{BB962C8B-B14F-4D97-AF65-F5344CB8AC3E}">
        <p14:creationId xmlns:p14="http://schemas.microsoft.com/office/powerpoint/2010/main" val="332111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0292B2-2EE4-459B-BDD7-36B8F5DDD99C}"/>
              </a:ext>
            </a:extLst>
          </p:cNvPr>
          <p:cNvSpPr>
            <a:spLocks noGrp="1"/>
          </p:cNvSpPr>
          <p:nvPr>
            <p:ph type="title"/>
          </p:nvPr>
        </p:nvSpPr>
        <p:spPr/>
        <p:txBody>
          <a:bodyPr/>
          <a:lstStyle/>
          <a:p>
            <a:r>
              <a:rPr lang="it-IT" dirty="0"/>
              <a:t>RICAPITOLANDO</a:t>
            </a:r>
          </a:p>
        </p:txBody>
      </p:sp>
      <p:sp>
        <p:nvSpPr>
          <p:cNvPr id="3" name="Segnaposto contenuto 2">
            <a:extLst>
              <a:ext uri="{FF2B5EF4-FFF2-40B4-BE49-F238E27FC236}">
                <a16:creationId xmlns:a16="http://schemas.microsoft.com/office/drawing/2014/main" id="{3EEFFAD2-6E50-4A8E-8308-770FD03C7356}"/>
              </a:ext>
            </a:extLst>
          </p:cNvPr>
          <p:cNvSpPr>
            <a:spLocks noGrp="1"/>
          </p:cNvSpPr>
          <p:nvPr>
            <p:ph idx="1"/>
          </p:nvPr>
        </p:nvSpPr>
        <p:spPr/>
        <p:txBody>
          <a:bodyPr/>
          <a:lstStyle/>
          <a:p>
            <a:r>
              <a:rPr lang="it-IT" dirty="0"/>
              <a:t>La vulcanizzazione è un particolare processo di lavorazione della gomma. Si parte dalla gomma grezza, e si mescola con lo zolfo riscaldando il tutto. </a:t>
            </a:r>
          </a:p>
          <a:p>
            <a:r>
              <a:rPr lang="it-IT" dirty="0"/>
              <a:t>Il risultato è un materiale (composto) elastico, resistente alle abrasioni ed alle forze di trazione.</a:t>
            </a:r>
          </a:p>
          <a:p>
            <a:r>
              <a:rPr lang="it-IT" dirty="0"/>
              <a:t>Spesso la vulcanizzazione della gomma avviene nella fase di stampaggio a compressione. Nello stampaggio a compressione si posiziona il pezzo da modellare sul </a:t>
            </a:r>
            <a:r>
              <a:rPr lang="it-IT" dirty="0" err="1"/>
              <a:t>semistampo</a:t>
            </a:r>
            <a:r>
              <a:rPr lang="it-IT" dirty="0"/>
              <a:t> inferiore. Il </a:t>
            </a:r>
            <a:r>
              <a:rPr lang="it-IT" dirty="0" err="1"/>
              <a:t>semistampo</a:t>
            </a:r>
            <a:r>
              <a:rPr lang="it-IT" dirty="0"/>
              <a:t> superiore scende e comprime la parte inferiore modificando la forma della carica come da stampo del formato.</a:t>
            </a:r>
          </a:p>
        </p:txBody>
      </p:sp>
    </p:spTree>
    <p:extLst>
      <p:ext uri="{BB962C8B-B14F-4D97-AF65-F5344CB8AC3E}">
        <p14:creationId xmlns:p14="http://schemas.microsoft.com/office/powerpoint/2010/main" val="364446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2595B2-5961-4E8E-B406-F6BF9C724917}"/>
              </a:ext>
            </a:extLst>
          </p:cNvPr>
          <p:cNvSpPr>
            <a:spLocks noGrp="1"/>
          </p:cNvSpPr>
          <p:nvPr>
            <p:ph type="title"/>
          </p:nvPr>
        </p:nvSpPr>
        <p:spPr/>
        <p:txBody>
          <a:bodyPr/>
          <a:lstStyle/>
          <a:p>
            <a:r>
              <a:rPr lang="it-IT" dirty="0"/>
              <a:t>RICAPITOLANDO</a:t>
            </a:r>
          </a:p>
        </p:txBody>
      </p:sp>
      <p:sp>
        <p:nvSpPr>
          <p:cNvPr id="3" name="Segnaposto contenuto 2">
            <a:extLst>
              <a:ext uri="{FF2B5EF4-FFF2-40B4-BE49-F238E27FC236}">
                <a16:creationId xmlns:a16="http://schemas.microsoft.com/office/drawing/2014/main" id="{6B9B46AB-EFB7-4378-A9D5-5A334DA9C95A}"/>
              </a:ext>
            </a:extLst>
          </p:cNvPr>
          <p:cNvSpPr>
            <a:spLocks noGrp="1"/>
          </p:cNvSpPr>
          <p:nvPr>
            <p:ph idx="1"/>
          </p:nvPr>
        </p:nvSpPr>
        <p:spPr/>
        <p:txBody>
          <a:bodyPr/>
          <a:lstStyle/>
          <a:p>
            <a:pPr algn="just"/>
            <a:r>
              <a:rPr lang="it-IT" dirty="0"/>
              <a:t>Il trattamento termico successivo alla fase di stampaggio si chiama POST VULCANIZZAZIONE (POST CURING) e si effettua con dei speciali forni al fine di ottenere gli standard richiesti.</a:t>
            </a:r>
          </a:p>
          <a:p>
            <a:pPr algn="just"/>
            <a:r>
              <a:rPr lang="it-IT" dirty="0"/>
              <a:t>Tale trattamento prevede:</a:t>
            </a:r>
          </a:p>
          <a:p>
            <a:pPr lvl="1" algn="just"/>
            <a:r>
              <a:rPr lang="it-IT" dirty="0"/>
              <a:t>Il completamento del processo di vulcanizzazione</a:t>
            </a:r>
          </a:p>
          <a:p>
            <a:pPr lvl="1" algn="just"/>
            <a:r>
              <a:rPr lang="it-IT" dirty="0"/>
              <a:t>Un miglioramento tecnico-meccanico</a:t>
            </a:r>
          </a:p>
          <a:p>
            <a:pPr lvl="1" algn="just"/>
            <a:r>
              <a:rPr lang="it-IT" dirty="0"/>
              <a:t>Una eliminazione dei residui</a:t>
            </a:r>
          </a:p>
          <a:p>
            <a:pPr lvl="1" algn="just"/>
            <a:endParaRPr lang="it-IT" dirty="0"/>
          </a:p>
        </p:txBody>
      </p:sp>
    </p:spTree>
    <p:extLst>
      <p:ext uri="{BB962C8B-B14F-4D97-AF65-F5344CB8AC3E}">
        <p14:creationId xmlns:p14="http://schemas.microsoft.com/office/powerpoint/2010/main" val="995299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CDCF5-C31F-4490-BDDF-5D7A3328B9C1}"/>
              </a:ext>
            </a:extLst>
          </p:cNvPr>
          <p:cNvSpPr>
            <a:spLocks noGrp="1"/>
          </p:cNvSpPr>
          <p:nvPr>
            <p:ph type="title"/>
          </p:nvPr>
        </p:nvSpPr>
        <p:spPr/>
        <p:txBody>
          <a:bodyPr/>
          <a:lstStyle/>
          <a:p>
            <a:r>
              <a:rPr lang="it-IT" dirty="0"/>
              <a:t>Lavorazioni preliminari</a:t>
            </a:r>
          </a:p>
        </p:txBody>
      </p:sp>
      <p:sp>
        <p:nvSpPr>
          <p:cNvPr id="3" name="Segnaposto contenuto 2">
            <a:extLst>
              <a:ext uri="{FF2B5EF4-FFF2-40B4-BE49-F238E27FC236}">
                <a16:creationId xmlns:a16="http://schemas.microsoft.com/office/drawing/2014/main" id="{6CC5D81F-7105-4B0A-A446-A08A7DB3EB45}"/>
              </a:ext>
            </a:extLst>
          </p:cNvPr>
          <p:cNvSpPr>
            <a:spLocks noGrp="1"/>
          </p:cNvSpPr>
          <p:nvPr>
            <p:ph idx="1"/>
          </p:nvPr>
        </p:nvSpPr>
        <p:spPr/>
        <p:txBody>
          <a:bodyPr>
            <a:normAutofit fontScale="85000" lnSpcReduction="10000"/>
          </a:bodyPr>
          <a:lstStyle/>
          <a:p>
            <a:r>
              <a:rPr lang="it-IT" dirty="0"/>
              <a:t>Nel mondo della lavorazione della gomma si ha a che fare con una gran moltitudine di lavorazioni intermedie. Per esempio, se si desidera creare delle guarnizioni (esempio gli O-RING) una delle lavorazioni principali è lo stampaggio a caldo della gomma. </a:t>
            </a:r>
          </a:p>
          <a:p>
            <a:r>
              <a:rPr lang="it-IT" dirty="0"/>
              <a:t>La materia prima è la MESCOLA. Per </a:t>
            </a:r>
            <a:r>
              <a:rPr lang="it-IT" b="1" dirty="0"/>
              <a:t>mescola</a:t>
            </a:r>
            <a:r>
              <a:rPr lang="it-IT" dirty="0"/>
              <a:t> si intende l’unione chimica della gomma con del materiale chimico additivo atto a rendere la gomma stessa stabile ed atta a subire successive lavorazioni come per esempio la vulcanizzazione che permette di rendere elastica la gomma stessa. </a:t>
            </a:r>
          </a:p>
          <a:p>
            <a:r>
              <a:rPr lang="it-IT" dirty="0"/>
              <a:t>Come detto, lo stampaggio a caldo è un processi base per la creazione delle guarnizioni. Tale stampaggio può essere effettuato con delle macchine chiamate presse che possono essere:</a:t>
            </a:r>
          </a:p>
          <a:p>
            <a:pPr lvl="1"/>
            <a:r>
              <a:rPr lang="it-IT" b="1" dirty="0"/>
              <a:t>A compressione</a:t>
            </a:r>
          </a:p>
          <a:p>
            <a:pPr lvl="1"/>
            <a:r>
              <a:rPr lang="it-IT" b="1" dirty="0"/>
              <a:t>Ad iniezione</a:t>
            </a:r>
          </a:p>
        </p:txBody>
      </p:sp>
    </p:spTree>
    <p:extLst>
      <p:ext uri="{BB962C8B-B14F-4D97-AF65-F5344CB8AC3E}">
        <p14:creationId xmlns:p14="http://schemas.microsoft.com/office/powerpoint/2010/main" val="3284623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389CB0-B166-4DA7-8772-677F5D315AF7}"/>
              </a:ext>
            </a:extLst>
          </p:cNvPr>
          <p:cNvSpPr>
            <a:spLocks noGrp="1"/>
          </p:cNvSpPr>
          <p:nvPr>
            <p:ph type="title"/>
          </p:nvPr>
        </p:nvSpPr>
        <p:spPr/>
        <p:txBody>
          <a:bodyPr/>
          <a:lstStyle/>
          <a:p>
            <a:r>
              <a:rPr lang="it-IT" dirty="0"/>
              <a:t>RICAPITOLANDO</a:t>
            </a:r>
          </a:p>
        </p:txBody>
      </p:sp>
      <p:sp>
        <p:nvSpPr>
          <p:cNvPr id="3" name="Segnaposto contenuto 2">
            <a:extLst>
              <a:ext uri="{FF2B5EF4-FFF2-40B4-BE49-F238E27FC236}">
                <a16:creationId xmlns:a16="http://schemas.microsoft.com/office/drawing/2014/main" id="{96282AC3-A1EB-4A80-9C29-89EED2BC2A17}"/>
              </a:ext>
            </a:extLst>
          </p:cNvPr>
          <p:cNvSpPr>
            <a:spLocks noGrp="1"/>
          </p:cNvSpPr>
          <p:nvPr>
            <p:ph idx="1"/>
          </p:nvPr>
        </p:nvSpPr>
        <p:spPr/>
        <p:txBody>
          <a:bodyPr/>
          <a:lstStyle/>
          <a:p>
            <a:pPr algn="just"/>
            <a:r>
              <a:rPr lang="it-IT" dirty="0"/>
              <a:t>Durante il processo di vulcanizzazione e post-vulcanizzazione si producono fumi di natura oleosa. Per questo motivo nell’impianto generico di trattamento dei gas industriali di solito si usano dei filtri opportuni chiamati FILTRI A COALESCENZA.</a:t>
            </a:r>
          </a:p>
          <a:p>
            <a:pPr algn="just"/>
            <a:r>
              <a:rPr lang="it-IT" dirty="0"/>
              <a:t>La COALESCENZA è un particolare fenomeno fisico per cui le particelle di solido, liquido o gas si uniscono per formare particelle più grosse.</a:t>
            </a:r>
          </a:p>
        </p:txBody>
      </p:sp>
    </p:spTree>
    <p:extLst>
      <p:ext uri="{BB962C8B-B14F-4D97-AF65-F5344CB8AC3E}">
        <p14:creationId xmlns:p14="http://schemas.microsoft.com/office/powerpoint/2010/main" val="41641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4A67D8-0E93-4A5C-AE27-47D3A6CB7990}"/>
              </a:ext>
            </a:extLst>
          </p:cNvPr>
          <p:cNvSpPr>
            <a:spLocks noGrp="1"/>
          </p:cNvSpPr>
          <p:nvPr>
            <p:ph type="title"/>
          </p:nvPr>
        </p:nvSpPr>
        <p:spPr/>
        <p:txBody>
          <a:bodyPr/>
          <a:lstStyle/>
          <a:p>
            <a:r>
              <a:rPr lang="it-IT" dirty="0"/>
              <a:t>RICAPITOLANDO</a:t>
            </a:r>
          </a:p>
        </p:txBody>
      </p:sp>
      <p:sp>
        <p:nvSpPr>
          <p:cNvPr id="3" name="Segnaposto contenuto 2">
            <a:extLst>
              <a:ext uri="{FF2B5EF4-FFF2-40B4-BE49-F238E27FC236}">
                <a16:creationId xmlns:a16="http://schemas.microsoft.com/office/drawing/2014/main" id="{46687F48-8CA2-4618-AD96-0B0DBF6E0462}"/>
              </a:ext>
            </a:extLst>
          </p:cNvPr>
          <p:cNvSpPr>
            <a:spLocks noGrp="1"/>
          </p:cNvSpPr>
          <p:nvPr>
            <p:ph idx="1"/>
          </p:nvPr>
        </p:nvSpPr>
        <p:spPr/>
        <p:txBody>
          <a:bodyPr/>
          <a:lstStyle/>
          <a:p>
            <a:pPr algn="just"/>
            <a:r>
              <a:rPr lang="it-IT" dirty="0"/>
              <a:t>Oltre alle presse tradizionali (stampaggio a compressione) esistono anche lo STAMPAGGIO AD INIEZIONE. Tale stampaggio avviene tramite delle presse ad iniezione. Una pressa ad iniezione schematicamente è composta da:</a:t>
            </a:r>
          </a:p>
          <a:p>
            <a:pPr lvl="1"/>
            <a:r>
              <a:rPr lang="it-IT" dirty="0"/>
              <a:t>Un gruppo di iniezione</a:t>
            </a:r>
          </a:p>
          <a:p>
            <a:pPr lvl="1"/>
            <a:r>
              <a:rPr lang="it-IT" dirty="0"/>
              <a:t>Un gruppo di chiusura</a:t>
            </a:r>
          </a:p>
          <a:p>
            <a:pPr lvl="1"/>
            <a:endParaRPr lang="it-IT" dirty="0"/>
          </a:p>
          <a:p>
            <a:pPr marL="457200" lvl="1" indent="0">
              <a:buNone/>
            </a:pPr>
            <a:endParaRPr lang="it-IT" dirty="0"/>
          </a:p>
        </p:txBody>
      </p:sp>
    </p:spTree>
    <p:extLst>
      <p:ext uri="{BB962C8B-B14F-4D97-AF65-F5344CB8AC3E}">
        <p14:creationId xmlns:p14="http://schemas.microsoft.com/office/powerpoint/2010/main" val="1590308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3A8CB0-1F7C-40DB-A7FF-94AA27B80F09}"/>
              </a:ext>
            </a:extLst>
          </p:cNvPr>
          <p:cNvSpPr>
            <a:spLocks noGrp="1"/>
          </p:cNvSpPr>
          <p:nvPr>
            <p:ph type="title"/>
          </p:nvPr>
        </p:nvSpPr>
        <p:spPr/>
        <p:txBody>
          <a:bodyPr/>
          <a:lstStyle/>
          <a:p>
            <a:r>
              <a:rPr lang="it-IT" dirty="0"/>
              <a:t>RICAPITOLANDO</a:t>
            </a:r>
          </a:p>
        </p:txBody>
      </p:sp>
      <p:sp>
        <p:nvSpPr>
          <p:cNvPr id="3" name="Segnaposto contenuto 2">
            <a:extLst>
              <a:ext uri="{FF2B5EF4-FFF2-40B4-BE49-F238E27FC236}">
                <a16:creationId xmlns:a16="http://schemas.microsoft.com/office/drawing/2014/main" id="{D1C0348A-6FA8-4192-BF79-2FB36DC5E7C3}"/>
              </a:ext>
            </a:extLst>
          </p:cNvPr>
          <p:cNvSpPr>
            <a:spLocks noGrp="1"/>
          </p:cNvSpPr>
          <p:nvPr>
            <p:ph idx="1"/>
          </p:nvPr>
        </p:nvSpPr>
        <p:spPr/>
        <p:txBody>
          <a:bodyPr/>
          <a:lstStyle/>
          <a:p>
            <a:endParaRPr lang="it-IT" dirty="0"/>
          </a:p>
        </p:txBody>
      </p:sp>
      <p:pic>
        <p:nvPicPr>
          <p:cNvPr id="4" name="Immagine 3">
            <a:extLst>
              <a:ext uri="{FF2B5EF4-FFF2-40B4-BE49-F238E27FC236}">
                <a16:creationId xmlns:a16="http://schemas.microsoft.com/office/drawing/2014/main" id="{75E8EFE8-7227-4353-8AFE-E7245ECB3844}"/>
              </a:ext>
            </a:extLst>
          </p:cNvPr>
          <p:cNvPicPr>
            <a:picLocks noChangeAspect="1"/>
          </p:cNvPicPr>
          <p:nvPr/>
        </p:nvPicPr>
        <p:blipFill>
          <a:blip r:embed="rId2"/>
          <a:stretch>
            <a:fillRect/>
          </a:stretch>
        </p:blipFill>
        <p:spPr>
          <a:xfrm>
            <a:off x="1636134" y="2091099"/>
            <a:ext cx="8812645" cy="2987338"/>
          </a:xfrm>
          <a:prstGeom prst="rect">
            <a:avLst/>
          </a:prstGeom>
        </p:spPr>
      </p:pic>
    </p:spTree>
    <p:extLst>
      <p:ext uri="{BB962C8B-B14F-4D97-AF65-F5344CB8AC3E}">
        <p14:creationId xmlns:p14="http://schemas.microsoft.com/office/powerpoint/2010/main" val="211723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D03BCC-4936-41ED-A140-016ADCD94399}"/>
              </a:ext>
            </a:extLst>
          </p:cNvPr>
          <p:cNvSpPr>
            <a:spLocks noGrp="1"/>
          </p:cNvSpPr>
          <p:nvPr>
            <p:ph type="title"/>
          </p:nvPr>
        </p:nvSpPr>
        <p:spPr/>
        <p:txBody>
          <a:bodyPr/>
          <a:lstStyle/>
          <a:p>
            <a:r>
              <a:rPr lang="it-IT" dirty="0"/>
              <a:t>RICAPITOLANDO</a:t>
            </a:r>
          </a:p>
        </p:txBody>
      </p:sp>
      <p:sp>
        <p:nvSpPr>
          <p:cNvPr id="3" name="Segnaposto contenuto 2">
            <a:extLst>
              <a:ext uri="{FF2B5EF4-FFF2-40B4-BE49-F238E27FC236}">
                <a16:creationId xmlns:a16="http://schemas.microsoft.com/office/drawing/2014/main" id="{452EBE89-4B3F-493F-86AC-6865F0E45CF9}"/>
              </a:ext>
            </a:extLst>
          </p:cNvPr>
          <p:cNvSpPr>
            <a:spLocks noGrp="1"/>
          </p:cNvSpPr>
          <p:nvPr>
            <p:ph idx="1"/>
          </p:nvPr>
        </p:nvSpPr>
        <p:spPr/>
        <p:txBody>
          <a:bodyPr/>
          <a:lstStyle/>
          <a:p>
            <a:r>
              <a:rPr lang="it-IT" dirty="0"/>
              <a:t>Per gravità la mescola viene inserita nel gruppo di iniezione tramite una tramoggia di carico. Per MESCOLA si intende un miscuglio di elastomero (gomma) e vari agenti chimici atti a stabilizzarla. Questi agenti vengono chiamati CARICHE. Le fasi di lavorazione di una pressa ad iniezione Dopo la fase di stampaggio solitamente vi è la fase di eliminazione delle sbavature.</a:t>
            </a:r>
          </a:p>
          <a:p>
            <a:r>
              <a:rPr lang="it-IT" dirty="0"/>
              <a:t>N.B: Un ciclo di stampaggio può essere composto da più stampate. </a:t>
            </a:r>
          </a:p>
        </p:txBody>
      </p:sp>
    </p:spTree>
    <p:extLst>
      <p:ext uri="{BB962C8B-B14F-4D97-AF65-F5344CB8AC3E}">
        <p14:creationId xmlns:p14="http://schemas.microsoft.com/office/powerpoint/2010/main" val="246717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AE38F9-AC85-4668-ABB8-62A615CFECA2}"/>
              </a:ext>
            </a:extLst>
          </p:cNvPr>
          <p:cNvSpPr>
            <a:spLocks noGrp="1"/>
          </p:cNvSpPr>
          <p:nvPr>
            <p:ph type="title"/>
          </p:nvPr>
        </p:nvSpPr>
        <p:spPr/>
        <p:txBody>
          <a:bodyPr/>
          <a:lstStyle/>
          <a:p>
            <a:r>
              <a:rPr lang="it-IT" dirty="0"/>
              <a:t>Lavorazioni preliminari</a:t>
            </a:r>
          </a:p>
        </p:txBody>
      </p:sp>
      <p:sp>
        <p:nvSpPr>
          <p:cNvPr id="3" name="Segnaposto contenuto 2">
            <a:extLst>
              <a:ext uri="{FF2B5EF4-FFF2-40B4-BE49-F238E27FC236}">
                <a16:creationId xmlns:a16="http://schemas.microsoft.com/office/drawing/2014/main" id="{63373D14-7800-4988-B6AA-664676F95FC0}"/>
              </a:ext>
            </a:extLst>
          </p:cNvPr>
          <p:cNvSpPr>
            <a:spLocks noGrp="1"/>
          </p:cNvSpPr>
          <p:nvPr>
            <p:ph idx="1"/>
          </p:nvPr>
        </p:nvSpPr>
        <p:spPr/>
        <p:txBody>
          <a:bodyPr/>
          <a:lstStyle/>
          <a:p>
            <a:r>
              <a:rPr lang="it-IT" dirty="0"/>
              <a:t>La seguente figura mostra un esempio di pressa a compressione:</a:t>
            </a:r>
          </a:p>
        </p:txBody>
      </p:sp>
      <p:pic>
        <p:nvPicPr>
          <p:cNvPr id="4" name="Immagine 3">
            <a:extLst>
              <a:ext uri="{FF2B5EF4-FFF2-40B4-BE49-F238E27FC236}">
                <a16:creationId xmlns:a16="http://schemas.microsoft.com/office/drawing/2014/main" id="{8F0D6082-AF86-46DB-84B6-CD84195C842B}"/>
              </a:ext>
            </a:extLst>
          </p:cNvPr>
          <p:cNvPicPr>
            <a:picLocks noChangeAspect="1"/>
          </p:cNvPicPr>
          <p:nvPr/>
        </p:nvPicPr>
        <p:blipFill>
          <a:blip r:embed="rId2"/>
          <a:stretch>
            <a:fillRect/>
          </a:stretch>
        </p:blipFill>
        <p:spPr>
          <a:xfrm>
            <a:off x="4144877" y="2588456"/>
            <a:ext cx="3020169" cy="3656853"/>
          </a:xfrm>
          <a:prstGeom prst="rect">
            <a:avLst/>
          </a:prstGeom>
        </p:spPr>
      </p:pic>
    </p:spTree>
    <p:extLst>
      <p:ext uri="{BB962C8B-B14F-4D97-AF65-F5344CB8AC3E}">
        <p14:creationId xmlns:p14="http://schemas.microsoft.com/office/powerpoint/2010/main" val="8374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97CCB5-54A2-41BF-8A5D-9C73D420347C}"/>
              </a:ext>
            </a:extLst>
          </p:cNvPr>
          <p:cNvSpPr>
            <a:spLocks noGrp="1"/>
          </p:cNvSpPr>
          <p:nvPr>
            <p:ph type="title"/>
          </p:nvPr>
        </p:nvSpPr>
        <p:spPr/>
        <p:txBody>
          <a:bodyPr/>
          <a:lstStyle/>
          <a:p>
            <a:r>
              <a:rPr lang="it-IT" dirty="0"/>
              <a:t>Lavorazioni preliminari</a:t>
            </a:r>
          </a:p>
        </p:txBody>
      </p:sp>
      <p:sp>
        <p:nvSpPr>
          <p:cNvPr id="3" name="Segnaposto contenuto 2">
            <a:extLst>
              <a:ext uri="{FF2B5EF4-FFF2-40B4-BE49-F238E27FC236}">
                <a16:creationId xmlns:a16="http://schemas.microsoft.com/office/drawing/2014/main" id="{F99E91F2-2CD8-4352-BAAE-9AE9D6D58C1D}"/>
              </a:ext>
            </a:extLst>
          </p:cNvPr>
          <p:cNvSpPr>
            <a:spLocks noGrp="1"/>
          </p:cNvSpPr>
          <p:nvPr>
            <p:ph idx="1"/>
          </p:nvPr>
        </p:nvSpPr>
        <p:spPr/>
        <p:txBody>
          <a:bodyPr/>
          <a:lstStyle/>
          <a:p>
            <a:r>
              <a:rPr lang="it-IT" dirty="0"/>
              <a:t>La seguente immagine mostra un esempio di pressa ad iniezione:</a:t>
            </a:r>
          </a:p>
        </p:txBody>
      </p:sp>
      <p:pic>
        <p:nvPicPr>
          <p:cNvPr id="4" name="Immagine 3">
            <a:extLst>
              <a:ext uri="{FF2B5EF4-FFF2-40B4-BE49-F238E27FC236}">
                <a16:creationId xmlns:a16="http://schemas.microsoft.com/office/drawing/2014/main" id="{753F6EC9-374B-414E-8EC4-25B4B17E1FEF}"/>
              </a:ext>
            </a:extLst>
          </p:cNvPr>
          <p:cNvPicPr>
            <a:picLocks noChangeAspect="1"/>
          </p:cNvPicPr>
          <p:nvPr/>
        </p:nvPicPr>
        <p:blipFill>
          <a:blip r:embed="rId2"/>
          <a:stretch>
            <a:fillRect/>
          </a:stretch>
        </p:blipFill>
        <p:spPr>
          <a:xfrm>
            <a:off x="2459100" y="2658793"/>
            <a:ext cx="6716158" cy="3946422"/>
          </a:xfrm>
          <a:prstGeom prst="rect">
            <a:avLst/>
          </a:prstGeom>
        </p:spPr>
      </p:pic>
    </p:spTree>
    <p:extLst>
      <p:ext uri="{BB962C8B-B14F-4D97-AF65-F5344CB8AC3E}">
        <p14:creationId xmlns:p14="http://schemas.microsoft.com/office/powerpoint/2010/main" val="151817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3E3F3C-A15F-432C-8A07-8C254E77316C}"/>
              </a:ext>
            </a:extLst>
          </p:cNvPr>
          <p:cNvSpPr>
            <a:spLocks noGrp="1"/>
          </p:cNvSpPr>
          <p:nvPr>
            <p:ph type="title"/>
          </p:nvPr>
        </p:nvSpPr>
        <p:spPr/>
        <p:txBody>
          <a:bodyPr/>
          <a:lstStyle/>
          <a:p>
            <a:r>
              <a:rPr lang="it-IT" dirty="0"/>
              <a:t>LAVORAZIONI PRELIMINARI</a:t>
            </a:r>
          </a:p>
        </p:txBody>
      </p:sp>
      <p:sp>
        <p:nvSpPr>
          <p:cNvPr id="3" name="Segnaposto contenuto 2">
            <a:extLst>
              <a:ext uri="{FF2B5EF4-FFF2-40B4-BE49-F238E27FC236}">
                <a16:creationId xmlns:a16="http://schemas.microsoft.com/office/drawing/2014/main" id="{2653ECDD-9CFA-43DB-893F-F8EB945F9ADD}"/>
              </a:ext>
            </a:extLst>
          </p:cNvPr>
          <p:cNvSpPr>
            <a:spLocks noGrp="1"/>
          </p:cNvSpPr>
          <p:nvPr>
            <p:ph idx="1"/>
          </p:nvPr>
        </p:nvSpPr>
        <p:spPr/>
        <p:txBody>
          <a:bodyPr/>
          <a:lstStyle/>
          <a:p>
            <a:pPr algn="just"/>
            <a:r>
              <a:rPr lang="it-IT" dirty="0"/>
              <a:t>Lo stampaggio a compressione è un tipo di stampaggio che si basa sul posizionamento del pezzo da modellare sul semi stampo inferiore. Il semi stampo superiore scende e comprime la parte inferiore modificando le forme della carica come da forma dello stampo. Nello stampaggio a compressione si ha di fatto la vulcanizzazione della gomma grazie all’utilizzo dello stampo che conferisce una determinata forma alla gomma.</a:t>
            </a:r>
          </a:p>
          <a:p>
            <a:pPr algn="just"/>
            <a:r>
              <a:rPr lang="it-IT" dirty="0"/>
              <a:t>Per </a:t>
            </a:r>
            <a:r>
              <a:rPr lang="it-IT" b="1" dirty="0"/>
              <a:t>vulcanizzazione</a:t>
            </a:r>
            <a:r>
              <a:rPr lang="it-IT" dirty="0"/>
              <a:t> si intende quel processo di riscaldamento della gomma legandola con lo zinco.</a:t>
            </a:r>
          </a:p>
        </p:txBody>
      </p:sp>
    </p:spTree>
    <p:extLst>
      <p:ext uri="{BB962C8B-B14F-4D97-AF65-F5344CB8AC3E}">
        <p14:creationId xmlns:p14="http://schemas.microsoft.com/office/powerpoint/2010/main" val="2572419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D6E0D4-11A3-482C-9871-927EE318A013}"/>
              </a:ext>
            </a:extLst>
          </p:cNvPr>
          <p:cNvSpPr>
            <a:spLocks noGrp="1"/>
          </p:cNvSpPr>
          <p:nvPr>
            <p:ph type="title"/>
          </p:nvPr>
        </p:nvSpPr>
        <p:spPr/>
        <p:txBody>
          <a:bodyPr/>
          <a:lstStyle/>
          <a:p>
            <a:r>
              <a:rPr lang="it-IT" dirty="0"/>
              <a:t>LAVORAZIONI PRELIMINARI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96AEE290-E139-42F6-AE17-4E2CB5A60E1A}"/>
                  </a:ext>
                </a:extLst>
              </p:cNvPr>
              <p:cNvSpPr>
                <a:spLocks noGrp="1"/>
              </p:cNvSpPr>
              <p:nvPr>
                <p:ph idx="1"/>
              </p:nvPr>
            </p:nvSpPr>
            <p:spPr/>
            <p:txBody>
              <a:bodyPr>
                <a:normAutofit fontScale="77500" lnSpcReduction="20000"/>
              </a:bodyPr>
              <a:lstStyle/>
              <a:p>
                <a:r>
                  <a:rPr lang="it-IT" dirty="0"/>
                  <a:t>Lo stampaggio ad iniezione invece avviene in particolari presse denominate presse ad iniezione, ossia presse che vengono utilizzate per produrre, per esempio,  gli O-RING desiderati. Una generica pressa ad iniezione che può essere orizzontale o verticale, ed è una macchina che nel suo complesso è composta da:</a:t>
                </a:r>
              </a:p>
              <a:p>
                <a:pPr lvl="0"/>
                <a:r>
                  <a:rPr lang="it-IT" b="1" dirty="0"/>
                  <a:t>GRUPPO DI INIEZIONE</a:t>
                </a:r>
              </a:p>
              <a:p>
                <a:pPr lvl="0"/>
                <a:r>
                  <a:rPr lang="it-IT" b="1" dirty="0"/>
                  <a:t>GRUPPO DI CHIUSURA</a:t>
                </a:r>
              </a:p>
              <a:p>
                <a:r>
                  <a:rPr lang="it-IT" dirty="0"/>
                  <a:t>Il primo gruppo si occupa di scaldare la platica fondendola (</a:t>
                </a:r>
                <a:r>
                  <a:rPr lang="it-IT" b="1" dirty="0" err="1"/>
                  <a:t>plasticizzazione</a:t>
                </a:r>
                <a:r>
                  <a:rPr lang="it-IT" dirty="0"/>
                  <a:t> della medesima) per iniettarla verso lo stampo. Il secondo gruppo mantiene chiuso lo stampo durante la fase di stampaggio. Le pressioni e la temperatura all’interno del gruppo di iniezione sono piuttosto elevate. Si parla di pressioni di qualche centinaio di bar e di tonnellate di forza. La seguente relazione mostra il legame tra le pressioni e le forze della pressa:</a:t>
                </a:r>
              </a:p>
              <a:p>
                <a:pPr marL="0" indent="0">
                  <a:buNone/>
                </a:pPr>
                <a:endParaRPr lang="it-IT" i="1" dirty="0"/>
              </a:p>
              <a:p>
                <a:pPr marL="0" indent="0">
                  <a:buNone/>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𝐹</m:t>
                      </m:r>
                      <m:r>
                        <a:rPr lang="it-IT" i="1">
                          <a:latin typeface="Cambria Math" panose="02040503050406030204" pitchFamily="18" charset="0"/>
                        </a:rPr>
                        <m:t>=</m:t>
                      </m:r>
                      <m:f>
                        <m:fPr>
                          <m:type m:val="skw"/>
                          <m:ctrlPr>
                            <a:rPr lang="it-IT" i="1">
                              <a:latin typeface="Cambria Math" panose="02040503050406030204" pitchFamily="18" charset="0"/>
                            </a:rPr>
                          </m:ctrlPr>
                        </m:fPr>
                        <m:num>
                          <m:r>
                            <a:rPr lang="it-IT" i="1">
                              <a:latin typeface="Cambria Math" panose="02040503050406030204" pitchFamily="18" charset="0"/>
                            </a:rPr>
                            <m:t>𝑃𝑆</m:t>
                          </m:r>
                        </m:num>
                        <m:den>
                          <m:r>
                            <a:rPr lang="it-IT" i="1">
                              <a:latin typeface="Cambria Math" panose="02040503050406030204" pitchFamily="18" charset="0"/>
                            </a:rPr>
                            <m:t>1000</m:t>
                          </m:r>
                        </m:den>
                      </m:f>
                    </m:oMath>
                  </m:oMathPara>
                </a14:m>
                <a:endParaRPr lang="it-IT" dirty="0"/>
              </a:p>
              <a:p>
                <a:endParaRPr lang="it-IT" dirty="0"/>
              </a:p>
            </p:txBody>
          </p:sp>
        </mc:Choice>
        <mc:Fallback xmlns="">
          <p:sp>
            <p:nvSpPr>
              <p:cNvPr id="3" name="Segnaposto contenuto 2">
                <a:extLst>
                  <a:ext uri="{FF2B5EF4-FFF2-40B4-BE49-F238E27FC236}">
                    <a16:creationId xmlns:a16="http://schemas.microsoft.com/office/drawing/2014/main" id="{96AEE290-E139-42F6-AE17-4E2CB5A60E1A}"/>
                  </a:ext>
                </a:extLst>
              </p:cNvPr>
              <p:cNvSpPr>
                <a:spLocks noGrp="1" noRot="1" noChangeAspect="1" noMove="1" noResize="1" noEditPoints="1" noAdjustHandles="1" noChangeArrowheads="1" noChangeShapeType="1" noTextEdit="1"/>
              </p:cNvSpPr>
              <p:nvPr>
                <p:ph idx="1"/>
              </p:nvPr>
            </p:nvSpPr>
            <p:spPr>
              <a:blipFill>
                <a:blip r:embed="rId2"/>
                <a:stretch>
                  <a:fillRect l="-254" t="-530" r="-952" b="-19611"/>
                </a:stretch>
              </a:blipFill>
            </p:spPr>
            <p:txBody>
              <a:bodyPr/>
              <a:lstStyle/>
              <a:p>
                <a:r>
                  <a:rPr lang="it-IT">
                    <a:noFill/>
                  </a:rPr>
                  <a:t> </a:t>
                </a:r>
              </a:p>
            </p:txBody>
          </p:sp>
        </mc:Fallback>
      </mc:AlternateContent>
    </p:spTree>
    <p:extLst>
      <p:ext uri="{BB962C8B-B14F-4D97-AF65-F5344CB8AC3E}">
        <p14:creationId xmlns:p14="http://schemas.microsoft.com/office/powerpoint/2010/main" val="163385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B8CD75-0C18-4ABE-AA88-9B9B43336B5F}"/>
              </a:ext>
            </a:extLst>
          </p:cNvPr>
          <p:cNvSpPr>
            <a:spLocks noGrp="1"/>
          </p:cNvSpPr>
          <p:nvPr>
            <p:ph type="title"/>
          </p:nvPr>
        </p:nvSpPr>
        <p:spPr/>
        <p:txBody>
          <a:bodyPr/>
          <a:lstStyle/>
          <a:p>
            <a:r>
              <a:rPr lang="it-IT" dirty="0"/>
              <a:t>LAVORAZIONI PRELIMINARI</a:t>
            </a:r>
          </a:p>
        </p:txBody>
      </p:sp>
      <p:sp>
        <p:nvSpPr>
          <p:cNvPr id="3" name="Segnaposto contenuto 2">
            <a:extLst>
              <a:ext uri="{FF2B5EF4-FFF2-40B4-BE49-F238E27FC236}">
                <a16:creationId xmlns:a16="http://schemas.microsoft.com/office/drawing/2014/main" id="{4FE3BCAE-BE1B-4C66-BF1E-B6DCC1B7F218}"/>
              </a:ext>
            </a:extLst>
          </p:cNvPr>
          <p:cNvSpPr>
            <a:spLocks noGrp="1"/>
          </p:cNvSpPr>
          <p:nvPr>
            <p:ph idx="1"/>
          </p:nvPr>
        </p:nvSpPr>
        <p:spPr/>
        <p:txBody>
          <a:bodyPr>
            <a:normAutofit/>
          </a:bodyPr>
          <a:lstStyle/>
          <a:p>
            <a:r>
              <a:rPr lang="it-IT" dirty="0"/>
              <a:t>Di seguito vengono illustrate le fasi di lavorazione di una pressa ad iniezione:</a:t>
            </a:r>
          </a:p>
          <a:p>
            <a:pPr lvl="1"/>
            <a:r>
              <a:rPr lang="it-IT" dirty="0"/>
              <a:t>CARICAMENTO MATERIALE</a:t>
            </a:r>
          </a:p>
          <a:p>
            <a:pPr lvl="1"/>
            <a:r>
              <a:rPr lang="it-IT" dirty="0"/>
              <a:t>FUSIONE DEL MATERIALE</a:t>
            </a:r>
          </a:p>
          <a:p>
            <a:pPr lvl="1"/>
            <a:r>
              <a:rPr lang="it-IT" dirty="0"/>
              <a:t>MANTENIMENTO IN PRESSIONE</a:t>
            </a:r>
          </a:p>
          <a:p>
            <a:pPr lvl="1"/>
            <a:r>
              <a:rPr lang="it-IT" dirty="0"/>
              <a:t>RILASCIO DELLA VITE</a:t>
            </a:r>
          </a:p>
          <a:p>
            <a:pPr lvl="1"/>
            <a:r>
              <a:rPr lang="it-IT" dirty="0"/>
              <a:t>ROTAZIONE VITE PER INIZIO NUOVO CICLO</a:t>
            </a:r>
          </a:p>
          <a:p>
            <a:pPr lvl="1"/>
            <a:r>
              <a:rPr lang="it-IT" dirty="0"/>
              <a:t>RAFFREDDAMENTO MATERIALE NELLO STAMPO</a:t>
            </a:r>
          </a:p>
          <a:p>
            <a:pPr lvl="1"/>
            <a:r>
              <a:rPr lang="it-IT" dirty="0"/>
              <a:t>APERTURA STAMPO ED ESTRAZIONE</a:t>
            </a:r>
          </a:p>
          <a:p>
            <a:endParaRPr lang="it-IT" dirty="0"/>
          </a:p>
        </p:txBody>
      </p:sp>
    </p:spTree>
    <p:extLst>
      <p:ext uri="{BB962C8B-B14F-4D97-AF65-F5344CB8AC3E}">
        <p14:creationId xmlns:p14="http://schemas.microsoft.com/office/powerpoint/2010/main" val="303579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4337D-7B13-498B-A143-127ADAC46EC6}"/>
              </a:ext>
            </a:extLst>
          </p:cNvPr>
          <p:cNvSpPr>
            <a:spLocks noGrp="1"/>
          </p:cNvSpPr>
          <p:nvPr>
            <p:ph type="title"/>
          </p:nvPr>
        </p:nvSpPr>
        <p:spPr/>
        <p:txBody>
          <a:bodyPr/>
          <a:lstStyle/>
          <a:p>
            <a:r>
              <a:rPr lang="it-IT" dirty="0"/>
              <a:t>LAVORAZIONI PRELIMINARI</a:t>
            </a:r>
          </a:p>
        </p:txBody>
      </p:sp>
      <p:sp>
        <p:nvSpPr>
          <p:cNvPr id="3" name="Segnaposto contenuto 2">
            <a:extLst>
              <a:ext uri="{FF2B5EF4-FFF2-40B4-BE49-F238E27FC236}">
                <a16:creationId xmlns:a16="http://schemas.microsoft.com/office/drawing/2014/main" id="{A7A2CF15-341F-421B-BC85-5D565CAB87A5}"/>
              </a:ext>
            </a:extLst>
          </p:cNvPr>
          <p:cNvSpPr>
            <a:spLocks noGrp="1"/>
          </p:cNvSpPr>
          <p:nvPr>
            <p:ph idx="1"/>
          </p:nvPr>
        </p:nvSpPr>
        <p:spPr/>
        <p:txBody>
          <a:bodyPr>
            <a:normAutofit fontScale="92500" lnSpcReduction="20000"/>
          </a:bodyPr>
          <a:lstStyle/>
          <a:p>
            <a:pPr algn="just"/>
            <a:r>
              <a:rPr lang="it-IT" dirty="0"/>
              <a:t>Il caricamento del materiale avviene solitamente tramite caduta libera in tramoggia. Nel gruppo di iniezione viene riscaldato il materiale fino alla sua </a:t>
            </a:r>
            <a:r>
              <a:rPr lang="it-IT" dirty="0" err="1"/>
              <a:t>plasticizzazione</a:t>
            </a:r>
            <a:r>
              <a:rPr lang="it-IT" dirty="0"/>
              <a:t>. Successivamente viene spinto il materiale verso lo stampo e mantenuto in pressione fino a quando non si forma correttamente l’O-RING nello stampo. Successivamente, si fa tornare indietro la vite, si raffredda il materiale nello stampo ed infine si apre lo stampo. </a:t>
            </a:r>
          </a:p>
          <a:p>
            <a:pPr algn="just"/>
            <a:r>
              <a:rPr lang="it-IT" dirty="0"/>
              <a:t>Molte presse ad iniezione possiedono un particolare sistema detto </a:t>
            </a:r>
            <a:r>
              <a:rPr lang="it-IT" b="1" dirty="0" err="1"/>
              <a:t>mould</a:t>
            </a:r>
            <a:r>
              <a:rPr lang="it-IT" b="1" dirty="0"/>
              <a:t> master</a:t>
            </a:r>
            <a:r>
              <a:rPr lang="it-IT" dirty="0"/>
              <a:t>. E’ un sistema idraulico che consente, in un sistema di iniezione a più ugelli, di controllare singolarmente l’apertura e la chiusura di ogni singolo ugello. Questo consente di avere una maggiore regolazione della stampata. In pratica, durante la fase di iniezione si può decidere di chiudere  (mediante sistema ad aghi) un ugello prima degli altri indirizzando la gomma ad affluire in maggior quantità verso le altre parti dello stampo.</a:t>
            </a:r>
          </a:p>
          <a:p>
            <a:pPr algn="just"/>
            <a:endParaRPr lang="it-IT" dirty="0"/>
          </a:p>
          <a:p>
            <a:endParaRPr lang="it-IT" dirty="0"/>
          </a:p>
        </p:txBody>
      </p:sp>
    </p:spTree>
    <p:extLst>
      <p:ext uri="{BB962C8B-B14F-4D97-AF65-F5344CB8AC3E}">
        <p14:creationId xmlns:p14="http://schemas.microsoft.com/office/powerpoint/2010/main" val="61466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B1F8E-F752-4103-86DC-719B1E377CE6}"/>
              </a:ext>
            </a:extLst>
          </p:cNvPr>
          <p:cNvSpPr>
            <a:spLocks noGrp="1"/>
          </p:cNvSpPr>
          <p:nvPr>
            <p:ph type="title"/>
          </p:nvPr>
        </p:nvSpPr>
        <p:spPr/>
        <p:txBody>
          <a:bodyPr/>
          <a:lstStyle/>
          <a:p>
            <a:r>
              <a:rPr lang="it-IT" dirty="0"/>
              <a:t>Trattamento termico</a:t>
            </a:r>
          </a:p>
        </p:txBody>
      </p:sp>
      <p:sp>
        <p:nvSpPr>
          <p:cNvPr id="3" name="Segnaposto contenuto 2">
            <a:extLst>
              <a:ext uri="{FF2B5EF4-FFF2-40B4-BE49-F238E27FC236}">
                <a16:creationId xmlns:a16="http://schemas.microsoft.com/office/drawing/2014/main" id="{9352B4E8-6592-4939-B3D5-4EE92147BB24}"/>
              </a:ext>
            </a:extLst>
          </p:cNvPr>
          <p:cNvSpPr>
            <a:spLocks noGrp="1"/>
          </p:cNvSpPr>
          <p:nvPr>
            <p:ph idx="1"/>
          </p:nvPr>
        </p:nvSpPr>
        <p:spPr/>
        <p:txBody>
          <a:bodyPr>
            <a:normAutofit/>
          </a:bodyPr>
          <a:lstStyle/>
          <a:p>
            <a:r>
              <a:rPr lang="it-IT" dirty="0"/>
              <a:t>Successivamente allo stampaggio si ha un trattamento termico chiamato </a:t>
            </a:r>
            <a:r>
              <a:rPr lang="it-IT" b="1" dirty="0"/>
              <a:t>post-vulcanizzazione</a:t>
            </a:r>
            <a:r>
              <a:rPr lang="it-IT" dirty="0"/>
              <a:t> (</a:t>
            </a:r>
            <a:r>
              <a:rPr lang="it-IT" b="1" dirty="0"/>
              <a:t>post </a:t>
            </a:r>
            <a:r>
              <a:rPr lang="it-IT" b="1" dirty="0" err="1"/>
              <a:t>curing</a:t>
            </a:r>
            <a:r>
              <a:rPr lang="it-IT" dirty="0"/>
              <a:t>).</a:t>
            </a:r>
          </a:p>
          <a:p>
            <a:r>
              <a:rPr lang="it-IT" dirty="0"/>
              <a:t>Tale trattamento viene effettuato con appositi forni.</a:t>
            </a:r>
          </a:p>
          <a:p>
            <a:r>
              <a:rPr lang="it-IT" dirty="0"/>
              <a:t>Lo scopo di questo trattamento termico  quello di garantire il raggiungimento di determinati standard richiesti da arte delle guarnizioni.</a:t>
            </a:r>
          </a:p>
          <a:p>
            <a:r>
              <a:rPr lang="it-IT" dirty="0"/>
              <a:t>Nelle slides precedenti si è fatto accenno all’O-RING, ma medesimo discorso vale per altri prodotti di gomma (manicotti, guarnizioni generiche,…)</a:t>
            </a:r>
          </a:p>
          <a:p>
            <a:endParaRPr lang="it-IT" dirty="0"/>
          </a:p>
        </p:txBody>
      </p:sp>
    </p:spTree>
    <p:extLst>
      <p:ext uri="{BB962C8B-B14F-4D97-AF65-F5344CB8AC3E}">
        <p14:creationId xmlns:p14="http://schemas.microsoft.com/office/powerpoint/2010/main" val="2777419337"/>
      </p:ext>
    </p:extLst>
  </p:cSld>
  <p:clrMapOvr>
    <a:masterClrMapping/>
  </p:clrMapOvr>
</p:sld>
</file>

<file path=ppt/theme/theme1.xml><?xml version="1.0" encoding="utf-8"?>
<a:theme xmlns:a="http://schemas.openxmlformats.org/drawingml/2006/main" name="Raccolt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TM10001114[[fn=Raccolta]]</Template>
  <TotalTime>131</TotalTime>
  <Words>1481</Words>
  <Application>Microsoft Office PowerPoint</Application>
  <PresentationFormat>Widescreen</PresentationFormat>
  <Paragraphs>92</Paragraphs>
  <Slides>23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Cambria Math</vt:lpstr>
      <vt:lpstr>Gill Sans MT</vt:lpstr>
      <vt:lpstr>Raccolta</vt:lpstr>
      <vt:lpstr>Trattamento termico nel mondo della gomma</vt:lpstr>
      <vt:lpstr>Lavorazioni preliminari</vt:lpstr>
      <vt:lpstr>Lavorazioni preliminari</vt:lpstr>
      <vt:lpstr>Lavorazioni preliminari</vt:lpstr>
      <vt:lpstr>LAVORAZIONI PRELIMINARI</vt:lpstr>
      <vt:lpstr>LAVORAZIONI PRELIMINARI</vt:lpstr>
      <vt:lpstr>LAVORAZIONI PRELIMINARI</vt:lpstr>
      <vt:lpstr>LAVORAZIONI PRELIMINARI</vt:lpstr>
      <vt:lpstr>Trattamento termico</vt:lpstr>
      <vt:lpstr>TRATTAMENTO TERMICO</vt:lpstr>
      <vt:lpstr>Trattamento termico</vt:lpstr>
      <vt:lpstr>TRATTAMENTO TERMICO</vt:lpstr>
      <vt:lpstr>MESCOLE</vt:lpstr>
      <vt:lpstr>MESCOLE</vt:lpstr>
      <vt:lpstr>O-RING</vt:lpstr>
      <vt:lpstr>O-RING</vt:lpstr>
      <vt:lpstr>O-RING</vt:lpstr>
      <vt:lpstr>RICAPITOLANDO</vt:lpstr>
      <vt:lpstr>RICAPITOLANDO</vt:lpstr>
      <vt:lpstr>RICAPITOLANDO</vt:lpstr>
      <vt:lpstr>RICAPITOLANDO</vt:lpstr>
      <vt:lpstr>RICAPITOLANDO</vt:lpstr>
      <vt:lpstr>RICAPITOLANDO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Trattamento termico</dc:title>
  <dc:creator>Buttolo Marco</dc:creator>
  <cp:lastModifiedBy> </cp:lastModifiedBy>
  <cp:revision>36</cp:revision>
  <dcterms:created xsi:type="dcterms:W3CDTF">2019-09-19T10:02:31Z</dcterms:created>
  <dcterms:modified xsi:type="dcterms:W3CDTF">2019-10-31T10:51:47Z</dcterms:modified>
</cp:coreProperties>
</file>