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683" r:id="rId3"/>
  </p:sldMasterIdLst>
  <p:notesMasterIdLst>
    <p:notesMasterId r:id="rId23"/>
  </p:notesMasterIdLst>
  <p:handoutMasterIdLst>
    <p:handoutMasterId r:id="rId24"/>
  </p:handoutMasterIdLst>
  <p:sldIdLst>
    <p:sldId id="256" r:id="rId4"/>
    <p:sldId id="489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497" r:id="rId15"/>
    <p:sldId id="490" r:id="rId16"/>
    <p:sldId id="294" r:id="rId17"/>
    <p:sldId id="491" r:id="rId18"/>
    <p:sldId id="492" r:id="rId19"/>
    <p:sldId id="493" r:id="rId20"/>
    <p:sldId id="494" r:id="rId21"/>
    <p:sldId id="495" r:id="rId22"/>
  </p:sldIdLst>
  <p:sldSz cx="6858000" cy="51435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f32c98df6902b4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BCEB"/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9" autoAdjust="0"/>
    <p:restoredTop sz="93694" autoAdjust="0"/>
  </p:normalViewPr>
  <p:slideViewPr>
    <p:cSldViewPr>
      <p:cViewPr varScale="1">
        <p:scale>
          <a:sx n="144" d="100"/>
          <a:sy n="144" d="100"/>
        </p:scale>
        <p:origin x="2312" y="-35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F21A-AB3F-4343-8873-62AC1DF8EFE2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902D-40F3-47AB-B2EB-3F8AC721439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0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EBD4-424E-43FA-8376-3A97F525CC1E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CE31-D0AE-42F7-AB38-DDE4EF98D2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8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presenza di un Dio a sovrintendere alla memoria, significa ed implica la consapevolezza della funzione fondamentale del rimemorare come fattore di cultura e garanzia della storia dell’uomo che è posta sotto il volere della divinità. 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13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327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56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2"/>
                </a:solidFill>
              </a:rPr>
              <a:t>la rimozione, che respinge nell’inconscio i contenuti ideativi colpevolizzati o angosciosi; il rimosso primario (o inconscio non rimosso) costituito da un nucleo di rappresentazioni che non hanno mai avuto accesso alla coscienza e non sono mai state registrate come tracce mnestiche.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2"/>
                </a:solidFill>
              </a:rPr>
              <a:t>la rimozione, che respinge nell’inconscio i contenuti ideativi colpevolizzati o angosciosi; il rimosso primario (o inconscio non rimosso) costituito da un nucleo di rappresentazioni che non hanno mai avuto accesso alla coscienza e non sono mai state registrate come tracce mnestiche.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2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7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obot_builder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909"/>
            <a:ext cx="6858000" cy="3857625"/>
          </a:xfrm>
          <a:prstGeom prst="rect">
            <a:avLst/>
          </a:prstGeom>
        </p:spPr>
      </p:pic>
      <p:sp>
        <p:nvSpPr>
          <p:cNvPr id="16" name="box" hidden="1"/>
          <p:cNvSpPr/>
          <p:nvPr userDrawn="1"/>
        </p:nvSpPr>
        <p:spPr>
          <a:xfrm rot="10800000">
            <a:off x="7235" y="3930252"/>
            <a:ext cx="6858000" cy="1270399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247432-1F92-4A68-A869-C28BBC8078FB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819151"/>
            <a:ext cx="5829300" cy="43960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4800600" cy="5143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400300" y="1038951"/>
            <a:ext cx="6863400" cy="49328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-114300" y="-22420"/>
            <a:ext cx="7086600" cy="1250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-84716" y="3922857"/>
            <a:ext cx="7086600" cy="10798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6200" y="4149901"/>
            <a:ext cx="6705600" cy="891206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  <a:alpha val="23000"/>
                </a:schemeClr>
              </a:gs>
              <a:gs pos="50000">
                <a:schemeClr val="tx1">
                  <a:lumMod val="90000"/>
                  <a:alpha val="28000"/>
                </a:schemeClr>
              </a:gs>
              <a:gs pos="100000">
                <a:schemeClr val="bg1">
                  <a:lumMod val="50000"/>
                  <a:alpha val="17000"/>
                </a:schemeClr>
              </a:gs>
            </a:gsLst>
            <a:lin ang="10800000" scaled="0"/>
          </a:gradFill>
          <a:ln w="19050">
            <a:gradFill>
              <a:gsLst>
                <a:gs pos="0">
                  <a:schemeClr val="bg1">
                    <a:lumMod val="2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t>12/3/21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1613"/>
            <a:ext cx="1828800" cy="871538"/>
          </a:xfrm>
        </p:spPr>
        <p:txBody>
          <a:bodyPr anchor="b"/>
          <a:lstStyle>
            <a:lvl1pPr algn="l">
              <a:defRPr sz="1500" b="1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0" y="1485900"/>
            <a:ext cx="4229100" cy="3657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343151"/>
            <a:ext cx="1828800" cy="3657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71950"/>
            <a:ext cx="41148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85900"/>
            <a:ext cx="4114800" cy="26860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5970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8E03840-5187-4EDF-A5D9-F83C935AE945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228600"/>
            <a:ext cx="74295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53721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6CBF8A2-C8CE-47DE-A56E-373192664C9F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"/>
            <a:ext cx="245745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7550" y="228600"/>
            <a:ext cx="337185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2571750"/>
            <a:ext cx="245745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43250" y="2571750"/>
            <a:ext cx="348615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box" hidden="1"/>
          <p:cNvSpPr/>
          <p:nvPr userDrawn="1"/>
        </p:nvSpPr>
        <p:spPr>
          <a:xfrm rot="10800000">
            <a:off x="7235" y="3930252"/>
            <a:ext cx="6858000" cy="1270399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247432-1F92-4A68-A869-C28BBC8078FB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819151"/>
            <a:ext cx="5829300" cy="43960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4800600" cy="5143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14300" y="-22420"/>
            <a:ext cx="7086600" cy="1250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-86497" y="5035520"/>
            <a:ext cx="7086600" cy="10798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6000">
                <a:schemeClr val="accent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1023" y="17870"/>
            <a:ext cx="4733424" cy="2782564"/>
          </a:xfrm>
          <a:prstGeom prst="rect">
            <a:avLst/>
          </a:prstGeom>
          <a:effectLst>
            <a:outerShdw blurRad="76200" dist="190500" dir="18900000" sx="93000" sy="93000" kx="-1200000" algn="bl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77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50" y="4343400"/>
            <a:ext cx="1600200" cy="273844"/>
          </a:xfrm>
          <a:prstGeom prst="rect">
            <a:avLst/>
          </a:prstGeom>
        </p:spPr>
        <p:txBody>
          <a:bodyPr/>
          <a:lstStyle/>
          <a:p>
            <a:fld id="{98D45A5A-CF7C-4B9A-9A30-5692713FB24D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971550"/>
            <a:ext cx="582930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93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1550"/>
            <a:ext cx="5772150" cy="302895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3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50" y="4343400"/>
            <a:ext cx="1600200" cy="273844"/>
          </a:xfrm>
          <a:prstGeom prst="rect">
            <a:avLst/>
          </a:prstGeom>
        </p:spPr>
        <p:txBody>
          <a:bodyPr/>
          <a:lstStyle/>
          <a:p>
            <a:fld id="{98D45A5A-CF7C-4B9A-9A30-5692713FB24D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971550"/>
            <a:ext cx="582930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170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43151"/>
            <a:ext cx="531495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218010"/>
            <a:ext cx="531495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25730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050" y="131445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4450"/>
            <a:ext cx="2799251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85952"/>
            <a:ext cx="2799251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4750" y="1314450"/>
            <a:ext cx="280035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4750" y="1885952"/>
            <a:ext cx="280035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12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0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t>12/3/21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9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1613"/>
            <a:ext cx="1828800" cy="871538"/>
          </a:xfrm>
        </p:spPr>
        <p:txBody>
          <a:bodyPr anchor="b"/>
          <a:lstStyle>
            <a:lvl1pPr algn="l">
              <a:defRPr sz="1500" b="1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0" y="1485900"/>
            <a:ext cx="4229100" cy="3657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343151"/>
            <a:ext cx="1828800" cy="3657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8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71950"/>
            <a:ext cx="41148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85900"/>
            <a:ext cx="4114800" cy="26860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5970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01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8E03840-5187-4EDF-A5D9-F83C935AE945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8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228600"/>
            <a:ext cx="74295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53721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6CBF8A2-C8CE-47DE-A56E-373192664C9F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1550"/>
            <a:ext cx="5772150" cy="302895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971800" y="165735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971800" y="228600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971800" y="291465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971800" y="354330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278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"/>
            <a:ext cx="245745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7550" y="228600"/>
            <a:ext cx="337185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2571750"/>
            <a:ext cx="245745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43250" y="2571750"/>
            <a:ext cx="348615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58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5669756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5669756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85801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714624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43448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1" y="1245394"/>
            <a:ext cx="1885948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714623" y="1245394"/>
            <a:ext cx="1885950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4743448" y="1245394"/>
            <a:ext cx="1885950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647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247432-1F92-4A68-A869-C28BBC8078FB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84362"/>
            <a:ext cx="5829300" cy="43960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4850"/>
            <a:ext cx="4800600" cy="5143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93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50" y="4343400"/>
            <a:ext cx="1600200" cy="273844"/>
          </a:xfrm>
          <a:prstGeom prst="rect">
            <a:avLst/>
          </a:prstGeom>
        </p:spPr>
        <p:txBody>
          <a:bodyPr/>
          <a:lstStyle/>
          <a:p>
            <a:fld id="{98D45A5A-CF7C-4B9A-9A30-5692713FB24D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571500"/>
            <a:ext cx="582930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49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514350"/>
            <a:ext cx="5772150" cy="302895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14F623E-4529-4013-8D91-10F9F68B3AC0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97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502568"/>
            <a:ext cx="577215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3" y="-3617"/>
            <a:ext cx="4914902" cy="39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744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43151"/>
            <a:ext cx="531495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218010"/>
            <a:ext cx="531495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02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45720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45720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457200"/>
            <a:ext cx="2799251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028701"/>
            <a:ext cx="2799251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0" y="457200"/>
            <a:ext cx="280035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0" y="1028701"/>
            <a:ext cx="280035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750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t>12/3/21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1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1828800" cy="871538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14350"/>
            <a:ext cx="4229100" cy="36576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10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10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10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10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10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123952"/>
            <a:ext cx="1828800" cy="3657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1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878" y="3243648"/>
            <a:ext cx="3207678" cy="18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46796"/>
            <a:ext cx="4114800" cy="425054"/>
          </a:xfrm>
        </p:spPr>
        <p:txBody>
          <a:bodyPr anchor="b"/>
          <a:lstStyle>
            <a:lvl1pPr algn="l">
              <a:defRPr sz="15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50" y="10128"/>
            <a:ext cx="4114800" cy="26860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371851"/>
            <a:ext cx="41148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6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8E03840-5187-4EDF-A5D9-F83C935AE945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228600"/>
            <a:ext cx="74295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53721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6CBF8A2-C8CE-47DE-A56E-373192664C9F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1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971800" y="165735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971800" y="228600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971800" y="291465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971800" y="3543300"/>
            <a:ext cx="3486150" cy="628650"/>
          </a:xfrm>
        </p:spPr>
        <p:txBody>
          <a:bodyPr anchor="ctr">
            <a:normAutofit/>
          </a:bodyPr>
          <a:lstStyle>
            <a:lvl1pPr marL="42863" indent="0">
              <a:buFontTx/>
              <a:buNone/>
              <a:defRPr sz="135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878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592" r="3125" b="5592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"/>
            <a:ext cx="245745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7550" y="228600"/>
            <a:ext cx="337185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2571750"/>
            <a:ext cx="245745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143250" y="2571750"/>
            <a:ext cx="348615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7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592" r="3125" b="5592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43150" y="5669756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4900" y="5669756"/>
            <a:ext cx="1600200" cy="273844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85801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714624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43448" y="3131345"/>
            <a:ext cx="1885948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1" y="1245394"/>
            <a:ext cx="1885948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714623" y="1245394"/>
            <a:ext cx="1885950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4743448" y="1245394"/>
            <a:ext cx="1885950" cy="1885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42900" y="2041072"/>
            <a:ext cx="1885950" cy="2988128"/>
          </a:xfrm>
          <a:prstGeom prst="roundRect">
            <a:avLst/>
          </a:prstGeom>
          <a:grpFill/>
          <a:ln w="19050">
            <a:gradFill>
              <a:gsLst>
                <a:gs pos="0">
                  <a:schemeClr val="bg1">
                    <a:lumMod val="2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0" y="2057400"/>
            <a:ext cx="1885950" cy="2988128"/>
          </a:xfrm>
          <a:prstGeom prst="roundRect">
            <a:avLst/>
          </a:prstGeom>
          <a:grpFill/>
          <a:ln w="19050">
            <a:gradFill>
              <a:gsLst>
                <a:gs pos="0">
                  <a:schemeClr val="bg1">
                    <a:lumMod val="2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2400300" y="2057400"/>
            <a:ext cx="1885950" cy="2988128"/>
          </a:xfrm>
          <a:prstGeom prst="roundRect">
            <a:avLst/>
          </a:prstGeom>
          <a:grpFill/>
          <a:ln w="19050">
            <a:gradFill>
              <a:gsLst>
                <a:gs pos="0">
                  <a:schemeClr val="bg1">
                    <a:lumMod val="2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12/3/21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43151"/>
            <a:ext cx="531495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218010"/>
            <a:ext cx="531495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t>12/3/21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25730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9050" y="1314450"/>
            <a:ext cx="2857500" cy="45148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t>12/3/21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4450"/>
            <a:ext cx="2799251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85952"/>
            <a:ext cx="2799251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4750" y="1314450"/>
            <a:ext cx="280035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4750" y="1885952"/>
            <a:ext cx="280035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t>12/3/21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1">
                <a:lumMod val="75000"/>
                <a:lumOff val="25000"/>
              </a:schemeClr>
            </a:gs>
            <a:gs pos="86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577215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913" y="501254"/>
            <a:ext cx="49149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400" y="85726"/>
            <a:ext cx="6863400" cy="14192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0998" y="2876550"/>
            <a:ext cx="3581401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8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8000">
              <a:schemeClr val="tx1">
                <a:lumMod val="75000"/>
                <a:lumOff val="25000"/>
              </a:schemeClr>
            </a:gs>
            <a:gs pos="86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577215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913" y="501254"/>
            <a:ext cx="49149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400" y="85726"/>
            <a:ext cx="6863400" cy="14192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3988" y="2876550"/>
            <a:ext cx="390682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6000">
              <a:schemeClr val="tx1">
                <a:lumMod val="85000"/>
                <a:lumOff val="1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937847"/>
            <a:ext cx="577215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514351"/>
            <a:ext cx="49149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7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0200" y="2089649"/>
            <a:ext cx="3429000" cy="3297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Seminario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sulla</a:t>
            </a:r>
            <a:r>
              <a:rPr lang="en-US" sz="3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memoria</a:t>
            </a:r>
            <a:endParaRPr lang="en-US" sz="3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743200" y="2266950"/>
            <a:ext cx="3774600" cy="1257300"/>
          </a:xfrm>
          <a:prstGeom prst="rect">
            <a:avLst/>
          </a:prstGeom>
          <a:ln w="0"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3070" y="133350"/>
            <a:ext cx="3732932" cy="2086923"/>
          </a:xfrm>
          <a:prstGeom prst="rect">
            <a:avLst/>
          </a:prstGeom>
          <a:effectLst>
            <a:outerShdw blurRad="76200" dist="190500" dir="18900000" sx="93000" sy="93000" kx="-1200000" algn="bl" rotWithShape="0">
              <a:prstClr val="black">
                <a:alpha val="18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574185"/>
            <a:ext cx="4267200" cy="3297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lumMod val="9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3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3300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4" y="1047750"/>
            <a:ext cx="38081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Neuroscienze e memoria</a:t>
            </a: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b="1" dirty="0">
                <a:solidFill>
                  <a:schemeClr val="tx2"/>
                </a:solidFill>
              </a:rPr>
              <a:t>Il caso di H.M., 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storia di un intervento 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«</a:t>
            </a:r>
            <a:r>
              <a:rPr lang="it-IT" i="1" dirty="0">
                <a:solidFill>
                  <a:schemeClr val="tx2"/>
                </a:solidFill>
              </a:rPr>
              <a:t>francamente sperimentale</a:t>
            </a:r>
            <a:r>
              <a:rPr lang="it-IT" dirty="0">
                <a:solidFill>
                  <a:schemeClr val="tx2"/>
                </a:solidFill>
              </a:rPr>
              <a:t>»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61F7FE-F948-4345-9718-80FACD51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7750"/>
            <a:ext cx="2451100" cy="12605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261A21-5A23-BB42-8849-FF4F18039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8" y="2731501"/>
            <a:ext cx="1728239" cy="16096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E24D398-FB43-1049-BC34-89EF23910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2731501"/>
            <a:ext cx="2241550" cy="15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4" y="1047750"/>
            <a:ext cx="618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Memoria… sempre affidabile?</a:t>
            </a: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Tratto distintivo della memoria è la sua ‘imperfezione’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Oblio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Falsi ricordi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Amnesia 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L’importanza della memoria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276350"/>
            <a:ext cx="62928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memoria, in psicologia, è una struttura psichica fondamentale.</a:t>
            </a:r>
          </a:p>
          <a:p>
            <a:r>
              <a:rPr lang="it-IT" dirty="0">
                <a:solidFill>
                  <a:schemeClr val="tx2"/>
                </a:solidFill>
              </a:rPr>
              <a:t>Grazie alla memoria è possibile la sopravvivenza dell’uomo.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Infatti, </a:t>
            </a:r>
            <a:r>
              <a:rPr lang="it-IT" dirty="0">
                <a:solidFill>
                  <a:srgbClr val="212529"/>
                </a:solidFill>
                <a:latin typeface="Rubik"/>
              </a:rPr>
              <a:t>l</a:t>
            </a:r>
            <a:r>
              <a:rPr lang="it-IT" b="0" i="0" dirty="0">
                <a:solidFill>
                  <a:srgbClr val="212529"/>
                </a:solidFill>
                <a:effectLst/>
                <a:latin typeface="Rubik"/>
              </a:rPr>
              <a:t>a memoria umana è estremamente flessibile e </a:t>
            </a:r>
          </a:p>
          <a:p>
            <a:r>
              <a:rPr lang="it-IT" b="0" i="0" dirty="0">
                <a:solidFill>
                  <a:srgbClr val="212529"/>
                </a:solidFill>
                <a:effectLst/>
                <a:latin typeface="Rubik"/>
              </a:rPr>
              <a:t>dinamica, e soggetta a cambiamenti strutturali nell'arco della vita.</a:t>
            </a:r>
          </a:p>
          <a:p>
            <a:endParaRPr lang="it-IT" dirty="0">
              <a:solidFill>
                <a:srgbClr val="212529"/>
              </a:solidFill>
              <a:latin typeface="Rubik"/>
            </a:endParaRPr>
          </a:p>
          <a:p>
            <a:r>
              <a:rPr lang="it-IT" dirty="0">
                <a:solidFill>
                  <a:srgbClr val="212529"/>
                </a:solidFill>
                <a:latin typeface="Rubik"/>
              </a:rPr>
              <a:t>L’importanza della memoria è palese in quanto</a:t>
            </a:r>
          </a:p>
          <a:p>
            <a:r>
              <a:rPr lang="it-IT" dirty="0">
                <a:solidFill>
                  <a:srgbClr val="212529"/>
                </a:solidFill>
                <a:latin typeface="Rubik"/>
              </a:rPr>
              <a:t>rende possibile la conoscenza umana.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L’importanza della memoria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276350"/>
            <a:ext cx="61317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memoria è di fondamentale importanza anche e soprattutto </a:t>
            </a:r>
          </a:p>
          <a:p>
            <a:r>
              <a:rPr lang="it-IT" dirty="0">
                <a:solidFill>
                  <a:schemeClr val="tx2"/>
                </a:solidFill>
              </a:rPr>
              <a:t>nella relazioni psico-sociali.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Per esempio: avere memoria di una reazione sociale avvenuta </a:t>
            </a:r>
          </a:p>
          <a:p>
            <a:r>
              <a:rPr lang="it-IT" dirty="0">
                <a:solidFill>
                  <a:schemeClr val="tx2"/>
                </a:solidFill>
              </a:rPr>
              <a:t>tempo prima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L’evoluzione tecnologica e quindi culturale è avvenuta</a:t>
            </a:r>
          </a:p>
          <a:p>
            <a:r>
              <a:rPr lang="it-IT" dirty="0">
                <a:solidFill>
                  <a:schemeClr val="tx2"/>
                </a:solidFill>
              </a:rPr>
              <a:t>grazie e soprattutto alla memoria ed alla</a:t>
            </a:r>
          </a:p>
          <a:p>
            <a:r>
              <a:rPr lang="it-IT" dirty="0">
                <a:solidFill>
                  <a:schemeClr val="tx2"/>
                </a:solidFill>
              </a:rPr>
              <a:t>capacità di ragionamento.</a:t>
            </a:r>
          </a:p>
        </p:txBody>
      </p:sp>
    </p:spTree>
    <p:extLst>
      <p:ext uri="{BB962C8B-B14F-4D97-AF65-F5344CB8AC3E}">
        <p14:creationId xmlns:p14="http://schemas.microsoft.com/office/powerpoint/2010/main" val="78510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8"/>
            <a:ext cx="6857999" cy="38576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700" y="1634133"/>
            <a:ext cx="4629150" cy="173771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50" b="1" cap="none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sz="4050" b="1" cap="none" spc="225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memoria</a:t>
            </a:r>
            <a:r>
              <a:rPr lang="en-US" sz="4050" b="1" cap="none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50" b="1" cap="none" spc="225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nel</a:t>
            </a:r>
            <a:r>
              <a:rPr lang="en-US" sz="4050" b="1" cap="none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mondo </a:t>
            </a:r>
            <a:r>
              <a:rPr lang="en-US" sz="4050" b="1" cap="none" spc="225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tecnologico</a:t>
            </a:r>
            <a:r>
              <a:rPr lang="en-US" sz="4050" b="1" cap="none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6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memoria artificiale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276350"/>
            <a:ext cx="64225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memoria è di fondamentale importanza per la «sopravvivenza» </a:t>
            </a:r>
          </a:p>
          <a:p>
            <a:r>
              <a:rPr lang="it-IT" dirty="0">
                <a:solidFill>
                  <a:schemeClr val="tx2"/>
                </a:solidFill>
              </a:rPr>
              <a:t>del computer.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Quando accendiamo il computer viene avviato il sistema operativo</a:t>
            </a:r>
          </a:p>
          <a:p>
            <a:r>
              <a:rPr lang="it-IT" dirty="0">
                <a:solidFill>
                  <a:schemeClr val="tx2"/>
                </a:solidFill>
              </a:rPr>
              <a:t>Il loader del S.O è storicizzato in una memoria di sola lettura</a:t>
            </a:r>
          </a:p>
          <a:p>
            <a:r>
              <a:rPr lang="it-IT" dirty="0">
                <a:solidFill>
                  <a:schemeClr val="tx2"/>
                </a:solidFill>
              </a:rPr>
              <a:t>chiamata </a:t>
            </a:r>
            <a:r>
              <a:rPr lang="it-IT" b="1" dirty="0">
                <a:solidFill>
                  <a:schemeClr val="tx2"/>
                </a:solidFill>
              </a:rPr>
              <a:t>ROM (Read </a:t>
            </a:r>
            <a:r>
              <a:rPr lang="it-IT" b="1" dirty="0" err="1">
                <a:solidFill>
                  <a:schemeClr val="tx2"/>
                </a:solidFill>
              </a:rPr>
              <a:t>Only</a:t>
            </a:r>
            <a:r>
              <a:rPr lang="it-IT" b="1" dirty="0">
                <a:solidFill>
                  <a:schemeClr val="tx2"/>
                </a:solidFill>
              </a:rPr>
              <a:t> Memory).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D3F99B-E5D7-491D-B856-66284B93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2" y="3167971"/>
            <a:ext cx="4488363" cy="13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memoria artificiale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098366"/>
            <a:ext cx="63519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Alcune affinità con la memoria naturale (biologica):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Codifica delle informazioni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Storicizzazione delle informazioni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Recupero delle informazioni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Ci sono alcune attività in cui la memoria artificiale è più efficiente </a:t>
            </a:r>
          </a:p>
          <a:p>
            <a:r>
              <a:rPr lang="it-IT" dirty="0">
                <a:solidFill>
                  <a:schemeClr val="tx2"/>
                </a:solidFill>
              </a:rPr>
              <a:t>di quella biologica (es: recupero delle informazioni)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Questo perché la memoria umana funziona in modo </a:t>
            </a:r>
          </a:p>
          <a:p>
            <a:r>
              <a:rPr lang="it-IT" dirty="0">
                <a:solidFill>
                  <a:schemeClr val="tx2"/>
                </a:solidFill>
              </a:rPr>
              <a:t>differente rispetto a quella artificiale ed è anche più </a:t>
            </a:r>
          </a:p>
          <a:p>
            <a:r>
              <a:rPr lang="it-IT" dirty="0">
                <a:solidFill>
                  <a:schemeClr val="tx2"/>
                </a:solidFill>
              </a:rPr>
              <a:t>Complessa.</a:t>
            </a:r>
          </a:p>
        </p:txBody>
      </p:sp>
    </p:spTree>
    <p:extLst>
      <p:ext uri="{BB962C8B-B14F-4D97-AF65-F5344CB8AC3E}">
        <p14:creationId xmlns:p14="http://schemas.microsoft.com/office/powerpoint/2010/main" val="5912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memoria artificiale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098366"/>
            <a:ext cx="62530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memoria umana storicizza gli avvenimenti ma anche i contesti</a:t>
            </a:r>
          </a:p>
          <a:p>
            <a:r>
              <a:rPr lang="it-IT" dirty="0">
                <a:solidFill>
                  <a:schemeClr val="tx2"/>
                </a:solidFill>
              </a:rPr>
              <a:t>(emozioni,….). Quindi storicizza, significato e significante.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Questa cosa viene fatta tramite potentissimi strumenti come</a:t>
            </a:r>
          </a:p>
          <a:p>
            <a:r>
              <a:rPr lang="it-IT" dirty="0">
                <a:solidFill>
                  <a:schemeClr val="tx2"/>
                </a:solidFill>
              </a:rPr>
              <a:t>l’analogia, l’associazione e l’organizzazione delle informazioni.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Inoltre la capacità di memorizzazione biologica non ha limiti.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Nella successiva slide viene mostrato un </a:t>
            </a:r>
          </a:p>
          <a:p>
            <a:r>
              <a:rPr lang="it-IT" dirty="0">
                <a:solidFill>
                  <a:schemeClr val="tx2"/>
                </a:solidFill>
              </a:rPr>
              <a:t>concetto fondamentale di psicologia cognitiva.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5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memoria MBT e MLT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F20E80-18B8-4A9A-A40D-87D9B829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1098366"/>
            <a:ext cx="6179343" cy="22256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DADF2-5037-4F8D-BA22-4D8B2CA55E0E}"/>
              </a:ext>
            </a:extLst>
          </p:cNvPr>
          <p:cNvSpPr txBox="1"/>
          <p:nvPr/>
        </p:nvSpPr>
        <p:spPr>
          <a:xfrm>
            <a:off x="457200" y="3562350"/>
            <a:ext cx="220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MBT = Memoria RAM</a:t>
            </a:r>
          </a:p>
          <a:p>
            <a:r>
              <a:rPr lang="it-IT" dirty="0"/>
              <a:t>MLT= Hard disk</a:t>
            </a:r>
          </a:p>
        </p:txBody>
      </p:sp>
    </p:spTree>
    <p:extLst>
      <p:ext uri="{BB962C8B-B14F-4D97-AF65-F5344CB8AC3E}">
        <p14:creationId xmlns:p14="http://schemas.microsoft.com/office/powerpoint/2010/main" val="183079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2" y="501254"/>
            <a:ext cx="5878287" cy="394097"/>
          </a:xfrm>
        </p:spPr>
        <p:txBody>
          <a:bodyPr>
            <a:normAutofit fontScale="90000"/>
          </a:bodyPr>
          <a:lstStyle/>
          <a:p>
            <a:r>
              <a:rPr lang="it-IT" dirty="0"/>
              <a:t>La memoria (Base di conoscenza) in un robot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DADF2-5037-4F8D-BA22-4D8B2CA55E0E}"/>
              </a:ext>
            </a:extLst>
          </p:cNvPr>
          <p:cNvSpPr txBox="1"/>
          <p:nvPr/>
        </p:nvSpPr>
        <p:spPr>
          <a:xfrm>
            <a:off x="4572000" y="1733550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KB=Knowledge base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0FDFEB-6F89-47F1-8336-A868A6D1DA2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97530"/>
            <a:ext cx="4076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08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361950"/>
            <a:ext cx="4914902" cy="394097"/>
          </a:xfrm>
        </p:spPr>
        <p:txBody>
          <a:bodyPr>
            <a:normAutofit fontScale="90000"/>
          </a:bodyPr>
          <a:lstStyle/>
          <a:p>
            <a:r>
              <a:rPr lang="it-IT" dirty="0"/>
              <a:t>Cos’è la memoria?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626099"/>
            <a:ext cx="6096000" cy="531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Il termine Memoria deriva dalla tradizione classica dalla musa greca</a:t>
            </a:r>
            <a:r>
              <a:rPr lang="it-IT">
                <a:solidFill>
                  <a:schemeClr val="tx2"/>
                </a:solidFill>
              </a:rPr>
              <a:t>, </a:t>
            </a:r>
            <a:r>
              <a:rPr lang="it-IT" i="1">
                <a:solidFill>
                  <a:schemeClr val="tx2"/>
                </a:solidFill>
              </a:rPr>
              <a:t>Mnemosine</a:t>
            </a:r>
            <a:r>
              <a:rPr lang="it-IT">
                <a:solidFill>
                  <a:schemeClr val="tx2"/>
                </a:solidFill>
              </a:rPr>
              <a:t>, </a:t>
            </a:r>
            <a:r>
              <a:rPr lang="it-IT" dirty="0">
                <a:solidFill>
                  <a:schemeClr val="tx2"/>
                </a:solidFill>
              </a:rPr>
              <a:t>madre delle altre muse. Mantenere in vita i contenuti del passato attraverso le arti.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Ricordo deriva da </a:t>
            </a:r>
            <a:r>
              <a:rPr lang="it-IT" i="1" dirty="0">
                <a:solidFill>
                  <a:schemeClr val="tx2"/>
                </a:solidFill>
              </a:rPr>
              <a:t>«re-</a:t>
            </a:r>
            <a:r>
              <a:rPr lang="it-IT" i="1" dirty="0" err="1">
                <a:solidFill>
                  <a:schemeClr val="tx2"/>
                </a:solidFill>
              </a:rPr>
              <a:t>cordor</a:t>
            </a:r>
            <a:r>
              <a:rPr lang="it-IT" i="1" dirty="0">
                <a:solidFill>
                  <a:schemeClr val="tx2"/>
                </a:solidFill>
              </a:rPr>
              <a:t>», </a:t>
            </a:r>
            <a:r>
              <a:rPr lang="it-IT" dirty="0">
                <a:solidFill>
                  <a:schemeClr val="tx2"/>
                </a:solidFill>
              </a:rPr>
              <a:t>richiamare al cuore. Termine legato più ai sentimenti che alla ragione.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L’aspetto relativo alla memoria che storicamente ha appassionato gli antichi aveva a che fare con le cosiddette mnemotecniche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Cos’è la memoria?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276350"/>
            <a:ext cx="60960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Possiamo provare a definire la memoria come la capacità di un organismo vivente di mantenere delle tracce della propria esperienza passata e di servirsene per relazionarsi al mondo e agli eventi futuri.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AD24B5-98C0-49F2-9A83-415B1E85A991}"/>
              </a:ext>
            </a:extLst>
          </p:cNvPr>
          <p:cNvSpPr txBox="1"/>
          <p:nvPr/>
        </p:nvSpPr>
        <p:spPr>
          <a:xfrm>
            <a:off x="381000" y="12763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112281-E188-3347-913B-43B52E402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1025861"/>
            <a:ext cx="1219200" cy="1663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2A4374-EB52-0E4B-93D5-59997431D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698302"/>
            <a:ext cx="2940604" cy="22034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380999" y="2876082"/>
            <a:ext cx="594360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Hermann </a:t>
            </a:r>
            <a:r>
              <a:rPr lang="it-IT" dirty="0" err="1">
                <a:solidFill>
                  <a:schemeClr val="tx2"/>
                </a:solidFill>
              </a:rPr>
              <a:t>Ebbinghaus</a:t>
            </a:r>
            <a:r>
              <a:rPr lang="it-IT" dirty="0">
                <a:solidFill>
                  <a:schemeClr val="tx2"/>
                </a:solidFill>
              </a:rPr>
              <a:t>, verso la fine dell’ottocento,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fu il primo studioso ad occuparsi in modo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‘scientifico’ del funzionamento della memoria umana.</a:t>
            </a:r>
          </a:p>
        </p:txBody>
      </p:sp>
      <p:sp>
        <p:nvSpPr>
          <p:cNvPr id="11" name="Fumetto 4 10">
            <a:extLst>
              <a:ext uri="{FF2B5EF4-FFF2-40B4-BE49-F238E27FC236}">
                <a16:creationId xmlns:a16="http://schemas.microsoft.com/office/drawing/2014/main" id="{6DC6ACFF-E6E3-704F-B70F-89384436930B}"/>
              </a:ext>
            </a:extLst>
          </p:cNvPr>
          <p:cNvSpPr/>
          <p:nvPr/>
        </p:nvSpPr>
        <p:spPr>
          <a:xfrm>
            <a:off x="1853976" y="895350"/>
            <a:ext cx="1041624" cy="838199"/>
          </a:xfrm>
          <a:prstGeom prst="cloudCallout">
            <a:avLst>
              <a:gd name="adj1" fmla="val -113094"/>
              <a:gd name="adj2" fmla="val -14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717040-7F28-AF4C-8615-4994EE9391A5}"/>
              </a:ext>
            </a:extLst>
          </p:cNvPr>
          <p:cNvSpPr txBox="1"/>
          <p:nvPr/>
        </p:nvSpPr>
        <p:spPr>
          <a:xfrm>
            <a:off x="1981200" y="1045517"/>
            <a:ext cx="710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U   G  </a:t>
            </a:r>
            <a:r>
              <a:rPr lang="it-IT" sz="1000" b="1" dirty="0" err="1">
                <a:solidFill>
                  <a:schemeClr val="tx2"/>
                </a:solidFill>
              </a:rPr>
              <a:t>J</a:t>
            </a:r>
            <a:r>
              <a:rPr lang="it-IT" sz="1000" b="1" dirty="0">
                <a:solidFill>
                  <a:schemeClr val="tx2"/>
                </a:solidFill>
              </a:rPr>
              <a:t>   X</a:t>
            </a:r>
          </a:p>
          <a:p>
            <a:r>
              <a:rPr lang="it-IT" sz="1000" b="1" dirty="0" err="1">
                <a:solidFill>
                  <a:schemeClr val="tx2"/>
                </a:solidFill>
              </a:rPr>
              <a:t>P</a:t>
            </a:r>
            <a:r>
              <a:rPr lang="it-IT" sz="1000" b="1" dirty="0">
                <a:solidFill>
                  <a:schemeClr val="tx2"/>
                </a:solidFill>
              </a:rPr>
              <a:t>   </a:t>
            </a:r>
            <a:r>
              <a:rPr lang="it-IT" sz="1000" b="1" dirty="0" err="1">
                <a:solidFill>
                  <a:schemeClr val="tx2"/>
                </a:solidFill>
              </a:rPr>
              <a:t>J</a:t>
            </a:r>
            <a:r>
              <a:rPr lang="it-IT" sz="1000" b="1" dirty="0">
                <a:solidFill>
                  <a:schemeClr val="tx2"/>
                </a:solidFill>
              </a:rPr>
              <a:t>  M   B</a:t>
            </a:r>
          </a:p>
          <a:p>
            <a:r>
              <a:rPr lang="it-IT" sz="1000" b="1" dirty="0" err="1">
                <a:solidFill>
                  <a:schemeClr val="tx2"/>
                </a:solidFill>
              </a:rPr>
              <a:t>F</a:t>
            </a:r>
            <a:r>
              <a:rPr lang="it-IT" sz="1000" b="1" dirty="0">
                <a:solidFill>
                  <a:schemeClr val="tx2"/>
                </a:solidFill>
              </a:rPr>
              <a:t>   A  C   L</a:t>
            </a:r>
          </a:p>
        </p:txBody>
      </p:sp>
    </p:spTree>
    <p:extLst>
      <p:ext uri="{BB962C8B-B14F-4D97-AF65-F5344CB8AC3E}">
        <p14:creationId xmlns:p14="http://schemas.microsoft.com/office/powerpoint/2010/main" val="405899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3" y="1047750"/>
            <a:ext cx="6259287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Nel corso del novecento tre grandi correnti psicologiche si sono occupate di memoria, con influenze che arrivano fino ai giorni nostri….</a:t>
            </a: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3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3" y="958194"/>
            <a:ext cx="4811487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chemeClr val="tx2"/>
                </a:solidFill>
              </a:rPr>
              <a:t>Psicoanalisi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La psicoanalisi, teoria dello studio dell’inconscio nata con le idee di Sigmund Freud, indaga le modalità della non-memoria, analizzando i meccanismi psichici che si opporrebbero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al ricordo (‘rimozione’, ‘lapsus’).</a:t>
            </a: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031425-3B75-EF4C-A08A-12853D31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47750"/>
            <a:ext cx="1358462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4" y="895350"/>
            <a:ext cx="3606802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chemeClr val="tx2"/>
                </a:solidFill>
              </a:rPr>
              <a:t>Comportamentismo 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Il comportamentismo, che nasceva in forte opposizione alla psicoanalisi, indagò la memoria attraverso i vari tipi e le varie fasi di apprendimento. 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Quante ripercussioni?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DE9924-1237-BE44-AB46-601EC45A9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15" y="1047750"/>
            <a:ext cx="2616200" cy="14696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F2652DE-2A0D-104E-8903-C7F765701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40" y="3814044"/>
            <a:ext cx="1377950" cy="77165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1C955EA-B55B-E540-A43F-1008D4C10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04" y="3224858"/>
            <a:ext cx="1158196" cy="87089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FB84F06-82BA-5947-8A03-EE868836A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3874427"/>
            <a:ext cx="1250950" cy="8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4" y="895350"/>
            <a:ext cx="6183086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chemeClr val="tx2"/>
                </a:solidFill>
              </a:rPr>
              <a:t>Cognitivismo 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Branca della psicologia formatasi attorno agli anni ‘60 del secolo scorso, il cognitivismo si occupa di indagare come i vari tipi di informazione vengano gestite, apprese, processate e ricordate dai vari processi cognitivi. </a:t>
            </a: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it-IT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tx2"/>
                </a:solidFill>
              </a:rPr>
              <a:t>Memoria come processo ricostruttivo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0CB55A-C0FA-8B44-9EE4-518B035BB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1350"/>
            <a:ext cx="3810000" cy="8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B831D5F-057D-470C-93A9-5F52505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Psicologia e memoria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F552ED-C657-E947-A680-C9447C43B545}"/>
              </a:ext>
            </a:extLst>
          </p:cNvPr>
          <p:cNvSpPr txBox="1"/>
          <p:nvPr/>
        </p:nvSpPr>
        <p:spPr>
          <a:xfrm>
            <a:off x="293914" y="1047750"/>
            <a:ext cx="6183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Cognitivismo e tipi di memorie 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770394-2A6C-B946-8369-688B96538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55750"/>
            <a:ext cx="3962559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5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ZELISTINDEX" val="0"/>
  <p:tag name="SAFEMARGIN" val="0"/>
  <p:tag name="VERTICALOFFSET" val="0"/>
  <p:tag name="HORIZONTALOFFSET" val="0"/>
  <p:tag name="CUSTOMNAME" val="%f_Resized"/>
  <p:tag name="NAMEOPTION" val="RESIZED_LAST"/>
</p:tagLst>
</file>

<file path=ppt/theme/theme1.xml><?xml version="1.0" encoding="utf-8"?>
<a:theme xmlns:a="http://schemas.openxmlformats.org/drawingml/2006/main" name="PresenterMedia.com Animated Theme">
  <a:themeElements>
    <a:clrScheme name="Custom 13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00B0F0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Custom 13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00B0F0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erMedia.com Alternative Static Theme">
  <a:themeElements>
    <a:clrScheme name="Custom 13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00B0F0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11135</TotalTime>
  <Words>782</Words>
  <Application>Microsoft Macintosh PowerPoint</Application>
  <PresentationFormat>Personalizzato</PresentationFormat>
  <Paragraphs>128</Paragraphs>
  <Slides>19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Heavy</vt:lpstr>
      <vt:lpstr>Rubik</vt:lpstr>
      <vt:lpstr>PresenterMedia.com Animated Theme</vt:lpstr>
      <vt:lpstr>PresenterMedia.com Static Theme</vt:lpstr>
      <vt:lpstr>1_PresenterMedia.com Alternative Static Theme</vt:lpstr>
      <vt:lpstr>Presentazione standard di PowerPoint</vt:lpstr>
      <vt:lpstr>Cos’è la memoria?</vt:lpstr>
      <vt:lpstr>Cos’è la memoria?</vt:lpstr>
      <vt:lpstr>Psicologia e memoria</vt:lpstr>
      <vt:lpstr>Psicologia e memoria</vt:lpstr>
      <vt:lpstr>Psicologia e memoria</vt:lpstr>
      <vt:lpstr>Psicologia e memoria</vt:lpstr>
      <vt:lpstr>Psicologia e memoria</vt:lpstr>
      <vt:lpstr>Psicologia e memoria</vt:lpstr>
      <vt:lpstr>Psicologia e memoria</vt:lpstr>
      <vt:lpstr>Psicologia e memoria</vt:lpstr>
      <vt:lpstr>L’importanza della memoria</vt:lpstr>
      <vt:lpstr>L’importanza della memoria</vt:lpstr>
      <vt:lpstr>La memoria nel mondo tecnologico </vt:lpstr>
      <vt:lpstr>La memoria artificiale</vt:lpstr>
      <vt:lpstr>La memoria artificiale</vt:lpstr>
      <vt:lpstr>La memoria artificiale</vt:lpstr>
      <vt:lpstr>La memoria MBT e MLT</vt:lpstr>
      <vt:lpstr>La memoria (Base di conoscenza) in un robot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EliaZanin</cp:lastModifiedBy>
  <cp:revision>564</cp:revision>
  <dcterms:created xsi:type="dcterms:W3CDTF">2010-11-24T18:19:10Z</dcterms:created>
  <dcterms:modified xsi:type="dcterms:W3CDTF">2021-12-03T21:06:14Z</dcterms:modified>
</cp:coreProperties>
</file>