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3" r:id="rId4"/>
    <p:sldId id="270" r:id="rId5"/>
    <p:sldId id="271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9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learn" TargetMode="External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open.org/" TargetMode="External"/><Relationship Id="rId5" Type="http://schemas.openxmlformats.org/officeDocument/2006/relationships/hyperlink" Target="https://www.pok.polimi.it/" TargetMode="External"/><Relationship Id="rId4" Type="http://schemas.openxmlformats.org/officeDocument/2006/relationships/hyperlink" Target="http://www.oilproject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_background"/>
          <p:cNvSpPr/>
          <p:nvPr/>
        </p:nvSpPr>
        <p:spPr>
          <a:xfrm>
            <a:off x="593856" y="152400"/>
            <a:ext cx="7996592" cy="12954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9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5952" y="-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formazione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tempi di Internet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1752" y="91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dell’Ing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Buttolo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Marco</a:t>
            </a:r>
          </a:p>
        </p:txBody>
      </p:sp>
      <p:pic>
        <p:nvPicPr>
          <p:cNvPr id="6" name="stick figure on Question 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530" y="2449546"/>
            <a:ext cx="3458352" cy="3686940"/>
          </a:xfrm>
          <a:prstGeom prst="rect">
            <a:avLst/>
          </a:prstGeom>
          <a:effectLst>
            <a:outerShdw blurRad="266700" dist="50800" dir="7500000" sx="106000" sy="106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081585"/>
            <a:ext cx="3317146" cy="4422862"/>
          </a:xfrm>
          <a:prstGeom prst="rect">
            <a:avLst/>
          </a:prstGeom>
          <a:effectLst>
            <a:outerShdw blurRad="228600" dir="8100000" sx="102000" sy="102000" algn="ctr" rotWithShape="0">
              <a:srgbClr val="000000">
                <a:alpha val="36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980267" y="3578052"/>
            <a:ext cx="1972733" cy="7149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6667" y="3577299"/>
            <a:ext cx="1972733" cy="722905"/>
          </a:xfrm>
          <a:custGeom>
            <a:avLst/>
            <a:gdLst>
              <a:gd name="connsiteX0" fmla="*/ 0 w 3733800"/>
              <a:gd name="connsiteY0" fmla="*/ 0 h 1016416"/>
              <a:gd name="connsiteX1" fmla="*/ 3733800 w 3733800"/>
              <a:gd name="connsiteY1" fmla="*/ 0 h 1016416"/>
              <a:gd name="connsiteX2" fmla="*/ 3733800 w 3733800"/>
              <a:gd name="connsiteY2" fmla="*/ 1016416 h 1016416"/>
              <a:gd name="connsiteX3" fmla="*/ 0 w 3733800"/>
              <a:gd name="connsiteY3" fmla="*/ 1016416 h 1016416"/>
              <a:gd name="connsiteX4" fmla="*/ 0 w 3733800"/>
              <a:gd name="connsiteY4" fmla="*/ 0 h 1016416"/>
              <a:gd name="connsiteX0" fmla="*/ 1817511 w 3733800"/>
              <a:gd name="connsiteY0" fmla="*/ 0 h 1027705"/>
              <a:gd name="connsiteX1" fmla="*/ 3733800 w 3733800"/>
              <a:gd name="connsiteY1" fmla="*/ 11289 h 1027705"/>
              <a:gd name="connsiteX2" fmla="*/ 3733800 w 3733800"/>
              <a:gd name="connsiteY2" fmla="*/ 1027705 h 1027705"/>
              <a:gd name="connsiteX3" fmla="*/ 0 w 3733800"/>
              <a:gd name="connsiteY3" fmla="*/ 1027705 h 1027705"/>
              <a:gd name="connsiteX4" fmla="*/ 1817511 w 3733800"/>
              <a:gd name="connsiteY4" fmla="*/ 0 h 1027705"/>
              <a:gd name="connsiteX0" fmla="*/ 56444 w 1972733"/>
              <a:gd name="connsiteY0" fmla="*/ 0 h 1027705"/>
              <a:gd name="connsiteX1" fmla="*/ 1972733 w 1972733"/>
              <a:gd name="connsiteY1" fmla="*/ 11289 h 1027705"/>
              <a:gd name="connsiteX2" fmla="*/ 1972733 w 1972733"/>
              <a:gd name="connsiteY2" fmla="*/ 1027705 h 1027705"/>
              <a:gd name="connsiteX3" fmla="*/ 0 w 1972733"/>
              <a:gd name="connsiteY3" fmla="*/ 1027705 h 1027705"/>
              <a:gd name="connsiteX4" fmla="*/ 56444 w 1972733"/>
              <a:gd name="connsiteY4" fmla="*/ 0 h 102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733" h="1027705">
                <a:moveTo>
                  <a:pt x="56444" y="0"/>
                </a:moveTo>
                <a:lnTo>
                  <a:pt x="1972733" y="11289"/>
                </a:lnTo>
                <a:lnTo>
                  <a:pt x="1972733" y="1027705"/>
                </a:lnTo>
                <a:lnTo>
                  <a:pt x="0" y="1027705"/>
                </a:lnTo>
                <a:lnTo>
                  <a:pt x="56444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116388"/>
            <a:ext cx="8991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S.T.E.M</a:t>
            </a:r>
            <a:r>
              <a:rPr lang="en-US" sz="1600" dirty="0"/>
              <a:t> è </a:t>
            </a:r>
            <a:r>
              <a:rPr lang="en-US" sz="1600" dirty="0" err="1"/>
              <a:t>l’acronimo</a:t>
            </a:r>
            <a:r>
              <a:rPr lang="en-US" sz="1600" dirty="0"/>
              <a:t> di </a:t>
            </a:r>
            <a:r>
              <a:rPr lang="en-US" sz="1600" b="1" dirty="0"/>
              <a:t>Science, Technology, Engineering, Math</a:t>
            </a:r>
            <a:r>
              <a:rPr lang="en-US" sz="1600" dirty="0"/>
              <a:t>.</a:t>
            </a:r>
          </a:p>
          <a:p>
            <a:r>
              <a:rPr lang="it-IT" sz="1600" dirty="0"/>
              <a:t>E’ un raggruppamento di istruzione utilizzato nella maggior parte del mondo. L’ acronimo si riferisce alle discipline accademiche della scienza, della tecnologia, dell’ingegneria e della matematica. </a:t>
            </a:r>
          </a:p>
          <a:p>
            <a:endParaRPr lang="it-IT" sz="1600" dirty="0"/>
          </a:p>
          <a:p>
            <a:r>
              <a:rPr lang="it-IT" sz="1600" dirty="0"/>
              <a:t>Dal 2000 al 2010 negli Stati Uniti la crescita di posti di lavoro legati a queste discipline è stata tre volte maggiore rispetto a quella di altri lavori, anche se alcune aziende statunitensi faticano ancora a trovare personale specializzato e persiste.</a:t>
            </a:r>
          </a:p>
          <a:p>
            <a:endParaRPr lang="it-IT" sz="1600" dirty="0"/>
          </a:p>
          <a:p>
            <a:r>
              <a:rPr lang="it-IT" sz="1600" dirty="0"/>
              <a:t>L’importanza del trasmettere competenze nel campo scientifico e tecnologico è oggi fondamentale proprio per via del fatto che stiamo viviamo sempre più immersi in un mondo tecnologico.</a:t>
            </a:r>
          </a:p>
          <a:p>
            <a:endParaRPr lang="it-IT" sz="1600" dirty="0"/>
          </a:p>
          <a:p>
            <a:r>
              <a:rPr lang="it-IT" sz="1600" dirty="0"/>
              <a:t>Il futuro sarà nelle professioni STEM: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Esperto cyber sicurezza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Big data </a:t>
            </a:r>
            <a:r>
              <a:rPr lang="it-IT" sz="1600" dirty="0" err="1"/>
              <a:t>engineer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Mobile </a:t>
            </a:r>
            <a:r>
              <a:rPr lang="it-IT" sz="1600" dirty="0" err="1"/>
              <a:t>application</a:t>
            </a:r>
            <a:r>
              <a:rPr lang="it-IT" sz="1600" dirty="0"/>
              <a:t> </a:t>
            </a:r>
            <a:r>
              <a:rPr lang="it-IT" sz="1600" dirty="0" err="1"/>
              <a:t>developer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Esperto di IOT….</a:t>
            </a:r>
          </a:p>
          <a:p>
            <a:endParaRPr lang="it-IT" sz="1600" dirty="0"/>
          </a:p>
          <a:p>
            <a:r>
              <a:rPr lang="it-IT" sz="1600" dirty="0"/>
              <a:t>Ma anche….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Ingegnere dei materiali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Ingegnere di processo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Scienziato ambientale…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752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59766"/>
            <a:ext cx="8991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Spesso le materie si intersecano tra loro.</a:t>
            </a:r>
          </a:p>
          <a:p>
            <a:endParaRPr lang="it-IT" sz="1600" b="1" dirty="0"/>
          </a:p>
          <a:p>
            <a:r>
              <a:rPr lang="it-IT" sz="1600" b="1" dirty="0"/>
              <a:t>Alcuni esempi: </a:t>
            </a:r>
          </a:p>
          <a:p>
            <a:endParaRPr lang="it-I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studio sui polimeri </a:t>
            </a:r>
            <a:r>
              <a:rPr lang="it-IT" sz="1600" b="1" dirty="0" err="1"/>
              <a:t>elettroattivi</a:t>
            </a:r>
            <a:r>
              <a:rPr lang="it-IT" sz="1600" b="1" dirty="0"/>
              <a:t> -&gt; chimica, elettronica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Intelligenza artificiale -&gt; logica-matematica, informatica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Robotica -&gt; meccanica, elettronica, informatica, ingegneria dei materiali, fisica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Automazione industriale -&gt; ingegneria di processo, informatica, elettronica, meccanica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/>
          </a:p>
          <a:p>
            <a:r>
              <a:rPr lang="it-IT" sz="1600" b="1" dirty="0"/>
              <a:t>Molta importanza riveste la formazione degli insegnanti. In particolare si potrebbe utilizzare un approccio «</a:t>
            </a:r>
            <a:r>
              <a:rPr lang="it-IT" sz="1600" b="1" dirty="0" err="1"/>
              <a:t>learning</a:t>
            </a:r>
            <a:r>
              <a:rPr lang="it-IT" sz="1600" b="1" dirty="0"/>
              <a:t> by </a:t>
            </a:r>
            <a:r>
              <a:rPr lang="it-IT" sz="1600" b="1" dirty="0" err="1"/>
              <a:t>doing</a:t>
            </a:r>
            <a:r>
              <a:rPr lang="it-IT" sz="1600" b="1" dirty="0"/>
              <a:t>» per aiutare gli insegnanti nell’integrare le attività e le </a:t>
            </a:r>
            <a:r>
              <a:rPr lang="it-IT" sz="1600" b="1" dirty="0" err="1"/>
              <a:t>idde</a:t>
            </a:r>
            <a:r>
              <a:rPr lang="it-IT" sz="1600" b="1" dirty="0"/>
              <a:t> in unità di lavoro.</a:t>
            </a:r>
          </a:p>
          <a:p>
            <a:endParaRPr lang="it-IT" sz="1600" b="1" dirty="0"/>
          </a:p>
          <a:p>
            <a:r>
              <a:rPr lang="it-IT" sz="1600" b="1" dirty="0"/>
              <a:t>Cosa comporta ciò:</a:t>
            </a:r>
          </a:p>
          <a:p>
            <a:endParaRPr lang="it-I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Acquisire una comprensione maggiore e più «pratica» di alcuni argomenti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Acquisire un insegnamento imprenditoriale.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Aiutare gli studenti a sviluppare sia abilità imprenditoriali sia abilità di «</a:t>
            </a:r>
            <a:r>
              <a:rPr lang="it-IT" sz="1600" b="1" dirty="0" err="1"/>
              <a:t>problem</a:t>
            </a:r>
            <a:r>
              <a:rPr lang="it-IT" sz="1600" b="1" dirty="0"/>
              <a:t> solving».</a:t>
            </a:r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70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116388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Oltre ai tradizionali canali di comunicazione/formazione soprattutto negli ultimi anni sono nati nuovi canali legati principalmente ad Internet.</a:t>
            </a:r>
          </a:p>
          <a:p>
            <a:endParaRPr lang="it-IT" sz="1600" b="1" dirty="0"/>
          </a:p>
          <a:p>
            <a:r>
              <a:rPr lang="it-IT" sz="1600" b="1" dirty="0"/>
              <a:t>Corsi on line sia a pagamento che gratuiti ormai hanno invaso la rete. Recentemente è nato l’acronimo MOOC ()</a:t>
            </a:r>
          </a:p>
          <a:p>
            <a:endParaRPr lang="it-IT" sz="1600" b="1" dirty="0"/>
          </a:p>
          <a:p>
            <a:r>
              <a:rPr lang="it-IT" sz="1600" b="1" dirty="0"/>
              <a:t>Esempi di MOOC (stranieri):</a:t>
            </a:r>
          </a:p>
          <a:p>
            <a:endParaRPr lang="it-I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EdX</a:t>
            </a:r>
            <a:r>
              <a:rPr lang="it-IT" sz="1600" b="1" dirty="0"/>
              <a:t> (</a:t>
            </a:r>
            <a:r>
              <a:rPr lang="it-IT" sz="1600" b="1" dirty="0"/>
              <a:t>https://www.edx.org/</a:t>
            </a:r>
            <a:r>
              <a:rPr lang="it-IT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Coursera</a:t>
            </a:r>
            <a:r>
              <a:rPr lang="it-IT" sz="1600" b="1" dirty="0"/>
              <a:t> (</a:t>
            </a:r>
            <a:r>
              <a:rPr lang="it-IT" sz="1600" b="1" dirty="0">
                <a:hlinkClick r:id="rId2"/>
              </a:rPr>
              <a:t>https://www.coursera.org/</a:t>
            </a:r>
            <a:r>
              <a:rPr lang="it-IT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Code Academy (</a:t>
            </a:r>
            <a:r>
              <a:rPr lang="it-IT" sz="1600" dirty="0">
                <a:hlinkClick r:id="rId3"/>
              </a:rPr>
              <a:t>(https://www.codecademy.com/learn</a:t>
            </a:r>
            <a:r>
              <a:rPr lang="it-IT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r>
              <a:rPr lang="it-IT" sz="1600" dirty="0"/>
              <a:t>Esempi di MOOC (italiani):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OIL Project (</a:t>
            </a:r>
            <a:r>
              <a:rPr lang="it-IT" sz="1600" dirty="0">
                <a:hlinkClick r:id="rId4"/>
              </a:rPr>
              <a:t>http://www.oilproject.org/</a:t>
            </a:r>
            <a:r>
              <a:rPr lang="it-I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POLIMI (</a:t>
            </a:r>
            <a:r>
              <a:rPr lang="it-IT" sz="1600" dirty="0">
                <a:hlinkClick r:id="rId5"/>
              </a:rPr>
              <a:t>https://www.pok.polimi.it/</a:t>
            </a:r>
            <a:r>
              <a:rPr lang="it-I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EDUOPEN (</a:t>
            </a:r>
            <a:r>
              <a:rPr lang="it-IT" sz="1600" dirty="0">
                <a:hlinkClick r:id="rId6"/>
              </a:rPr>
              <a:t>http://eduopen.org/</a:t>
            </a:r>
            <a:r>
              <a:rPr lang="it-I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7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116388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Le piattaforme MOOC sono piattaforme per imparare on line e dimostrano la loro utilità seguendo proprio lo spirito con cui è nato Internet: condividere le informazioni.</a:t>
            </a:r>
          </a:p>
          <a:p>
            <a:endParaRPr lang="it-IT" sz="1600" dirty="0"/>
          </a:p>
          <a:p>
            <a:r>
              <a:rPr lang="it-IT" sz="1600" dirty="0"/>
              <a:t>I MOOC hanno determinate caratteristiche: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Sono gratuiti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Sono aperti a tutti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Sono on line e quindi accessibili da qualsiasi dispositivo.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I materiali sono sempre a disposizione</a:t>
            </a:r>
          </a:p>
        </p:txBody>
      </p:sp>
    </p:spTree>
    <p:extLst>
      <p:ext uri="{BB962C8B-B14F-4D97-AF65-F5344CB8AC3E}">
        <p14:creationId xmlns:p14="http://schemas.microsoft.com/office/powerpoint/2010/main" val="384173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 More Information?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Grazie</a:t>
            </a:r>
            <a:r>
              <a:rPr lang="en-US" dirty="0"/>
              <a:t> </a:t>
            </a:r>
            <a:r>
              <a:rPr lang="en-US" dirty="0" err="1"/>
              <a:t>mille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201" y="1371600"/>
            <a:ext cx="5248909" cy="55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6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496</Words>
  <Application>Microsoft Office PowerPoint</Application>
  <PresentationFormat>Presentazione su schermo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La formazione ai tempi di Internet</vt:lpstr>
      <vt:lpstr>S.T.E.M</vt:lpstr>
      <vt:lpstr>S.T.E.M</vt:lpstr>
      <vt:lpstr>S.T.E.M</vt:lpstr>
      <vt:lpstr>S.T.E.M</vt:lpstr>
      <vt:lpstr>Questions?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Marco</cp:lastModifiedBy>
  <cp:revision>48</cp:revision>
  <dcterms:created xsi:type="dcterms:W3CDTF">2011-11-28T21:57:55Z</dcterms:created>
  <dcterms:modified xsi:type="dcterms:W3CDTF">2017-04-04T17:58:51Z</dcterms:modified>
</cp:coreProperties>
</file>