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4" r:id="rId3"/>
    <p:sldId id="285" r:id="rId4"/>
    <p:sldId id="286" r:id="rId5"/>
    <p:sldId id="287" r:id="rId6"/>
    <p:sldId id="288" r:id="rId7"/>
  </p:sldIdLst>
  <p:sldSz cx="6858000" cy="5143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3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1546" y="96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5E843-3E6D-47A1-9D92-BDA63ACBB716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6398D-5E16-41DF-9813-CB74FAB4851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177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6398D-5E16-41DF-9813-CB74FAB485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78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6398D-5E16-41DF-9813-CB74FAB485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78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7824"/>
            <a:ext cx="58293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CEF6-0CA7-4BED-A1CC-9DD53D08DF7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A0B-8126-460E-B17F-C4605A04FF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07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CEF6-0CA7-4BED-A1CC-9DD53D08DF7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A0B-8126-460E-B17F-C4605A04FF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7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5979"/>
            <a:ext cx="154305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5979"/>
            <a:ext cx="451485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CEF6-0CA7-4BED-A1CC-9DD53D08DF7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A0B-8126-460E-B17F-C4605A04FF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8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CEF6-0CA7-4BED-A1CC-9DD53D08DF7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A0B-8126-460E-B17F-C4605A04FF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8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CEF6-0CA7-4BED-A1CC-9DD53D08DF7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A0B-8126-460E-B17F-C4605A04FF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1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CEF6-0CA7-4BED-A1CC-9DD53D08DF7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A0B-8126-460E-B17F-C4605A04FF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CEF6-0CA7-4BED-A1CC-9DD53D08DF7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A0B-8126-460E-B17F-C4605A04FF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1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CEF6-0CA7-4BED-A1CC-9DD53D08DF7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A0B-8126-460E-B17F-C4605A04FF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88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CEF6-0CA7-4BED-A1CC-9DD53D08DF7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A0B-8126-460E-B17F-C4605A04FF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4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9" y="204793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1076328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CEF6-0CA7-4BED-A1CC-9DD53D08DF7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A0B-8126-460E-B17F-C4605A04FF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1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8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6CEF6-0CA7-4BED-A1CC-9DD53D08DF7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EBA0B-8126-460E-B17F-C4605A04FF7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2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bg1">
                <a:lumMod val="85000"/>
              </a:schemeClr>
            </a:gs>
            <a:gs pos="100000">
              <a:schemeClr val="bg1">
                <a:lumMod val="6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6858000" cy="5143500"/>
          </a:xfrm>
          <a:prstGeom prst="rect">
            <a:avLst/>
          </a:prstGeom>
          <a:gradFill>
            <a:gsLst>
              <a:gs pos="40000">
                <a:schemeClr val="tx1">
                  <a:alpha val="80000"/>
                  <a:lumMod val="28000"/>
                  <a:lumOff val="72000"/>
                </a:schemeClr>
              </a:gs>
              <a:gs pos="90000">
                <a:schemeClr val="tx1">
                  <a:lumMod val="46000"/>
                  <a:lumOff val="54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88" t="11992" r="12088" b="11602"/>
          <a:stretch/>
        </p:blipFill>
        <p:spPr>
          <a:xfrm>
            <a:off x="0" y="-222948"/>
            <a:ext cx="6858000" cy="536644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6CEF6-0CA7-4BED-A1CC-9DD53D08DF7D}" type="datetimeFigureOut">
              <a:rPr lang="en-US" smtClean="0"/>
              <a:t>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EBA0B-8126-460E-B17F-C4605A04FF7F}" type="slidenum">
              <a:rPr lang="en-US" smtClean="0"/>
              <a:t>‹N›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4293" y="-222948"/>
            <a:ext cx="6858000" cy="5143500"/>
          </a:xfrm>
          <a:prstGeom prst="rect">
            <a:avLst/>
          </a:prstGeom>
          <a:gradFill>
            <a:gsLst>
              <a:gs pos="27000">
                <a:schemeClr val="tx1">
                  <a:lumMod val="65000"/>
                  <a:lumOff val="35000"/>
                </a:schemeClr>
              </a:gs>
              <a:gs pos="100000">
                <a:schemeClr val="bg1">
                  <a:lumMod val="65000"/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9977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U-Turn Arrow 11"/>
          <p:cNvSpPr/>
          <p:nvPr/>
        </p:nvSpPr>
        <p:spPr>
          <a:xfrm rot="5400000">
            <a:off x="4206221" y="994433"/>
            <a:ext cx="2286000" cy="2811741"/>
          </a:xfrm>
          <a:prstGeom prst="uturnArrow">
            <a:avLst>
              <a:gd name="adj1" fmla="val 29725"/>
              <a:gd name="adj2" fmla="val 21768"/>
              <a:gd name="adj3" fmla="val 23509"/>
              <a:gd name="adj4" fmla="val 53448"/>
              <a:gd name="adj5" fmla="val 60035"/>
            </a:avLst>
          </a:prstGeom>
          <a:gradFill>
            <a:gsLst>
              <a:gs pos="31000">
                <a:schemeClr val="tx1">
                  <a:lumMod val="57000"/>
                  <a:lumOff val="43000"/>
                </a:schemeClr>
              </a:gs>
              <a:gs pos="32000">
                <a:schemeClr val="tx1">
                  <a:lumMod val="64000"/>
                  <a:lumOff val="36000"/>
                </a:schemeClr>
              </a:gs>
            </a:gsLst>
            <a:lin ang="9300000" scaled="0"/>
          </a:gradFill>
          <a:ln>
            <a:solidFill>
              <a:schemeClr val="bg1">
                <a:lumMod val="85000"/>
              </a:schemeClr>
            </a:solidFill>
          </a:ln>
          <a:effectLst>
            <a:outerShdw blurRad="114300" dist="50800" dir="5400000" sx="90000" sy="-19000" rotWithShape="0">
              <a:prstClr val="black">
                <a:alpha val="18000"/>
              </a:prstClr>
            </a:outerShdw>
          </a:effectLst>
          <a:scene3d>
            <a:camera prst="orthographicFront"/>
            <a:lightRig rig="threePt" dir="t"/>
          </a:scene3d>
          <a:sp3d prstMaterial="metal">
            <a:bevelT w="69850" h="10795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" name="Chevron 3"/>
          <p:cNvSpPr/>
          <p:nvPr/>
        </p:nvSpPr>
        <p:spPr>
          <a:xfrm>
            <a:off x="2971800" y="1143000"/>
            <a:ext cx="800100" cy="857250"/>
          </a:xfrm>
          <a:prstGeom prst="chevron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114300" dist="165100" dir="5400000" sx="90000" sy="-19000" rotWithShape="0">
              <a:prstClr val="black">
                <a:alpha val="18000"/>
              </a:prstClr>
            </a:outerShdw>
          </a:effectLst>
          <a:scene3d>
            <a:camera prst="orthographicFront"/>
            <a:lightRig rig="contrasting" dir="t"/>
          </a:scene3d>
          <a:sp3d prstMaterial="softEdge">
            <a:bevelT w="1206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350"/>
          </a:p>
        </p:txBody>
      </p:sp>
      <p:grpSp>
        <p:nvGrpSpPr>
          <p:cNvPr id="9" name="Group 8"/>
          <p:cNvGrpSpPr/>
          <p:nvPr/>
        </p:nvGrpSpPr>
        <p:grpSpPr>
          <a:xfrm>
            <a:off x="57150" y="2457450"/>
            <a:ext cx="4914900" cy="1200150"/>
            <a:chOff x="76200" y="2419350"/>
            <a:chExt cx="6553200" cy="1600200"/>
          </a:xfrm>
        </p:grpSpPr>
        <p:sp>
          <p:nvSpPr>
            <p:cNvPr id="3" name="Rounded Rectangle 2"/>
            <p:cNvSpPr/>
            <p:nvPr/>
          </p:nvSpPr>
          <p:spPr>
            <a:xfrm>
              <a:off x="76200" y="2419350"/>
              <a:ext cx="6553200" cy="1600200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75000"/>
              </a:schemeClr>
            </a:solidFill>
            <a:ln>
              <a:solidFill>
                <a:schemeClr val="bg1">
                  <a:lumMod val="95000"/>
                </a:schemeClr>
              </a:solidFill>
            </a:ln>
            <a:effectLst>
              <a:outerShdw blurRad="114300" dir="6540000" sx="90000" sy="-19000" rotWithShape="0">
                <a:prstClr val="black">
                  <a:alpha val="18000"/>
                </a:prstClr>
              </a:outerShdw>
            </a:effectLst>
            <a:scene3d>
              <a:camera prst="orthographicFront"/>
              <a:lightRig rig="contrasting" dir="t"/>
            </a:scene3d>
            <a:sp3d prstMaterial="softEdge">
              <a:bevelT w="12065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en-US" sz="135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8600" y="2419350"/>
              <a:ext cx="6248400" cy="1600200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en-US" sz="6600" dirty="0">
                  <a:solidFill>
                    <a:schemeClr val="bg1">
                      <a:lumMod val="95000"/>
                    </a:schemeClr>
                  </a:solidFill>
                </a:rPr>
                <a:t>Training Plan</a:t>
              </a:r>
            </a:p>
          </p:txBody>
        </p:sp>
      </p:grpSp>
      <p:sp>
        <p:nvSpPr>
          <p:cNvPr id="17" name="Right Arrow 16"/>
          <p:cNvSpPr/>
          <p:nvPr/>
        </p:nvSpPr>
        <p:spPr>
          <a:xfrm>
            <a:off x="-114300" y="1028700"/>
            <a:ext cx="3143250" cy="1085850"/>
          </a:xfrm>
          <a:prstGeom prst="rightArrow">
            <a:avLst>
              <a:gd name="adj1" fmla="val 61036"/>
              <a:gd name="adj2" fmla="val 54199"/>
            </a:avLst>
          </a:prstGeom>
          <a:gradFill>
            <a:gsLst>
              <a:gs pos="31000">
                <a:schemeClr val="tx1">
                  <a:lumMod val="57000"/>
                  <a:lumOff val="43000"/>
                </a:schemeClr>
              </a:gs>
              <a:gs pos="32000">
                <a:schemeClr val="tx1">
                  <a:lumMod val="64000"/>
                  <a:lumOff val="36000"/>
                </a:schemeClr>
              </a:gs>
            </a:gsLst>
            <a:lin ang="9300000" scaled="0"/>
          </a:gradFill>
          <a:ln>
            <a:solidFill>
              <a:schemeClr val="bg1">
                <a:lumMod val="85000"/>
              </a:schemeClr>
            </a:solidFill>
          </a:ln>
          <a:effectLst>
            <a:outerShdw blurRad="114300" dir="5400000" sx="90000" sy="-19000" rotWithShape="0">
              <a:prstClr val="black">
                <a:alpha val="18000"/>
              </a:prstClr>
            </a:outerShdw>
          </a:effectLst>
          <a:scene3d>
            <a:camera prst="orthographicFront"/>
            <a:lightRig rig="threePt" dir="t"/>
          </a:scene3d>
          <a:sp3d prstMaterial="metal">
            <a:bevelT w="69850" h="10795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85900" y="3943351"/>
            <a:ext cx="3771900" cy="44956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sz="2100" dirty="0" err="1">
                <a:solidFill>
                  <a:schemeClr val="accent6">
                    <a:lumMod val="75000"/>
                  </a:schemeClr>
                </a:solidFill>
              </a:rPr>
              <a:t>Versione</a:t>
            </a:r>
            <a:r>
              <a:rPr lang="en-US" sz="2100" dirty="0">
                <a:solidFill>
                  <a:schemeClr val="accent6">
                    <a:lumMod val="75000"/>
                  </a:schemeClr>
                </a:solidFill>
              </a:rPr>
              <a:t> 1.0</a:t>
            </a:r>
          </a:p>
        </p:txBody>
      </p:sp>
    </p:spTree>
    <p:extLst>
      <p:ext uri="{BB962C8B-B14F-4D97-AF65-F5344CB8AC3E}">
        <p14:creationId xmlns:p14="http://schemas.microsoft.com/office/powerpoint/2010/main" val="3534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decel="42000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0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1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9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19" presetID="2" presetClass="entr" presetSubtype="8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1" dur="8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2" dur="8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" grpId="0" animBg="1"/>
          <p:bldP spid="4" grpId="0" animBg="1"/>
          <p:bldP spid="17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decel="42000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300"/>
                                </p:stCondLst>
                                <p:childTnLst>
                                  <p:par>
                                    <p:cTn id="10" presetID="2" presetClass="entr" presetSubtype="8" decel="42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800"/>
                                </p:stCondLst>
                                <p:childTnLst>
                                  <p:par>
                                    <p:cTn id="1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7" dur="9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2700"/>
                                </p:stCondLst>
                                <p:childTnLst>
                                  <p:par>
                                    <p:cTn id="19" presetID="2" presetClass="entr" presetSubtype="8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8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8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" grpId="0" animBg="1"/>
          <p:bldP spid="4" grpId="0" animBg="1"/>
          <p:bldP spid="17" grpId="0" animBg="1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-Turn Arrow 4"/>
          <p:cNvSpPr/>
          <p:nvPr/>
        </p:nvSpPr>
        <p:spPr>
          <a:xfrm rot="5400000" flipV="1">
            <a:off x="1518737" y="2608869"/>
            <a:ext cx="1713496" cy="1621168"/>
          </a:xfrm>
          <a:prstGeom prst="uturnArrow">
            <a:avLst>
              <a:gd name="adj1" fmla="val 18701"/>
              <a:gd name="adj2" fmla="val 25000"/>
              <a:gd name="adj3" fmla="val 26963"/>
              <a:gd name="adj4" fmla="val 63009"/>
              <a:gd name="adj5" fmla="val 100000"/>
            </a:avLst>
          </a:prstGeom>
          <a:gradFill>
            <a:gsLst>
              <a:gs pos="31000">
                <a:schemeClr val="tx1">
                  <a:lumMod val="57000"/>
                  <a:lumOff val="43000"/>
                </a:schemeClr>
              </a:gs>
              <a:gs pos="32000">
                <a:schemeClr val="tx1">
                  <a:lumMod val="64000"/>
                  <a:lumOff val="36000"/>
                </a:schemeClr>
              </a:gs>
            </a:gsLst>
            <a:lin ang="9300000" scaled="0"/>
          </a:gradFill>
          <a:ln>
            <a:solidFill>
              <a:schemeClr val="bg1">
                <a:lumMod val="85000"/>
              </a:schemeClr>
            </a:solidFill>
          </a:ln>
          <a:effectLst>
            <a:outerShdw blurRad="114300" dir="5400000" sx="90000" sy="-19000" rotWithShape="0">
              <a:prstClr val="black">
                <a:alpha val="18000"/>
              </a:prstClr>
            </a:outerShdw>
          </a:effectLst>
          <a:scene3d>
            <a:camera prst="orthographicFront"/>
            <a:lightRig rig="threePt" dir="t"/>
          </a:scene3d>
          <a:sp3d prstMaterial="metal">
            <a:bevelT w="69850" h="10795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7" name="U-Turn Arrow 6"/>
          <p:cNvSpPr/>
          <p:nvPr/>
        </p:nvSpPr>
        <p:spPr>
          <a:xfrm rot="5400000">
            <a:off x="4933098" y="1378377"/>
            <a:ext cx="1864687" cy="1612702"/>
          </a:xfrm>
          <a:prstGeom prst="uturnArrow">
            <a:avLst>
              <a:gd name="adj1" fmla="val 18701"/>
              <a:gd name="adj2" fmla="val 25000"/>
              <a:gd name="adj3" fmla="val 25000"/>
              <a:gd name="adj4" fmla="val 63009"/>
              <a:gd name="adj5" fmla="val 100000"/>
            </a:avLst>
          </a:prstGeom>
          <a:gradFill>
            <a:gsLst>
              <a:gs pos="31000">
                <a:schemeClr val="tx1">
                  <a:lumMod val="57000"/>
                  <a:lumOff val="43000"/>
                </a:schemeClr>
              </a:gs>
              <a:gs pos="32000">
                <a:schemeClr val="tx1">
                  <a:lumMod val="64000"/>
                  <a:lumOff val="36000"/>
                </a:schemeClr>
              </a:gs>
            </a:gsLst>
            <a:lin ang="9300000" scaled="0"/>
          </a:gradFill>
          <a:ln>
            <a:solidFill>
              <a:schemeClr val="bg1">
                <a:lumMod val="85000"/>
              </a:schemeClr>
            </a:solidFill>
          </a:ln>
          <a:effectLst>
            <a:outerShdw blurRad="114300" dir="5400000" sx="90000" sy="-19000" rotWithShape="0">
              <a:prstClr val="black">
                <a:alpha val="18000"/>
              </a:prstClr>
            </a:outerShdw>
          </a:effectLst>
          <a:scene3d>
            <a:camera prst="orthographicFront"/>
            <a:lightRig rig="threePt" dir="t"/>
          </a:scene3d>
          <a:sp3d prstMaterial="metal">
            <a:bevelT w="69850" h="10795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1716487" y="966805"/>
            <a:ext cx="1511114" cy="806351"/>
          </a:xfrm>
          <a:prstGeom prst="rightArrow">
            <a:avLst>
              <a:gd name="adj1" fmla="val 38546"/>
              <a:gd name="adj2" fmla="val 54199"/>
            </a:avLst>
          </a:prstGeom>
          <a:gradFill>
            <a:gsLst>
              <a:gs pos="31000">
                <a:schemeClr val="tx1">
                  <a:lumMod val="57000"/>
                  <a:lumOff val="43000"/>
                </a:schemeClr>
              </a:gs>
              <a:gs pos="32000">
                <a:schemeClr val="tx1">
                  <a:lumMod val="64000"/>
                  <a:lumOff val="36000"/>
                </a:schemeClr>
              </a:gs>
            </a:gsLst>
            <a:lin ang="9300000" scaled="0"/>
          </a:gradFill>
          <a:ln>
            <a:solidFill>
              <a:schemeClr val="bg1">
                <a:lumMod val="85000"/>
              </a:schemeClr>
            </a:solidFill>
          </a:ln>
          <a:effectLst>
            <a:outerShdw blurRad="114300" dir="5400000" sx="90000" sy="-19000" rotWithShape="0">
              <a:prstClr val="black">
                <a:alpha val="18000"/>
              </a:prstClr>
            </a:outerShdw>
          </a:effectLst>
          <a:scene3d>
            <a:camera prst="orthographicFront"/>
            <a:lightRig rig="threePt" dir="t"/>
          </a:scene3d>
          <a:sp3d prstMaterial="metal">
            <a:bevelT w="69850" h="10795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53786" y="849213"/>
            <a:ext cx="1343918" cy="100793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114300" dir="5400000" sx="90000" sy="-19000" rotWithShape="0">
              <a:prstClr val="black">
                <a:alpha val="18000"/>
              </a:prstClr>
            </a:outerShdw>
          </a:effectLst>
          <a:scene3d>
            <a:camera prst="orthographicFront"/>
            <a:lightRig rig="contrasting" dir="t"/>
          </a:scene3d>
          <a:sp3d prstMaterial="softEdge">
            <a:bevelT w="1206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350" dirty="0"/>
              <a:t>START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446386" y="2243524"/>
            <a:ext cx="1343918" cy="856748"/>
          </a:xfrm>
          <a:prstGeom prst="roundRect">
            <a:avLst>
              <a:gd name="adj" fmla="val 8163"/>
            </a:avLst>
          </a:prstGeom>
          <a:solidFill>
            <a:schemeClr val="tx2">
              <a:lumMod val="50000"/>
            </a:schemeClr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114300" dir="5400000" sx="90000" sy="-19000" rotWithShape="0">
              <a:prstClr val="black">
                <a:alpha val="18000"/>
              </a:prstClr>
            </a:outerShdw>
          </a:effectLst>
          <a:scene3d>
            <a:camera prst="orthographicFront"/>
            <a:lightRig rig="contrasting" dir="t"/>
          </a:scene3d>
          <a:sp3d prstMaterial="softEdge">
            <a:bevelT w="1206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350" dirty="0" err="1"/>
              <a:t>Pianificazione</a:t>
            </a:r>
            <a:r>
              <a:rPr lang="en-US" sz="1350" dirty="0"/>
              <a:t> </a:t>
            </a:r>
            <a:r>
              <a:rPr lang="en-US" sz="1350" dirty="0" err="1"/>
              <a:t>corso</a:t>
            </a:r>
            <a:endParaRPr lang="en-US" sz="1350" dirty="0"/>
          </a:p>
        </p:txBody>
      </p:sp>
      <p:sp>
        <p:nvSpPr>
          <p:cNvPr id="14" name="Oval 13"/>
          <p:cNvSpPr/>
          <p:nvPr/>
        </p:nvSpPr>
        <p:spPr>
          <a:xfrm>
            <a:off x="3446386" y="3469853"/>
            <a:ext cx="1343918" cy="1007939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114300" dir="5400000" sx="90000" sy="-19000" rotWithShape="0">
              <a:prstClr val="black">
                <a:alpha val="18000"/>
              </a:prstClr>
            </a:outerShdw>
          </a:effectLst>
          <a:scene3d>
            <a:camera prst="orthographicFront"/>
            <a:lightRig rig="contrasting" dir="t"/>
          </a:scene3d>
          <a:sp3d prstMaterial="softEdge">
            <a:bevelT w="1206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350" dirty="0" err="1"/>
              <a:t>Attuazione</a:t>
            </a:r>
            <a:r>
              <a:rPr lang="en-US" sz="1350" dirty="0"/>
              <a:t> </a:t>
            </a:r>
            <a:r>
              <a:rPr lang="en-US" sz="1350" dirty="0" err="1"/>
              <a:t>corso</a:t>
            </a:r>
            <a:endParaRPr lang="en-US" sz="135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272" y="1638762"/>
            <a:ext cx="918142" cy="152870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45374" y="346710"/>
            <a:ext cx="911067" cy="1516926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3311994" y="1034000"/>
            <a:ext cx="1592026" cy="73915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  <a:effectLst>
            <a:outerShdw blurRad="114300" dir="5400000" sx="90000" sy="-19000" rotWithShape="0">
              <a:prstClr val="black">
                <a:alpha val="18000"/>
              </a:prstClr>
            </a:outerShdw>
          </a:effectLst>
          <a:scene3d>
            <a:camera prst="orthographicFront"/>
            <a:lightRig rig="contrasting" dir="t"/>
          </a:scene3d>
          <a:sp3d prstMaterial="softEdge">
            <a:bevelT w="12065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350" dirty="0" err="1"/>
              <a:t>Analisi</a:t>
            </a:r>
            <a:r>
              <a:rPr lang="en-US" sz="1350" dirty="0"/>
              <a:t> </a:t>
            </a:r>
            <a:r>
              <a:rPr lang="en-US" sz="1350" dirty="0" err="1"/>
              <a:t>costi</a:t>
            </a:r>
            <a:r>
              <a:rPr lang="en-US" sz="1350" dirty="0"/>
              <a:t>/</a:t>
            </a:r>
            <a:r>
              <a:rPr lang="en-US" sz="1350" dirty="0" err="1"/>
              <a:t>benefici</a:t>
            </a:r>
            <a:r>
              <a:rPr lang="en-US" sz="1350" dirty="0"/>
              <a:t> </a:t>
            </a:r>
            <a:r>
              <a:rPr lang="en-US" sz="1350" dirty="0" err="1"/>
              <a:t>corso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9761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1" grpId="0" animBg="1"/>
      <p:bldP spid="13" grpId="0" animBg="1"/>
      <p:bldP spid="14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DBA514-EB6A-4AF3-8896-A4B0F77EE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Training Plan versione 1.0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755121-3CC9-43E8-B86A-5BABA63D6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Il software Training Plan versione 1.0 è un software pensato per la pianificazione dei corsi aziendali sia interni che esterni categorizzandoli per i vari dipartimenti (CDC) e definendone costi e caratteristiche.</a:t>
            </a:r>
          </a:p>
          <a:p>
            <a:r>
              <a:rPr lang="it-IT" dirty="0"/>
              <a:t>E’ possibile con il software Training Plan tenere traccia dei corsi pianificati ed erogati, in modo tale da avere una tracciatura completa della formazione tenuta in azienda.</a:t>
            </a:r>
          </a:p>
        </p:txBody>
      </p:sp>
    </p:spTree>
    <p:extLst>
      <p:ext uri="{BB962C8B-B14F-4D97-AF65-F5344CB8AC3E}">
        <p14:creationId xmlns:p14="http://schemas.microsoft.com/office/powerpoint/2010/main" val="313711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2F0769-8006-4EE0-986C-02B98AC47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Training Plan versione 1.0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4551226F-D9D3-4B0B-BF57-1E2EBFF06D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8576" y="1200150"/>
            <a:ext cx="6060848" cy="3394075"/>
          </a:xfrm>
        </p:spPr>
      </p:pic>
    </p:spTree>
    <p:extLst>
      <p:ext uri="{BB962C8B-B14F-4D97-AF65-F5344CB8AC3E}">
        <p14:creationId xmlns:p14="http://schemas.microsoft.com/office/powerpoint/2010/main" val="2590795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46487F-9452-47A3-B0A7-A6B6AB0A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Grafici corsi pianificati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2A487975-3C54-44DE-99B7-6D58D1B941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8576" y="1200150"/>
            <a:ext cx="6060848" cy="3394075"/>
          </a:xfrm>
        </p:spPr>
      </p:pic>
    </p:spTree>
    <p:extLst>
      <p:ext uri="{BB962C8B-B14F-4D97-AF65-F5344CB8AC3E}">
        <p14:creationId xmlns:p14="http://schemas.microsoft.com/office/powerpoint/2010/main" val="2435257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8728EF-02E8-4EFC-8C1F-C2679D123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Interfacciamento verso l’esterno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125C0F-D7CC-4A68-928C-10F5BFE04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software si interfaccia verso l’esterno sia con file XML, sia con file </a:t>
            </a:r>
            <a:r>
              <a:rPr lang="it-IT" dirty="0" err="1"/>
              <a:t>excel</a:t>
            </a:r>
            <a:r>
              <a:rPr lang="it-IT" dirty="0"/>
              <a:t> sia con un database (SQL server o </a:t>
            </a:r>
            <a:r>
              <a:rPr lang="it-IT" dirty="0" err="1"/>
              <a:t>postgreSQL</a:t>
            </a:r>
            <a:r>
              <a:rPr lang="it-IT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05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low_chart">
      <a:dk1>
        <a:sysClr val="windowText" lastClr="000000"/>
      </a:dk1>
      <a:lt1>
        <a:sysClr val="window" lastClr="FFFFFF"/>
      </a:lt1>
      <a:dk2>
        <a:srgbClr val="037FF9"/>
      </a:dk2>
      <a:lt2>
        <a:srgbClr val="EEECE1"/>
      </a:lt2>
      <a:accent1>
        <a:srgbClr val="00C0FF"/>
      </a:accent1>
      <a:accent2>
        <a:srgbClr val="82E300"/>
      </a:accent2>
      <a:accent3>
        <a:srgbClr val="A5059D"/>
      </a:accent3>
      <a:accent4>
        <a:srgbClr val="FA8710"/>
      </a:accent4>
      <a:accent5>
        <a:srgbClr val="FC0280"/>
      </a:accent5>
      <a:accent6>
        <a:srgbClr val="F417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14571</TotalTime>
  <Words>119</Words>
  <Application>Microsoft Office PowerPoint</Application>
  <PresentationFormat>Personalizzato</PresentationFormat>
  <Paragraphs>15</Paragraphs>
  <Slides>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Presentazione standard di PowerPoint</vt:lpstr>
      <vt:lpstr>Presentazione standard di PowerPoint</vt:lpstr>
      <vt:lpstr>Training Plan versione 1.0</vt:lpstr>
      <vt:lpstr>Training Plan versione 1.0</vt:lpstr>
      <vt:lpstr>Grafici corsi pianificati</vt:lpstr>
      <vt:lpstr>Interfacciamento verso l’esterno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judd</dc:creator>
  <cp:lastModifiedBy>Marco Buttolo</cp:lastModifiedBy>
  <cp:revision>122</cp:revision>
  <dcterms:created xsi:type="dcterms:W3CDTF">2015-05-19T17:35:37Z</dcterms:created>
  <dcterms:modified xsi:type="dcterms:W3CDTF">2021-04-10T14:15:58Z</dcterms:modified>
</cp:coreProperties>
</file>