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25006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112772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46688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28657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36735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167523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420910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412851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300059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31630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E5303-C2EB-42DC-A6E9-700862D71BB8}"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pPr/>
              <a:t>‹N›</a:t>
            </a:fld>
            <a:endParaRPr lang="en-US"/>
          </a:p>
        </p:txBody>
      </p:sp>
    </p:spTree>
    <p:extLst>
      <p:ext uri="{BB962C8B-B14F-4D97-AF65-F5344CB8AC3E}">
        <p14:creationId xmlns:p14="http://schemas.microsoft.com/office/powerpoint/2010/main" val="113724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E5303-C2EB-42DC-A6E9-700862D71BB8}" type="datetimeFigureOut">
              <a:rPr lang="en-US" smtClean="0"/>
              <a:pPr/>
              <a:t>11/19/2016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FED6-5643-491D-A880-49ECC1D2F6FF}" type="slidenum">
              <a:rPr lang="en-US" smtClean="0"/>
              <a:pPr/>
              <a:t>‹N›</a:t>
            </a:fld>
            <a:endParaRPr lang="en-US"/>
          </a:p>
        </p:txBody>
      </p:sp>
    </p:spTree>
    <p:extLst>
      <p:ext uri="{BB962C8B-B14F-4D97-AF65-F5344CB8AC3E}">
        <p14:creationId xmlns:p14="http://schemas.microsoft.com/office/powerpoint/2010/main" val="126777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257800"/>
            <a:ext cx="7772400" cy="936625"/>
          </a:xfrm>
        </p:spPr>
        <p:txBody>
          <a:bodyPr>
            <a:normAutofit/>
          </a:bodyPr>
          <a:lstStyle/>
          <a:p>
            <a:pPr algn="r"/>
            <a:r>
              <a:rPr lang="en-US" sz="2800" dirty="0">
                <a:solidFill>
                  <a:schemeClr val="bg1">
                    <a:lumMod val="95000"/>
                  </a:schemeClr>
                </a:solidFill>
              </a:rPr>
              <a:t>MOTORI PNEUMATICI</a:t>
            </a:r>
          </a:p>
        </p:txBody>
      </p:sp>
      <p:sp>
        <p:nvSpPr>
          <p:cNvPr id="3" name="Subtitle 2"/>
          <p:cNvSpPr>
            <a:spLocks noGrp="1"/>
          </p:cNvSpPr>
          <p:nvPr>
            <p:ph type="subTitle" idx="1"/>
          </p:nvPr>
        </p:nvSpPr>
        <p:spPr>
          <a:xfrm>
            <a:off x="2120682" y="5867400"/>
            <a:ext cx="6400800" cy="914400"/>
          </a:xfrm>
        </p:spPr>
        <p:txBody>
          <a:bodyPr>
            <a:normAutofit/>
          </a:bodyPr>
          <a:lstStyle/>
          <a:p>
            <a:pPr algn="r"/>
            <a:r>
              <a:rPr lang="en-US" sz="1800" dirty="0"/>
              <a:t>A </a:t>
            </a:r>
            <a:r>
              <a:rPr lang="en-US" sz="1800" dirty="0" err="1"/>
              <a:t>cura</a:t>
            </a:r>
            <a:r>
              <a:rPr lang="en-US" sz="1800" dirty="0"/>
              <a:t> </a:t>
            </a:r>
            <a:r>
              <a:rPr lang="en-US" sz="1800" dirty="0" err="1"/>
              <a:t>dell’Ing</a:t>
            </a:r>
            <a:r>
              <a:rPr lang="en-US" sz="1800" dirty="0"/>
              <a:t>. Marco </a:t>
            </a:r>
            <a:r>
              <a:rPr lang="en-US" sz="1800" dirty="0" err="1"/>
              <a:t>Buttolo</a:t>
            </a:r>
            <a:endParaRPr lang="en-US" sz="1800" dirty="0"/>
          </a:p>
        </p:txBody>
      </p:sp>
      <p:pic>
        <p:nvPicPr>
          <p:cNvPr id="5" name="PresenterMediaLog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38895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257800"/>
            <a:ext cx="7772400" cy="936625"/>
          </a:xfrm>
        </p:spPr>
        <p:txBody>
          <a:bodyPr>
            <a:normAutofit/>
          </a:bodyPr>
          <a:lstStyle/>
          <a:p>
            <a:pPr algn="r"/>
            <a:r>
              <a:rPr lang="en-US" sz="2800" dirty="0">
                <a:solidFill>
                  <a:schemeClr val="bg1">
                    <a:lumMod val="95000"/>
                  </a:schemeClr>
                </a:solidFill>
              </a:rPr>
              <a:t>MOTORI PNEUMATICI</a:t>
            </a:r>
          </a:p>
        </p:txBody>
      </p:sp>
      <p:sp>
        <p:nvSpPr>
          <p:cNvPr id="3" name="Subtitle 2"/>
          <p:cNvSpPr>
            <a:spLocks noGrp="1"/>
          </p:cNvSpPr>
          <p:nvPr>
            <p:ph type="subTitle" idx="1"/>
          </p:nvPr>
        </p:nvSpPr>
        <p:spPr>
          <a:xfrm>
            <a:off x="2120682" y="5867400"/>
            <a:ext cx="6400800" cy="914400"/>
          </a:xfrm>
        </p:spPr>
        <p:txBody>
          <a:bodyPr>
            <a:normAutofit/>
          </a:bodyPr>
          <a:lstStyle/>
          <a:p>
            <a:pPr algn="r"/>
            <a:r>
              <a:rPr lang="en-US" sz="1800" dirty="0"/>
              <a:t>A </a:t>
            </a:r>
            <a:r>
              <a:rPr lang="en-US" sz="1800" dirty="0" err="1"/>
              <a:t>cura</a:t>
            </a:r>
            <a:r>
              <a:rPr lang="en-US" sz="1800" dirty="0"/>
              <a:t> </a:t>
            </a:r>
            <a:r>
              <a:rPr lang="en-US" sz="1800" dirty="0" err="1"/>
              <a:t>dell’Ing</a:t>
            </a:r>
            <a:r>
              <a:rPr lang="en-US" sz="1800" dirty="0"/>
              <a:t>. Marco </a:t>
            </a:r>
            <a:r>
              <a:rPr lang="en-US" sz="1800" dirty="0" err="1"/>
              <a:t>Buttolo</a:t>
            </a:r>
            <a:endParaRPr lang="en-US" sz="1800" dirty="0"/>
          </a:p>
        </p:txBody>
      </p:sp>
      <p:sp>
        <p:nvSpPr>
          <p:cNvPr id="4" name="CasellaDiTesto 3"/>
          <p:cNvSpPr txBox="1"/>
          <p:nvPr/>
        </p:nvSpPr>
        <p:spPr>
          <a:xfrm>
            <a:off x="838200" y="838200"/>
            <a:ext cx="2197909" cy="369332"/>
          </a:xfrm>
          <a:prstGeom prst="rect">
            <a:avLst/>
          </a:prstGeom>
          <a:noFill/>
        </p:spPr>
        <p:txBody>
          <a:bodyPr wrap="none" rtlCol="0">
            <a:spAutoFit/>
          </a:bodyPr>
          <a:lstStyle/>
          <a:p>
            <a:r>
              <a:rPr lang="it-IT" dirty="0">
                <a:solidFill>
                  <a:schemeClr val="bg1"/>
                </a:solidFill>
              </a:rPr>
              <a:t>Grazie per la lettura</a:t>
            </a:r>
          </a:p>
        </p:txBody>
      </p:sp>
    </p:spTree>
    <p:extLst>
      <p:ext uri="{BB962C8B-B14F-4D97-AF65-F5344CB8AC3E}">
        <p14:creationId xmlns:p14="http://schemas.microsoft.com/office/powerpoint/2010/main" val="315158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257800"/>
            <a:ext cx="7772400" cy="936625"/>
          </a:xfrm>
        </p:spPr>
        <p:txBody>
          <a:bodyPr>
            <a:normAutofit/>
          </a:bodyPr>
          <a:lstStyle/>
          <a:p>
            <a:pPr algn="r"/>
            <a:r>
              <a:rPr lang="en-US" sz="2800" dirty="0">
                <a:solidFill>
                  <a:schemeClr val="bg1">
                    <a:lumMod val="95000"/>
                  </a:schemeClr>
                </a:solidFill>
              </a:rPr>
              <a:t>MOTORI PNEUMATICI</a:t>
            </a:r>
          </a:p>
        </p:txBody>
      </p:sp>
      <p:sp>
        <p:nvSpPr>
          <p:cNvPr id="3" name="Subtitle 2"/>
          <p:cNvSpPr>
            <a:spLocks noGrp="1"/>
          </p:cNvSpPr>
          <p:nvPr>
            <p:ph type="subTitle" idx="1"/>
          </p:nvPr>
        </p:nvSpPr>
        <p:spPr>
          <a:xfrm>
            <a:off x="2120682" y="5867400"/>
            <a:ext cx="6400800" cy="914400"/>
          </a:xfrm>
        </p:spPr>
        <p:txBody>
          <a:bodyPr>
            <a:normAutofit/>
          </a:bodyPr>
          <a:lstStyle/>
          <a:p>
            <a:pPr algn="r"/>
            <a:r>
              <a:rPr lang="en-US" sz="1800" dirty="0"/>
              <a:t>A </a:t>
            </a:r>
            <a:r>
              <a:rPr lang="en-US" sz="1800" dirty="0" err="1"/>
              <a:t>cura</a:t>
            </a:r>
            <a:r>
              <a:rPr lang="en-US" sz="1800" dirty="0"/>
              <a:t> </a:t>
            </a:r>
            <a:r>
              <a:rPr lang="en-US" sz="1800" dirty="0" err="1"/>
              <a:t>dell’Ing</a:t>
            </a:r>
            <a:r>
              <a:rPr lang="en-US" sz="1800" dirty="0"/>
              <a:t>. Marco </a:t>
            </a:r>
            <a:r>
              <a:rPr lang="en-US" sz="1800"/>
              <a:t>Buttolo</a:t>
            </a:r>
            <a:endParaRPr lang="en-US" sz="1800" dirty="0"/>
          </a:p>
        </p:txBody>
      </p:sp>
      <p:sp>
        <p:nvSpPr>
          <p:cNvPr id="4" name="CasellaDiTesto 3"/>
          <p:cNvSpPr txBox="1"/>
          <p:nvPr/>
        </p:nvSpPr>
        <p:spPr>
          <a:xfrm>
            <a:off x="28646" y="457200"/>
            <a:ext cx="8936998" cy="3416320"/>
          </a:xfrm>
          <a:prstGeom prst="rect">
            <a:avLst/>
          </a:prstGeom>
          <a:noFill/>
        </p:spPr>
        <p:txBody>
          <a:bodyPr wrap="none" rtlCol="0">
            <a:spAutoFit/>
          </a:bodyPr>
          <a:lstStyle/>
          <a:p>
            <a:r>
              <a:rPr lang="it-IT" dirty="0">
                <a:solidFill>
                  <a:schemeClr val="bg1"/>
                </a:solidFill>
              </a:rPr>
              <a:t>Un attuatore pneumatico permette di creare lavoro meccanico sfruttando l’aria </a:t>
            </a:r>
          </a:p>
          <a:p>
            <a:r>
              <a:rPr lang="it-IT" dirty="0">
                <a:solidFill>
                  <a:schemeClr val="bg1"/>
                </a:solidFill>
              </a:rPr>
              <a:t>compressa.</a:t>
            </a:r>
          </a:p>
          <a:p>
            <a:r>
              <a:rPr lang="it-IT" dirty="0">
                <a:solidFill>
                  <a:schemeClr val="bg1"/>
                </a:solidFill>
              </a:rPr>
              <a:t>Diversamente dagli attuatori oleodinamici, essi non raggiungono mai pressioni elevate</a:t>
            </a:r>
          </a:p>
          <a:p>
            <a:r>
              <a:rPr lang="it-IT" dirty="0">
                <a:solidFill>
                  <a:schemeClr val="bg1"/>
                </a:solidFill>
              </a:rPr>
              <a:t>(massimo 10 bar). Non sviluppano quindi grandi forze. Data la comprimibilità dell’aria</a:t>
            </a:r>
          </a:p>
          <a:p>
            <a:r>
              <a:rPr lang="it-IT" dirty="0">
                <a:solidFill>
                  <a:schemeClr val="bg1"/>
                </a:solidFill>
              </a:rPr>
              <a:t>ci sono vincoli stretti sul controllo della posizione.</a:t>
            </a:r>
          </a:p>
          <a:p>
            <a:endParaRPr lang="it-IT" dirty="0">
              <a:solidFill>
                <a:schemeClr val="bg1"/>
              </a:solidFill>
            </a:endParaRPr>
          </a:p>
          <a:p>
            <a:r>
              <a:rPr lang="it-IT" dirty="0">
                <a:solidFill>
                  <a:schemeClr val="bg1"/>
                </a:solidFill>
              </a:rPr>
              <a:t>VANTAGGI:</a:t>
            </a: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Economici</a:t>
            </a:r>
          </a:p>
          <a:p>
            <a:pPr marL="285750" indent="-285750">
              <a:buFont typeface="Arial" panose="020B0604020202020204" pitchFamily="34" charset="0"/>
              <a:buChar char="•"/>
            </a:pPr>
            <a:r>
              <a:rPr lang="it-IT" dirty="0">
                <a:solidFill>
                  <a:schemeClr val="bg1"/>
                </a:solidFill>
              </a:rPr>
              <a:t>Semplici</a:t>
            </a:r>
          </a:p>
          <a:p>
            <a:pPr marL="285750" indent="-285750">
              <a:buFont typeface="Arial" panose="020B0604020202020204" pitchFamily="34" charset="0"/>
              <a:buChar char="•"/>
            </a:pPr>
            <a:r>
              <a:rPr lang="it-IT" dirty="0">
                <a:solidFill>
                  <a:schemeClr val="bg1"/>
                </a:solidFill>
              </a:rPr>
              <a:t>Rapidi</a:t>
            </a:r>
          </a:p>
          <a:p>
            <a:pPr marL="285750" indent="-285750">
              <a:buFont typeface="Arial" panose="020B0604020202020204" pitchFamily="34" charset="0"/>
              <a:buChar char="•"/>
            </a:pPr>
            <a:r>
              <a:rPr lang="it-IT" dirty="0">
                <a:solidFill>
                  <a:schemeClr val="bg1"/>
                </a:solidFill>
              </a:rPr>
              <a:t>resistenti</a:t>
            </a:r>
          </a:p>
        </p:txBody>
      </p:sp>
    </p:spTree>
    <p:extLst>
      <p:ext uri="{BB962C8B-B14F-4D97-AF65-F5344CB8AC3E}">
        <p14:creationId xmlns:p14="http://schemas.microsoft.com/office/powerpoint/2010/main" val="392068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257800"/>
            <a:ext cx="7772400" cy="936625"/>
          </a:xfrm>
        </p:spPr>
        <p:txBody>
          <a:bodyPr>
            <a:normAutofit/>
          </a:bodyPr>
          <a:lstStyle/>
          <a:p>
            <a:pPr algn="r"/>
            <a:r>
              <a:rPr lang="en-US" sz="2800" dirty="0">
                <a:solidFill>
                  <a:schemeClr val="bg1">
                    <a:lumMod val="95000"/>
                  </a:schemeClr>
                </a:solidFill>
              </a:rPr>
              <a:t>MOTORI PNEUMATICI</a:t>
            </a:r>
          </a:p>
        </p:txBody>
      </p:sp>
      <p:sp>
        <p:nvSpPr>
          <p:cNvPr id="3" name="Subtitle 2"/>
          <p:cNvSpPr>
            <a:spLocks noGrp="1"/>
          </p:cNvSpPr>
          <p:nvPr>
            <p:ph type="subTitle" idx="1"/>
          </p:nvPr>
        </p:nvSpPr>
        <p:spPr>
          <a:xfrm>
            <a:off x="2120682" y="5867400"/>
            <a:ext cx="6400800" cy="914400"/>
          </a:xfrm>
        </p:spPr>
        <p:txBody>
          <a:bodyPr>
            <a:normAutofit/>
          </a:bodyPr>
          <a:lstStyle/>
          <a:p>
            <a:pPr algn="r"/>
            <a:r>
              <a:rPr lang="en-US" sz="1800" dirty="0"/>
              <a:t>A </a:t>
            </a:r>
            <a:r>
              <a:rPr lang="en-US" sz="1800" dirty="0" err="1"/>
              <a:t>cura</a:t>
            </a:r>
            <a:r>
              <a:rPr lang="en-US" sz="1800" dirty="0"/>
              <a:t> </a:t>
            </a:r>
            <a:r>
              <a:rPr lang="en-US" sz="1800" dirty="0" err="1"/>
              <a:t>dell’Ing</a:t>
            </a:r>
            <a:r>
              <a:rPr lang="en-US" sz="1800" dirty="0"/>
              <a:t>. </a:t>
            </a:r>
            <a:r>
              <a:rPr lang="en-US" sz="1800" dirty="0" err="1"/>
              <a:t>Buttolo</a:t>
            </a:r>
            <a:r>
              <a:rPr lang="en-US" sz="1800" dirty="0"/>
              <a:t> Marco</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900992"/>
            <a:ext cx="5662762" cy="3762506"/>
          </a:xfrm>
          <a:prstGeom prst="rect">
            <a:avLst/>
          </a:prstGeom>
        </p:spPr>
      </p:pic>
    </p:spTree>
    <p:extLst>
      <p:ext uri="{BB962C8B-B14F-4D97-AF65-F5344CB8AC3E}">
        <p14:creationId xmlns:p14="http://schemas.microsoft.com/office/powerpoint/2010/main" val="419245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141710" y="685800"/>
            <a:ext cx="8928983" cy="2862322"/>
          </a:xfrm>
          <a:prstGeom prst="rect">
            <a:avLst/>
          </a:prstGeom>
          <a:noFill/>
        </p:spPr>
        <p:txBody>
          <a:bodyPr wrap="none" rtlCol="0">
            <a:spAutoFit/>
          </a:bodyPr>
          <a:lstStyle/>
          <a:p>
            <a:r>
              <a:rPr lang="it-IT" dirty="0">
                <a:solidFill>
                  <a:schemeClr val="bg1"/>
                </a:solidFill>
              </a:rPr>
              <a:t>L’aria è una miscela di gas. La trasmissione della potenza in un attuatore pneumatico </a:t>
            </a:r>
          </a:p>
          <a:p>
            <a:r>
              <a:rPr lang="it-IT" dirty="0">
                <a:solidFill>
                  <a:schemeClr val="bg1"/>
                </a:solidFill>
              </a:rPr>
              <a:t>Per mezzo di un fluido in pressione si basa sulla legge di Pascal la quale afferma che: </a:t>
            </a:r>
          </a:p>
          <a:p>
            <a:endParaRPr lang="it-IT" dirty="0">
              <a:solidFill>
                <a:schemeClr val="bg1"/>
              </a:solidFill>
            </a:endParaRPr>
          </a:p>
          <a:p>
            <a:r>
              <a:rPr lang="it-IT" dirty="0">
                <a:solidFill>
                  <a:schemeClr val="bg1"/>
                </a:solidFill>
              </a:rPr>
              <a:t>«La pressione esercitata su un fluido confinato si trasmette identicamente in tutte le </a:t>
            </a:r>
          </a:p>
          <a:p>
            <a:r>
              <a:rPr lang="it-IT" dirty="0">
                <a:solidFill>
                  <a:schemeClr val="bg1"/>
                </a:solidFill>
              </a:rPr>
              <a:t>Direzioni ed agisce perpendicolarmente alle superfici.» </a:t>
            </a:r>
          </a:p>
          <a:p>
            <a:endParaRPr lang="it-IT" dirty="0">
              <a:solidFill>
                <a:schemeClr val="bg1"/>
              </a:solidFill>
            </a:endParaRPr>
          </a:p>
          <a:p>
            <a:r>
              <a:rPr lang="it-IT" dirty="0">
                <a:solidFill>
                  <a:schemeClr val="bg1"/>
                </a:solidFill>
              </a:rPr>
              <a:t>Grazie a questa legge è possibile spiegare il funzionamento di alcune macchine come</a:t>
            </a:r>
          </a:p>
          <a:p>
            <a:r>
              <a:rPr lang="it-IT" dirty="0">
                <a:solidFill>
                  <a:schemeClr val="bg1"/>
                </a:solidFill>
              </a:rPr>
              <a:t>il torchio (idraulico) mostrato di seguito:</a:t>
            </a:r>
          </a:p>
          <a:p>
            <a:endParaRPr lang="it-IT" dirty="0">
              <a:solidFill>
                <a:schemeClr val="bg1"/>
              </a:solidFill>
            </a:endParaRPr>
          </a:p>
          <a:p>
            <a:endParaRPr lang="it-IT" dirty="0">
              <a:solidFill>
                <a:schemeClr val="bg1"/>
              </a:solidFill>
            </a:endParaRPr>
          </a:p>
        </p:txBody>
      </p:sp>
      <p:pic>
        <p:nvPicPr>
          <p:cNvPr id="7" name="Immagine 6"/>
          <p:cNvPicPr>
            <a:picLocks noChangeAspect="1"/>
          </p:cNvPicPr>
          <p:nvPr/>
        </p:nvPicPr>
        <p:blipFill>
          <a:blip r:embed="rId2"/>
          <a:stretch>
            <a:fillRect/>
          </a:stretch>
        </p:blipFill>
        <p:spPr>
          <a:xfrm>
            <a:off x="4267200" y="2743200"/>
            <a:ext cx="3236522" cy="3864844"/>
          </a:xfrm>
          <a:prstGeom prst="rect">
            <a:avLst/>
          </a:prstGeom>
        </p:spPr>
      </p:pic>
    </p:spTree>
    <p:extLst>
      <p:ext uri="{BB962C8B-B14F-4D97-AF65-F5344CB8AC3E}">
        <p14:creationId xmlns:p14="http://schemas.microsoft.com/office/powerpoint/2010/main" val="171940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asellaDiTesto 3"/>
              <p:cNvSpPr txBox="1"/>
              <p:nvPr/>
            </p:nvSpPr>
            <p:spPr>
              <a:xfrm>
                <a:off x="141710" y="685800"/>
                <a:ext cx="8697490" cy="4879156"/>
              </a:xfrm>
              <a:prstGeom prst="rect">
                <a:avLst/>
              </a:prstGeom>
              <a:noFill/>
            </p:spPr>
            <p:txBody>
              <a:bodyPr wrap="square" rtlCol="0">
                <a:spAutoFit/>
              </a:bodyPr>
              <a:lstStyle/>
              <a:p>
                <a:r>
                  <a:rPr lang="it-IT" dirty="0">
                    <a:solidFill>
                      <a:schemeClr val="bg1"/>
                    </a:solidFill>
                  </a:rPr>
                  <a:t>Si ha:</a:t>
                </a:r>
              </a:p>
              <a:p>
                <a:endParaRPr lang="it-IT" dirty="0">
                  <a:solidFill>
                    <a:schemeClr val="bg1"/>
                  </a:solidFill>
                </a:endParaRPr>
              </a:p>
              <a:p>
                <a14:m>
                  <m:oMathPara xmlns:m="http://schemas.openxmlformats.org/officeDocument/2006/math">
                    <m:oMathParaPr>
                      <m:jc m:val="centerGroup"/>
                    </m:oMathParaPr>
                    <m:oMath xmlns:m="http://schemas.openxmlformats.org/officeDocument/2006/math">
                      <m:sSub>
                        <m:sSubPr>
                          <m:ctrlPr>
                            <a:rPr lang="it-IT"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𝑃</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𝑃</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ea typeface="Cambria Math" panose="02040503050406030204" pitchFamily="18" charset="0"/>
                        </a:rPr>
                        <m:t>→ </m:t>
                      </m:r>
                      <m:f>
                        <m:fPr>
                          <m:type m:val="skw"/>
                          <m:ctrlPr>
                            <a:rPr lang="it-IT" b="0" i="1" smtClean="0">
                              <a:solidFill>
                                <a:schemeClr val="bg1"/>
                              </a:solidFill>
                              <a:latin typeface="Cambria Math" panose="02040503050406030204" pitchFamily="18" charset="0"/>
                              <a:ea typeface="Cambria Math" panose="02040503050406030204" pitchFamily="18" charset="0"/>
                            </a:rPr>
                          </m:ctrlPr>
                        </m:fPr>
                        <m:num>
                          <m:sSub>
                            <m:sSubPr>
                              <m:ctrlPr>
                                <a:rPr lang="it-IT" b="0" i="1" smtClean="0">
                                  <a:solidFill>
                                    <a:schemeClr val="bg1"/>
                                  </a:solidFill>
                                  <a:latin typeface="Cambria Math" panose="02040503050406030204" pitchFamily="18" charset="0"/>
                                  <a:ea typeface="Cambria Math" panose="02040503050406030204" pitchFamily="18" charset="0"/>
                                </a:rPr>
                              </m:ctrlPr>
                            </m:sSubPr>
                            <m:e>
                              <m:r>
                                <a:rPr lang="it-IT" b="0" i="1" smtClean="0">
                                  <a:solidFill>
                                    <a:schemeClr val="bg1"/>
                                  </a:solidFill>
                                  <a:latin typeface="Cambria Math" panose="02040503050406030204" pitchFamily="18" charset="0"/>
                                  <a:ea typeface="Cambria Math" panose="02040503050406030204" pitchFamily="18" charset="0"/>
                                </a:rPr>
                                <m:t>𝐹</m:t>
                              </m:r>
                            </m:e>
                            <m:sub>
                              <m:r>
                                <a:rPr lang="it-IT" b="0" i="1" smtClean="0">
                                  <a:solidFill>
                                    <a:schemeClr val="bg1"/>
                                  </a:solidFill>
                                  <a:latin typeface="Cambria Math" panose="02040503050406030204" pitchFamily="18" charset="0"/>
                                  <a:ea typeface="Cambria Math" panose="02040503050406030204" pitchFamily="18" charset="0"/>
                                </a:rPr>
                                <m:t>1</m:t>
                              </m:r>
                            </m:sub>
                          </m:sSub>
                        </m:num>
                        <m:den>
                          <m:sSub>
                            <m:sSubPr>
                              <m:ctrlPr>
                                <a:rPr lang="it-IT" b="0" i="1" smtClean="0">
                                  <a:solidFill>
                                    <a:schemeClr val="bg1"/>
                                  </a:solidFill>
                                  <a:latin typeface="Cambria Math" panose="02040503050406030204" pitchFamily="18" charset="0"/>
                                  <a:ea typeface="Cambria Math" panose="02040503050406030204" pitchFamily="18" charset="0"/>
                                </a:rPr>
                              </m:ctrlPr>
                            </m:sSubPr>
                            <m:e>
                              <m:r>
                                <a:rPr lang="it-IT" b="0" i="1" smtClean="0">
                                  <a:solidFill>
                                    <a:schemeClr val="bg1"/>
                                  </a:solidFill>
                                  <a:latin typeface="Cambria Math" panose="02040503050406030204" pitchFamily="18" charset="0"/>
                                  <a:ea typeface="Cambria Math" panose="02040503050406030204" pitchFamily="18" charset="0"/>
                                </a:rPr>
                                <m:t>𝐴</m:t>
                              </m:r>
                            </m:e>
                            <m:sub>
                              <m:r>
                                <a:rPr lang="it-IT" b="0" i="1" smtClean="0">
                                  <a:solidFill>
                                    <a:schemeClr val="bg1"/>
                                  </a:solidFill>
                                  <a:latin typeface="Cambria Math" panose="02040503050406030204" pitchFamily="18" charset="0"/>
                                  <a:ea typeface="Cambria Math" panose="02040503050406030204" pitchFamily="18" charset="0"/>
                                </a:rPr>
                                <m:t>1</m:t>
                              </m:r>
                            </m:sub>
                          </m:sSub>
                        </m:den>
                      </m:f>
                      <m:r>
                        <a:rPr lang="it-IT" b="0" i="1" smtClean="0">
                          <a:solidFill>
                            <a:schemeClr val="bg1"/>
                          </a:solidFill>
                          <a:latin typeface="Cambria Math" panose="02040503050406030204" pitchFamily="18" charset="0"/>
                          <a:ea typeface="Cambria Math" panose="02040503050406030204" pitchFamily="18" charset="0"/>
                        </a:rPr>
                        <m:t>=</m:t>
                      </m:r>
                      <m:f>
                        <m:fPr>
                          <m:type m:val="skw"/>
                          <m:ctrlPr>
                            <a:rPr lang="it-IT" b="0" i="1" smtClean="0">
                              <a:solidFill>
                                <a:schemeClr val="bg1"/>
                              </a:solidFill>
                              <a:latin typeface="Cambria Math" panose="02040503050406030204" pitchFamily="18" charset="0"/>
                              <a:ea typeface="Cambria Math" panose="02040503050406030204" pitchFamily="18" charset="0"/>
                            </a:rPr>
                          </m:ctrlPr>
                        </m:fPr>
                        <m:num>
                          <m:sSub>
                            <m:sSubPr>
                              <m:ctrlPr>
                                <a:rPr lang="it-IT" b="0" i="1" smtClean="0">
                                  <a:solidFill>
                                    <a:schemeClr val="bg1"/>
                                  </a:solidFill>
                                  <a:latin typeface="Cambria Math" panose="02040503050406030204" pitchFamily="18" charset="0"/>
                                  <a:ea typeface="Cambria Math" panose="02040503050406030204" pitchFamily="18" charset="0"/>
                                </a:rPr>
                              </m:ctrlPr>
                            </m:sSubPr>
                            <m:e>
                              <m:r>
                                <a:rPr lang="it-IT" b="0" i="1" smtClean="0">
                                  <a:solidFill>
                                    <a:schemeClr val="bg1"/>
                                  </a:solidFill>
                                  <a:latin typeface="Cambria Math" panose="02040503050406030204" pitchFamily="18" charset="0"/>
                                  <a:ea typeface="Cambria Math" panose="02040503050406030204" pitchFamily="18" charset="0"/>
                                </a:rPr>
                                <m:t>𝐹</m:t>
                              </m:r>
                            </m:e>
                            <m:sub>
                              <m:r>
                                <a:rPr lang="it-IT" b="0" i="1" smtClean="0">
                                  <a:solidFill>
                                    <a:schemeClr val="bg1"/>
                                  </a:solidFill>
                                  <a:latin typeface="Cambria Math" panose="02040503050406030204" pitchFamily="18" charset="0"/>
                                  <a:ea typeface="Cambria Math" panose="02040503050406030204" pitchFamily="18" charset="0"/>
                                </a:rPr>
                                <m:t>2</m:t>
                              </m:r>
                            </m:sub>
                          </m:sSub>
                        </m:num>
                        <m:den>
                          <m:sSub>
                            <m:sSubPr>
                              <m:ctrlPr>
                                <a:rPr lang="it-IT" b="0" i="1" smtClean="0">
                                  <a:solidFill>
                                    <a:schemeClr val="bg1"/>
                                  </a:solidFill>
                                  <a:latin typeface="Cambria Math" panose="02040503050406030204" pitchFamily="18" charset="0"/>
                                  <a:ea typeface="Cambria Math" panose="02040503050406030204" pitchFamily="18" charset="0"/>
                                </a:rPr>
                              </m:ctrlPr>
                            </m:sSubPr>
                            <m:e>
                              <m:r>
                                <a:rPr lang="it-IT" b="0" i="1" smtClean="0">
                                  <a:solidFill>
                                    <a:schemeClr val="bg1"/>
                                  </a:solidFill>
                                  <a:latin typeface="Cambria Math" panose="02040503050406030204" pitchFamily="18" charset="0"/>
                                  <a:ea typeface="Cambria Math" panose="02040503050406030204" pitchFamily="18" charset="0"/>
                                </a:rPr>
                                <m:t>𝐴</m:t>
                              </m:r>
                            </m:e>
                            <m:sub>
                              <m:r>
                                <a:rPr lang="it-IT" b="0" i="1" smtClean="0">
                                  <a:solidFill>
                                    <a:schemeClr val="bg1"/>
                                  </a:solidFill>
                                  <a:latin typeface="Cambria Math" panose="02040503050406030204" pitchFamily="18" charset="0"/>
                                  <a:ea typeface="Cambria Math" panose="02040503050406030204" pitchFamily="18" charset="0"/>
                                </a:rPr>
                                <m:t>2</m:t>
                              </m:r>
                            </m:sub>
                          </m:sSub>
                        </m:den>
                      </m:f>
                      <m:r>
                        <a:rPr lang="it-IT" b="0" i="1" smtClean="0">
                          <a:solidFill>
                            <a:schemeClr val="bg1"/>
                          </a:solidFill>
                          <a:latin typeface="Cambria Math" panose="02040503050406030204" pitchFamily="18" charset="0"/>
                          <a:ea typeface="Cambria Math" panose="02040503050406030204" pitchFamily="18" charset="0"/>
                        </a:rPr>
                        <m:t>→</m:t>
                      </m:r>
                      <m:sSub>
                        <m:sSubPr>
                          <m:ctrlPr>
                            <a:rPr lang="it-IT" b="0" i="1" smtClean="0">
                              <a:solidFill>
                                <a:schemeClr val="bg1"/>
                              </a:solidFill>
                              <a:latin typeface="Cambria Math" panose="02040503050406030204" pitchFamily="18" charset="0"/>
                              <a:ea typeface="Cambria Math" panose="02040503050406030204" pitchFamily="18" charset="0"/>
                            </a:rPr>
                          </m:ctrlPr>
                        </m:sSubPr>
                        <m:e>
                          <m:r>
                            <a:rPr lang="it-IT" b="0" i="1" smtClean="0">
                              <a:solidFill>
                                <a:schemeClr val="bg1"/>
                              </a:solidFill>
                              <a:latin typeface="Cambria Math" panose="02040503050406030204" pitchFamily="18" charset="0"/>
                              <a:ea typeface="Cambria Math" panose="02040503050406030204" pitchFamily="18" charset="0"/>
                            </a:rPr>
                            <m:t>𝐹</m:t>
                          </m:r>
                        </m:e>
                        <m:sub>
                          <m:r>
                            <a:rPr lang="it-IT" b="0" i="1" smtClean="0">
                              <a:solidFill>
                                <a:schemeClr val="bg1"/>
                              </a:solidFill>
                              <a:latin typeface="Cambria Math" panose="02040503050406030204" pitchFamily="18" charset="0"/>
                              <a:ea typeface="Cambria Math" panose="02040503050406030204" pitchFamily="18" charset="0"/>
                            </a:rPr>
                            <m:t>2</m:t>
                          </m:r>
                        </m:sub>
                      </m:sSub>
                      <m:r>
                        <a:rPr lang="it-IT" b="0" i="1" smtClean="0">
                          <a:solidFill>
                            <a:schemeClr val="bg1"/>
                          </a:solidFill>
                          <a:latin typeface="Cambria Math" panose="02040503050406030204" pitchFamily="18" charset="0"/>
                          <a:ea typeface="Cambria Math" panose="02040503050406030204" pitchFamily="18" charset="0"/>
                        </a:rPr>
                        <m:t>=</m:t>
                      </m:r>
                      <m:sSub>
                        <m:sSubPr>
                          <m:ctrlPr>
                            <a:rPr lang="it-IT" b="0" i="1" smtClean="0">
                              <a:solidFill>
                                <a:schemeClr val="bg1"/>
                              </a:solidFill>
                              <a:latin typeface="Cambria Math" panose="02040503050406030204" pitchFamily="18" charset="0"/>
                              <a:ea typeface="Cambria Math" panose="02040503050406030204" pitchFamily="18" charset="0"/>
                            </a:rPr>
                          </m:ctrlPr>
                        </m:sSubPr>
                        <m:e>
                          <m:r>
                            <a:rPr lang="it-IT" b="0" i="1" smtClean="0">
                              <a:solidFill>
                                <a:schemeClr val="bg1"/>
                              </a:solidFill>
                              <a:latin typeface="Cambria Math" panose="02040503050406030204" pitchFamily="18" charset="0"/>
                              <a:ea typeface="Cambria Math" panose="02040503050406030204" pitchFamily="18" charset="0"/>
                            </a:rPr>
                            <m:t>𝐹</m:t>
                          </m:r>
                        </m:e>
                        <m:sub>
                          <m:r>
                            <a:rPr lang="it-IT" b="0" i="1" smtClean="0">
                              <a:solidFill>
                                <a:schemeClr val="bg1"/>
                              </a:solidFill>
                              <a:latin typeface="Cambria Math" panose="02040503050406030204" pitchFamily="18" charset="0"/>
                              <a:ea typeface="Cambria Math" panose="02040503050406030204" pitchFamily="18" charset="0"/>
                            </a:rPr>
                            <m:t>1</m:t>
                          </m:r>
                        </m:sub>
                      </m:sSub>
                      <m:f>
                        <m:fPr>
                          <m:type m:val="skw"/>
                          <m:ctrlPr>
                            <a:rPr lang="it-IT" b="0" i="1" smtClean="0">
                              <a:solidFill>
                                <a:schemeClr val="bg1"/>
                              </a:solidFill>
                              <a:latin typeface="Cambria Math" panose="02040503050406030204" pitchFamily="18" charset="0"/>
                              <a:ea typeface="Cambria Math" panose="02040503050406030204" pitchFamily="18" charset="0"/>
                            </a:rPr>
                          </m:ctrlPr>
                        </m:fPr>
                        <m:num>
                          <m:sSub>
                            <m:sSubPr>
                              <m:ctrlPr>
                                <a:rPr lang="it-IT" b="0" i="1" smtClean="0">
                                  <a:solidFill>
                                    <a:schemeClr val="bg1"/>
                                  </a:solidFill>
                                  <a:latin typeface="Cambria Math" panose="02040503050406030204" pitchFamily="18" charset="0"/>
                                  <a:ea typeface="Cambria Math" panose="02040503050406030204" pitchFamily="18" charset="0"/>
                                </a:rPr>
                              </m:ctrlPr>
                            </m:sSubPr>
                            <m:e>
                              <m:r>
                                <a:rPr lang="it-IT" b="0" i="1" smtClean="0">
                                  <a:solidFill>
                                    <a:schemeClr val="bg1"/>
                                  </a:solidFill>
                                  <a:latin typeface="Cambria Math" panose="02040503050406030204" pitchFamily="18" charset="0"/>
                                  <a:ea typeface="Cambria Math" panose="02040503050406030204" pitchFamily="18" charset="0"/>
                                </a:rPr>
                                <m:t>𝐴</m:t>
                              </m:r>
                            </m:e>
                            <m:sub>
                              <m:r>
                                <a:rPr lang="it-IT" b="0" i="1" smtClean="0">
                                  <a:solidFill>
                                    <a:schemeClr val="bg1"/>
                                  </a:solidFill>
                                  <a:latin typeface="Cambria Math" panose="02040503050406030204" pitchFamily="18" charset="0"/>
                                  <a:ea typeface="Cambria Math" panose="02040503050406030204" pitchFamily="18" charset="0"/>
                                </a:rPr>
                                <m:t>2</m:t>
                              </m:r>
                            </m:sub>
                          </m:sSub>
                        </m:num>
                        <m:den>
                          <m:sSub>
                            <m:sSubPr>
                              <m:ctrlPr>
                                <a:rPr lang="it-IT" b="0" i="1" smtClean="0">
                                  <a:solidFill>
                                    <a:schemeClr val="bg1"/>
                                  </a:solidFill>
                                  <a:latin typeface="Cambria Math" panose="02040503050406030204" pitchFamily="18" charset="0"/>
                                  <a:ea typeface="Cambria Math" panose="02040503050406030204" pitchFamily="18" charset="0"/>
                                </a:rPr>
                              </m:ctrlPr>
                            </m:sSubPr>
                            <m:e>
                              <m:r>
                                <a:rPr lang="it-IT" b="0" i="1" smtClean="0">
                                  <a:solidFill>
                                    <a:schemeClr val="bg1"/>
                                  </a:solidFill>
                                  <a:latin typeface="Cambria Math" panose="02040503050406030204" pitchFamily="18" charset="0"/>
                                  <a:ea typeface="Cambria Math" panose="02040503050406030204" pitchFamily="18" charset="0"/>
                                </a:rPr>
                                <m:t>𝐴</m:t>
                              </m:r>
                            </m:e>
                            <m:sub>
                              <m:r>
                                <a:rPr lang="it-IT" b="0" i="1" smtClean="0">
                                  <a:solidFill>
                                    <a:schemeClr val="bg1"/>
                                  </a:solidFill>
                                  <a:latin typeface="Cambria Math" panose="02040503050406030204" pitchFamily="18" charset="0"/>
                                  <a:ea typeface="Cambria Math" panose="02040503050406030204" pitchFamily="18" charset="0"/>
                                </a:rPr>
                                <m:t>1</m:t>
                              </m:r>
                            </m:sub>
                          </m:sSub>
                        </m:den>
                      </m:f>
                    </m:oMath>
                  </m:oMathPara>
                </a14:m>
                <a:endParaRPr lang="it-IT" dirty="0">
                  <a:solidFill>
                    <a:schemeClr val="bg1"/>
                  </a:solidFill>
                </a:endParaRPr>
              </a:p>
              <a:p>
                <a:endParaRPr lang="it-IT" dirty="0">
                  <a:solidFill>
                    <a:schemeClr val="bg1"/>
                  </a:solidFill>
                </a:endParaRPr>
              </a:p>
              <a:p>
                <a:r>
                  <a:rPr lang="it-IT" dirty="0">
                    <a:solidFill>
                      <a:schemeClr val="bg1"/>
                    </a:solidFill>
                  </a:rPr>
                  <a:t>Dove:</a:t>
                </a:r>
              </a:p>
              <a:p>
                <a:endParaRPr lang="it-IT" dirty="0">
                  <a:solidFill>
                    <a:schemeClr val="bg1"/>
                  </a:solidFill>
                </a:endParaRPr>
              </a:p>
              <a:p>
                <a14:m>
                  <m:oMathPara xmlns:m="http://schemas.openxmlformats.org/officeDocument/2006/math">
                    <m:oMathParaPr>
                      <m:jc m:val="centerGroup"/>
                    </m:oMathParaPr>
                    <m:oMath xmlns:m="http://schemas.openxmlformats.org/officeDocument/2006/math">
                      <m:sSub>
                        <m:sSubPr>
                          <m:ctrlPr>
                            <a:rPr lang="it-IT"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𝐴</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𝐴𝑟𝑒𝑎</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𝑠𝑒𝑧𝑖𝑜𝑛𝑒</m:t>
                      </m:r>
                      <m:r>
                        <a:rPr lang="it-IT" b="0" i="1" smtClean="0">
                          <a:solidFill>
                            <a:schemeClr val="bg1"/>
                          </a:solidFill>
                          <a:latin typeface="Cambria Math" panose="02040503050406030204" pitchFamily="18" charset="0"/>
                        </a:rPr>
                        <m:t> 1</m:t>
                      </m:r>
                    </m:oMath>
                  </m:oMathPara>
                </a14:m>
                <a:endParaRPr lang="it-IT" b="0" dirty="0">
                  <a:solidFill>
                    <a:schemeClr val="bg1"/>
                  </a:solidFill>
                </a:endParaRPr>
              </a:p>
              <a:p>
                <a14:m>
                  <m:oMathPara xmlns:m="http://schemas.openxmlformats.org/officeDocument/2006/math">
                    <m:oMathParaPr>
                      <m:jc m:val="centerGroup"/>
                    </m:oMathParaPr>
                    <m:oMath xmlns:m="http://schemas.openxmlformats.org/officeDocument/2006/math">
                      <m:sSub>
                        <m:sSubPr>
                          <m:ctrlPr>
                            <a:rPr lang="it-IT"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𝐴</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𝑎𝑟𝑒𝑎</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𝑠𝑒𝑧𝑖𝑜𝑛𝑒</m:t>
                      </m:r>
                      <m:r>
                        <a:rPr lang="it-IT" b="0" i="1" smtClean="0">
                          <a:solidFill>
                            <a:schemeClr val="bg1"/>
                          </a:solidFill>
                          <a:latin typeface="Cambria Math" panose="02040503050406030204" pitchFamily="18" charset="0"/>
                        </a:rPr>
                        <m:t> 2</m:t>
                      </m:r>
                    </m:oMath>
                  </m:oMathPara>
                </a14:m>
                <a:endParaRPr lang="it-IT" b="0" dirty="0">
                  <a:solidFill>
                    <a:schemeClr val="bg1"/>
                  </a:solidFill>
                </a:endParaRPr>
              </a:p>
              <a:p>
                <a14:m>
                  <m:oMathPara xmlns:m="http://schemas.openxmlformats.org/officeDocument/2006/math">
                    <m:oMathParaPr>
                      <m:jc m:val="centerGroup"/>
                    </m:oMathParaPr>
                    <m:oMath xmlns:m="http://schemas.openxmlformats.org/officeDocument/2006/math">
                      <m:sSub>
                        <m:sSubPr>
                          <m:ctrlPr>
                            <a:rPr lang="it-IT"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𝑃</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𝑃𝑟𝑒𝑠𝑠𝑖𝑜𝑛𝑒</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𝑒𝑠𝑒𝑟𝑐𝑖𝑡𝑎𝑡𝑎</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𝑠𝑢𝑙</m:t>
                      </m:r>
                      <m:sSup>
                        <m:sSupPr>
                          <m:ctrlPr>
                            <a:rPr lang="it-IT" b="0" i="1" smtClean="0">
                              <a:solidFill>
                                <a:schemeClr val="bg1"/>
                              </a:solidFill>
                              <a:latin typeface="Cambria Math" panose="02040503050406030204" pitchFamily="18" charset="0"/>
                            </a:rPr>
                          </m:ctrlPr>
                        </m:sSupPr>
                        <m:e>
                          <m:r>
                            <a:rPr lang="it-IT" b="0" i="1" smtClean="0">
                              <a:solidFill>
                                <a:schemeClr val="bg1"/>
                              </a:solidFill>
                              <a:latin typeface="Cambria Math" panose="02040503050406030204" pitchFamily="18" charset="0"/>
                            </a:rPr>
                            <m:t>𝑙</m:t>
                          </m:r>
                        </m:e>
                        <m:sup>
                          <m:r>
                            <a:rPr lang="it-IT" b="0" i="1" smtClean="0">
                              <a:solidFill>
                                <a:schemeClr val="bg1"/>
                              </a:solidFill>
                              <a:latin typeface="Cambria Math" panose="02040503050406030204" pitchFamily="18" charset="0"/>
                            </a:rPr>
                            <m:t>′</m:t>
                          </m:r>
                        </m:sup>
                      </m:sSup>
                      <m:r>
                        <a:rPr lang="it-IT" b="0" i="1" smtClean="0">
                          <a:solidFill>
                            <a:schemeClr val="bg1"/>
                          </a:solidFill>
                          <a:latin typeface="Cambria Math" panose="02040503050406030204" pitchFamily="18" charset="0"/>
                        </a:rPr>
                        <m:t>𝑜𝑔𝑔𝑒𝑡𝑡𝑜</m:t>
                      </m:r>
                      <m:r>
                        <a:rPr lang="it-IT" b="0" i="1" smtClean="0">
                          <a:solidFill>
                            <a:schemeClr val="bg1"/>
                          </a:solidFill>
                          <a:latin typeface="Cambria Math" panose="02040503050406030204" pitchFamily="18" charset="0"/>
                        </a:rPr>
                        <m:t> 1</m:t>
                      </m:r>
                    </m:oMath>
                  </m:oMathPara>
                </a14:m>
                <a:endParaRPr lang="it-IT" dirty="0">
                  <a:solidFill>
                    <a:schemeClr val="bg1"/>
                  </a:solidFill>
                </a:endParaRPr>
              </a:p>
              <a:p>
                <a14:m>
                  <m:oMathPara xmlns:m="http://schemas.openxmlformats.org/officeDocument/2006/math">
                    <m:oMathParaPr>
                      <m:jc m:val="centerGroup"/>
                    </m:oMathParaPr>
                    <m:oMath xmlns:m="http://schemas.openxmlformats.org/officeDocument/2006/math">
                      <m:sSub>
                        <m:sSubPr>
                          <m:ctrlPr>
                            <a:rPr lang="it-IT"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𝑃</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𝑃𝑟𝑒𝑠𝑠𝑖𝑜𝑛𝑒</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𝑒𝑠𝑒𝑟𝑐𝑖𝑡𝑎𝑡𝑎</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𝑠𝑢𝑙</m:t>
                      </m:r>
                      <m:sSup>
                        <m:sSupPr>
                          <m:ctrlPr>
                            <a:rPr lang="it-IT" b="0" i="1" smtClean="0">
                              <a:solidFill>
                                <a:schemeClr val="bg1"/>
                              </a:solidFill>
                              <a:latin typeface="Cambria Math" panose="02040503050406030204" pitchFamily="18" charset="0"/>
                            </a:rPr>
                          </m:ctrlPr>
                        </m:sSupPr>
                        <m:e>
                          <m:r>
                            <a:rPr lang="it-IT" b="0" i="1" smtClean="0">
                              <a:solidFill>
                                <a:schemeClr val="bg1"/>
                              </a:solidFill>
                              <a:latin typeface="Cambria Math" panose="02040503050406030204" pitchFamily="18" charset="0"/>
                            </a:rPr>
                            <m:t>𝑙</m:t>
                          </m:r>
                        </m:e>
                        <m:sup>
                          <m:r>
                            <a:rPr lang="it-IT" b="0" i="1" smtClean="0">
                              <a:solidFill>
                                <a:schemeClr val="bg1"/>
                              </a:solidFill>
                              <a:latin typeface="Cambria Math" panose="02040503050406030204" pitchFamily="18" charset="0"/>
                            </a:rPr>
                            <m:t>′</m:t>
                          </m:r>
                        </m:sup>
                      </m:sSup>
                      <m:r>
                        <a:rPr lang="it-IT" b="0" i="1" smtClean="0">
                          <a:solidFill>
                            <a:schemeClr val="bg1"/>
                          </a:solidFill>
                          <a:latin typeface="Cambria Math" panose="02040503050406030204" pitchFamily="18" charset="0"/>
                        </a:rPr>
                        <m:t>𝑜𝑔𝑔𝑒𝑡𝑡𝑜</m:t>
                      </m:r>
                      <m:r>
                        <a:rPr lang="it-IT" b="0" i="1" smtClean="0">
                          <a:solidFill>
                            <a:schemeClr val="bg1"/>
                          </a:solidFill>
                          <a:latin typeface="Cambria Math" panose="02040503050406030204" pitchFamily="18" charset="0"/>
                        </a:rPr>
                        <m:t> 2.</m:t>
                      </m:r>
                    </m:oMath>
                  </m:oMathPara>
                </a14:m>
                <a:endParaRPr lang="it-IT" dirty="0">
                  <a:solidFill>
                    <a:schemeClr val="bg1"/>
                  </a:solidFill>
                </a:endParaRPr>
              </a:p>
              <a:p>
                <a:endParaRPr lang="it-IT" dirty="0">
                  <a:solidFill>
                    <a:schemeClr val="bg1"/>
                  </a:solidFill>
                </a:endParaRPr>
              </a:p>
              <a:p>
                <a:r>
                  <a:rPr lang="it-IT" dirty="0">
                    <a:solidFill>
                      <a:schemeClr val="bg1"/>
                    </a:solidFill>
                  </a:rPr>
                  <a:t>Il seguente rapporto è il fattore di </a:t>
                </a:r>
                <a:r>
                  <a:rPr lang="it-IT" b="1" u="sng" dirty="0">
                    <a:solidFill>
                      <a:schemeClr val="bg1"/>
                    </a:solidFill>
                  </a:rPr>
                  <a:t>fattore di amplificazione</a:t>
                </a:r>
                <a:r>
                  <a:rPr lang="it-IT" dirty="0">
                    <a:solidFill>
                      <a:schemeClr val="bg1"/>
                    </a:solidFill>
                  </a:rPr>
                  <a:t>:</a:t>
                </a:r>
              </a:p>
              <a:p>
                <a:endParaRPr lang="it-IT" dirty="0">
                  <a:solidFill>
                    <a:schemeClr val="bg1"/>
                  </a:solidFill>
                </a:endParaRPr>
              </a:p>
              <a:p>
                <a14:m>
                  <m:oMathPara xmlns:m="http://schemas.openxmlformats.org/officeDocument/2006/math">
                    <m:oMathParaPr>
                      <m:jc m:val="centerGroup"/>
                    </m:oMathParaPr>
                    <m:oMath xmlns:m="http://schemas.openxmlformats.org/officeDocument/2006/math">
                      <m:f>
                        <m:fPr>
                          <m:type m:val="skw"/>
                          <m:ctrlPr>
                            <a:rPr lang="it-IT" i="1" smtClean="0">
                              <a:solidFill>
                                <a:schemeClr val="bg1"/>
                              </a:solidFill>
                              <a:latin typeface="Cambria Math" panose="02040503050406030204" pitchFamily="18" charset="0"/>
                            </a:rPr>
                          </m:ctrlPr>
                        </m:fPr>
                        <m:num>
                          <m:sSub>
                            <m:sSubPr>
                              <m:ctrlPr>
                                <a:rPr lang="it-IT"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𝐴</m:t>
                              </m:r>
                            </m:e>
                            <m:sub>
                              <m:r>
                                <a:rPr lang="it-IT" b="0" i="1" smtClean="0">
                                  <a:solidFill>
                                    <a:schemeClr val="bg1"/>
                                  </a:solidFill>
                                  <a:latin typeface="Cambria Math" panose="02040503050406030204" pitchFamily="18" charset="0"/>
                                </a:rPr>
                                <m:t>2</m:t>
                              </m:r>
                            </m:sub>
                          </m:sSub>
                        </m:num>
                        <m:den>
                          <m:sSub>
                            <m:sSubPr>
                              <m:ctrlPr>
                                <a:rPr lang="it-IT"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𝐴</m:t>
                              </m:r>
                            </m:e>
                            <m:sub>
                              <m:r>
                                <a:rPr lang="it-IT" b="0" i="1" smtClean="0">
                                  <a:solidFill>
                                    <a:schemeClr val="bg1"/>
                                  </a:solidFill>
                                  <a:latin typeface="Cambria Math" panose="02040503050406030204" pitchFamily="18" charset="0"/>
                                </a:rPr>
                                <m:t>1</m:t>
                              </m:r>
                            </m:sub>
                          </m:sSub>
                        </m:den>
                      </m:f>
                    </m:oMath>
                  </m:oMathPara>
                </a14:m>
                <a:endParaRPr lang="it-IT" dirty="0">
                  <a:solidFill>
                    <a:schemeClr val="bg1"/>
                  </a:solidFill>
                </a:endParaRPr>
              </a:p>
              <a:p>
                <a:endParaRPr lang="it-IT" dirty="0">
                  <a:solidFill>
                    <a:schemeClr val="bg1"/>
                  </a:solidFill>
                </a:endParaRPr>
              </a:p>
              <a:p>
                <a:endParaRPr lang="it-IT" dirty="0">
                  <a:solidFill>
                    <a:schemeClr val="bg1"/>
                  </a:solidFill>
                </a:endParaRPr>
              </a:p>
            </p:txBody>
          </p:sp>
        </mc:Choice>
        <mc:Fallback>
          <p:sp>
            <p:nvSpPr>
              <p:cNvPr id="4" name="CasellaDiTesto 3"/>
              <p:cNvSpPr txBox="1">
                <a:spLocks noRot="1" noChangeAspect="1" noMove="1" noResize="1" noEditPoints="1" noAdjustHandles="1" noChangeArrowheads="1" noChangeShapeType="1" noTextEdit="1"/>
              </p:cNvSpPr>
              <p:nvPr/>
            </p:nvSpPr>
            <p:spPr>
              <a:xfrm>
                <a:off x="141710" y="685800"/>
                <a:ext cx="8697490" cy="4879156"/>
              </a:xfrm>
              <a:prstGeom prst="rect">
                <a:avLst/>
              </a:prstGeom>
              <a:blipFill>
                <a:blip r:embed="rId2"/>
                <a:stretch>
                  <a:fillRect l="-561" t="-750"/>
                </a:stretch>
              </a:blipFill>
            </p:spPr>
            <p:txBody>
              <a:bodyPr/>
              <a:lstStyle/>
              <a:p>
                <a:r>
                  <a:rPr lang="it-IT">
                    <a:noFill/>
                  </a:rPr>
                  <a:t> </a:t>
                </a:r>
              </a:p>
            </p:txBody>
          </p:sp>
        </mc:Fallback>
      </mc:AlternateContent>
    </p:spTree>
    <p:extLst>
      <p:ext uri="{BB962C8B-B14F-4D97-AF65-F5344CB8AC3E}">
        <p14:creationId xmlns:p14="http://schemas.microsoft.com/office/powerpoint/2010/main" val="2238014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asellaDiTesto 3"/>
              <p:cNvSpPr txBox="1"/>
              <p:nvPr/>
            </p:nvSpPr>
            <p:spPr>
              <a:xfrm>
                <a:off x="141710" y="685800"/>
                <a:ext cx="8697490" cy="6622006"/>
              </a:xfrm>
              <a:prstGeom prst="rect">
                <a:avLst/>
              </a:prstGeom>
              <a:noFill/>
            </p:spPr>
            <p:txBody>
              <a:bodyPr wrap="square" rtlCol="0">
                <a:spAutoFit/>
              </a:bodyPr>
              <a:lstStyle/>
              <a:p>
                <a:r>
                  <a:rPr lang="it-IT" dirty="0">
                    <a:solidFill>
                      <a:schemeClr val="bg1"/>
                    </a:solidFill>
                  </a:rPr>
                  <a:t>Un problema presente negli impianti pneumatici è l’acqua. La quantità di acqua presente nell’aria è funzione delle condizioni climatiche ed ambientali. </a:t>
                </a:r>
              </a:p>
              <a:p>
                <a:endParaRPr lang="it-IT" dirty="0">
                  <a:solidFill>
                    <a:schemeClr val="bg1"/>
                  </a:solidFill>
                </a:endParaRPr>
              </a:p>
              <a:p>
                <a:r>
                  <a:rPr lang="it-IT" dirty="0">
                    <a:solidFill>
                      <a:schemeClr val="bg1"/>
                    </a:solidFill>
                  </a:rPr>
                  <a:t>Per </a:t>
                </a:r>
                <a:r>
                  <a:rPr lang="it-IT" b="1" u="sng" dirty="0">
                    <a:solidFill>
                      <a:schemeClr val="bg1"/>
                    </a:solidFill>
                  </a:rPr>
                  <a:t>umidità assoluta</a:t>
                </a:r>
                <a:r>
                  <a:rPr lang="it-IT" u="sng" dirty="0">
                    <a:solidFill>
                      <a:schemeClr val="bg1"/>
                    </a:solidFill>
                  </a:rPr>
                  <a:t> </a:t>
                </a:r>
                <a:r>
                  <a:rPr lang="it-IT" dirty="0">
                    <a:solidFill>
                      <a:schemeClr val="bg1"/>
                    </a:solidFill>
                  </a:rPr>
                  <a:t>si intende la quantità di acqua contenuta in un m3 di aria. Per </a:t>
                </a:r>
                <a:r>
                  <a:rPr lang="it-IT" b="1" u="sng" dirty="0">
                    <a:solidFill>
                      <a:schemeClr val="bg1"/>
                    </a:solidFill>
                  </a:rPr>
                  <a:t>quantità di saturazione </a:t>
                </a:r>
                <a:r>
                  <a:rPr lang="it-IT" dirty="0">
                    <a:solidFill>
                      <a:schemeClr val="bg1"/>
                    </a:solidFill>
                  </a:rPr>
                  <a:t>invece si intende la quantità di acqua che un m3 di aria può assorbire ad una determinata temperatura.</a:t>
                </a:r>
              </a:p>
              <a:p>
                <a:endParaRPr lang="it-IT" dirty="0">
                  <a:solidFill>
                    <a:schemeClr val="bg1"/>
                  </a:solidFill>
                </a:endParaRPr>
              </a:p>
              <a:p>
                <a:r>
                  <a:rPr lang="it-IT" dirty="0">
                    <a:solidFill>
                      <a:schemeClr val="bg1"/>
                    </a:solidFill>
                  </a:rPr>
                  <a:t>L’umidità relativa è data da:</a:t>
                </a:r>
              </a:p>
              <a:p>
                <a:endParaRPr lang="it-IT" dirty="0">
                  <a:solidFill>
                    <a:schemeClr val="bg1"/>
                  </a:solidFill>
                </a:endParaRPr>
              </a:p>
              <a:p>
                <a:r>
                  <a:rPr lang="it-IT" b="1" u="sng" dirty="0">
                    <a:solidFill>
                      <a:schemeClr val="bg1"/>
                    </a:solidFill>
                  </a:rPr>
                  <a:t>Umidità relativa </a:t>
                </a:r>
                <a:r>
                  <a:rPr lang="it-IT" dirty="0">
                    <a:solidFill>
                      <a:schemeClr val="bg1"/>
                    </a:solidFill>
                  </a:rPr>
                  <a:t>= </a:t>
                </a:r>
                <a14:m>
                  <m:oMath xmlns:m="http://schemas.openxmlformats.org/officeDocument/2006/math">
                    <m:f>
                      <m:fPr>
                        <m:ctrlPr>
                          <a:rPr lang="it-IT"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𝑢𝑚𝑖𝑑𝑖𝑡</m:t>
                        </m:r>
                        <m:r>
                          <a:rPr lang="it-IT" b="0" i="1" smtClean="0">
                            <a:solidFill>
                              <a:schemeClr val="bg1"/>
                            </a:solidFill>
                            <a:latin typeface="Cambria Math" panose="02040503050406030204" pitchFamily="18" charset="0"/>
                          </a:rPr>
                          <m:t>à </m:t>
                        </m:r>
                        <m:r>
                          <a:rPr lang="it-IT" b="0" i="1" smtClean="0">
                            <a:solidFill>
                              <a:schemeClr val="bg1"/>
                            </a:solidFill>
                            <a:latin typeface="Cambria Math" panose="02040503050406030204" pitchFamily="18" charset="0"/>
                          </a:rPr>
                          <m:t>𝑎𝑠𝑠𝑜𝑙𝑢𝑡𝑎</m:t>
                        </m:r>
                      </m:num>
                      <m:den>
                        <m:r>
                          <a:rPr lang="it-IT" b="0" i="1" smtClean="0">
                            <a:solidFill>
                              <a:schemeClr val="bg1"/>
                            </a:solidFill>
                            <a:latin typeface="Cambria Math" panose="02040503050406030204" pitchFamily="18" charset="0"/>
                          </a:rPr>
                          <m:t>𝑞𝑢𝑎𝑛𝑡𝑖𝑡</m:t>
                        </m:r>
                        <m:r>
                          <a:rPr lang="it-IT" b="0" i="1" smtClean="0">
                            <a:solidFill>
                              <a:schemeClr val="bg1"/>
                            </a:solidFill>
                            <a:latin typeface="Cambria Math" panose="02040503050406030204" pitchFamily="18" charset="0"/>
                          </a:rPr>
                          <m:t>à </m:t>
                        </m:r>
                        <m:r>
                          <a:rPr lang="it-IT" b="0" i="1" smtClean="0">
                            <a:solidFill>
                              <a:schemeClr val="bg1"/>
                            </a:solidFill>
                            <a:latin typeface="Cambria Math" panose="02040503050406030204" pitchFamily="18" charset="0"/>
                          </a:rPr>
                          <m:t>𝑑𝑖</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𝑠𝑎𝑡𝑢𝑟𝑎𝑧𝑖𝑜𝑛𝑒</m:t>
                        </m:r>
                      </m:den>
                    </m:f>
                    <m:r>
                      <a:rPr lang="it-IT" b="0" i="1" smtClean="0">
                        <a:solidFill>
                          <a:schemeClr val="bg1"/>
                        </a:solidFill>
                        <a:latin typeface="Cambria Math" panose="02040503050406030204" pitchFamily="18" charset="0"/>
                      </a:rPr>
                      <m:t>𝑥</m:t>
                    </m:r>
                    <m:r>
                      <a:rPr lang="it-IT" b="0" i="1" smtClean="0">
                        <a:solidFill>
                          <a:schemeClr val="bg1"/>
                        </a:solidFill>
                        <a:latin typeface="Cambria Math" panose="02040503050406030204" pitchFamily="18" charset="0"/>
                      </a:rPr>
                      <m:t>100</m:t>
                    </m:r>
                  </m:oMath>
                </a14:m>
                <a:endParaRPr lang="it-IT" dirty="0">
                  <a:solidFill>
                    <a:schemeClr val="bg1"/>
                  </a:solidFill>
                </a:endParaRPr>
              </a:p>
              <a:p>
                <a:endParaRPr lang="it-IT" dirty="0">
                  <a:solidFill>
                    <a:schemeClr val="bg1"/>
                  </a:solidFill>
                </a:endParaRPr>
              </a:p>
              <a:p>
                <a:r>
                  <a:rPr lang="it-IT" dirty="0">
                    <a:solidFill>
                      <a:schemeClr val="bg1"/>
                    </a:solidFill>
                  </a:rPr>
                  <a:t>L’umidità si trasforma in acqua nelle tubature. Questa cosa non fa bene all’impianto. Per questo motivo, l’aria viene prima trattata, poi compressa ed infine inviata tramite le tubazioni le quali possono essere:</a:t>
                </a: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Rame</a:t>
                </a:r>
              </a:p>
              <a:p>
                <a:pPr marL="285750" indent="-285750">
                  <a:buFont typeface="Arial" panose="020B0604020202020204" pitchFamily="34" charset="0"/>
                  <a:buChar char="•"/>
                </a:pPr>
                <a:r>
                  <a:rPr lang="it-IT" dirty="0">
                    <a:solidFill>
                      <a:schemeClr val="bg1"/>
                    </a:solidFill>
                  </a:rPr>
                  <a:t>Ottone</a:t>
                </a:r>
              </a:p>
              <a:p>
                <a:pPr marL="285750" indent="-285750">
                  <a:buFont typeface="Arial" panose="020B0604020202020204" pitchFamily="34" charset="0"/>
                  <a:buChar char="•"/>
                </a:pPr>
                <a:r>
                  <a:rPr lang="it-IT" dirty="0">
                    <a:solidFill>
                      <a:schemeClr val="bg1"/>
                    </a:solidFill>
                  </a:rPr>
                  <a:t>Acciaio</a:t>
                </a:r>
              </a:p>
              <a:p>
                <a:pPr marL="285750" indent="-285750">
                  <a:buFont typeface="Arial" panose="020B0604020202020204" pitchFamily="34" charset="0"/>
                  <a:buChar char="•"/>
                </a:pPr>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p:txBody>
          </p:sp>
        </mc:Choice>
        <mc:Fallback>
          <p:sp>
            <p:nvSpPr>
              <p:cNvPr id="4" name="CasellaDiTesto 3"/>
              <p:cNvSpPr txBox="1">
                <a:spLocks noRot="1" noChangeAspect="1" noMove="1" noResize="1" noEditPoints="1" noAdjustHandles="1" noChangeArrowheads="1" noChangeShapeType="1" noTextEdit="1"/>
              </p:cNvSpPr>
              <p:nvPr/>
            </p:nvSpPr>
            <p:spPr>
              <a:xfrm>
                <a:off x="141710" y="685800"/>
                <a:ext cx="8697490" cy="6622006"/>
              </a:xfrm>
              <a:prstGeom prst="rect">
                <a:avLst/>
              </a:prstGeom>
              <a:blipFill>
                <a:blip r:embed="rId2"/>
                <a:stretch>
                  <a:fillRect l="-561" t="-552" r="-1191"/>
                </a:stretch>
              </a:blipFill>
            </p:spPr>
            <p:txBody>
              <a:bodyPr/>
              <a:lstStyle/>
              <a:p>
                <a:r>
                  <a:rPr lang="it-IT">
                    <a:noFill/>
                  </a:rPr>
                  <a:t> </a:t>
                </a:r>
              </a:p>
            </p:txBody>
          </p:sp>
        </mc:Fallback>
      </mc:AlternateContent>
    </p:spTree>
    <p:extLst>
      <p:ext uri="{BB962C8B-B14F-4D97-AF65-F5344CB8AC3E}">
        <p14:creationId xmlns:p14="http://schemas.microsoft.com/office/powerpoint/2010/main" val="158860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141710" y="685800"/>
            <a:ext cx="8697490" cy="3693319"/>
          </a:xfrm>
          <a:prstGeom prst="rect">
            <a:avLst/>
          </a:prstGeom>
          <a:noFill/>
        </p:spPr>
        <p:txBody>
          <a:bodyPr wrap="square" rtlCol="0">
            <a:spAutoFit/>
          </a:bodyPr>
          <a:lstStyle/>
          <a:p>
            <a:r>
              <a:rPr lang="it-IT" dirty="0">
                <a:solidFill>
                  <a:schemeClr val="bg1"/>
                </a:solidFill>
              </a:rPr>
              <a:t>Il seguente schema illustra la struttura di base di un impianto ad aria compressa:</a:t>
            </a: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p:txBody>
      </p:sp>
      <p:pic>
        <p:nvPicPr>
          <p:cNvPr id="2" name="Immagine 1"/>
          <p:cNvPicPr>
            <a:picLocks noChangeAspect="1"/>
          </p:cNvPicPr>
          <p:nvPr/>
        </p:nvPicPr>
        <p:blipFill>
          <a:blip r:embed="rId2"/>
          <a:stretch>
            <a:fillRect/>
          </a:stretch>
        </p:blipFill>
        <p:spPr>
          <a:xfrm>
            <a:off x="3581400" y="1447800"/>
            <a:ext cx="2141341" cy="4562579"/>
          </a:xfrm>
          <a:prstGeom prst="rect">
            <a:avLst/>
          </a:prstGeom>
        </p:spPr>
      </p:pic>
    </p:spTree>
    <p:extLst>
      <p:ext uri="{BB962C8B-B14F-4D97-AF65-F5344CB8AC3E}">
        <p14:creationId xmlns:p14="http://schemas.microsoft.com/office/powerpoint/2010/main" val="1714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141710" y="685800"/>
            <a:ext cx="8697490" cy="6463308"/>
          </a:xfrm>
          <a:prstGeom prst="rect">
            <a:avLst/>
          </a:prstGeom>
          <a:noFill/>
        </p:spPr>
        <p:txBody>
          <a:bodyPr wrap="square" rtlCol="0">
            <a:spAutoFit/>
          </a:bodyPr>
          <a:lstStyle/>
          <a:p>
            <a:r>
              <a:rPr lang="it-IT" dirty="0">
                <a:solidFill>
                  <a:schemeClr val="bg1"/>
                </a:solidFill>
              </a:rPr>
              <a:t>Il gruppo di generazione dell’aria compressa è composto essenzialmente da un filtro ed a valle un compressore. Il compressore è una macchina in grado di aumentare la pressione dell’aria in ingresso. Quindi:</a:t>
            </a: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r>
              <a:rPr lang="it-IT" dirty="0">
                <a:solidFill>
                  <a:schemeClr val="bg1"/>
                </a:solidFill>
              </a:rPr>
              <a:t>La pressione finale è maggiore della pressione iniziale. I compressori possono essere fondamentalmente di due tipi:</a:t>
            </a:r>
          </a:p>
          <a:p>
            <a:endParaRPr lang="it-IT" dirty="0">
              <a:solidFill>
                <a:schemeClr val="bg1"/>
              </a:solidFill>
            </a:endParaRPr>
          </a:p>
          <a:p>
            <a:pPr marL="285750" indent="-285750">
              <a:buFont typeface="Arial" panose="020B0604020202020204" pitchFamily="34" charset="0"/>
              <a:buChar char="•"/>
            </a:pPr>
            <a:r>
              <a:rPr lang="it-IT" dirty="0">
                <a:solidFill>
                  <a:schemeClr val="bg1"/>
                </a:solidFill>
              </a:rPr>
              <a:t>Compressori volumetrici -&gt; aumento pressione riducendo il volume</a:t>
            </a:r>
          </a:p>
          <a:p>
            <a:pPr marL="285750" indent="-285750">
              <a:buFont typeface="Arial" panose="020B0604020202020204" pitchFamily="34" charset="0"/>
              <a:buChar char="•"/>
            </a:pPr>
            <a:r>
              <a:rPr lang="it-IT" dirty="0">
                <a:solidFill>
                  <a:schemeClr val="bg1"/>
                </a:solidFill>
              </a:rPr>
              <a:t>Compressori Dinamici -&gt; </a:t>
            </a:r>
          </a:p>
          <a:p>
            <a:pPr marL="285750" indent="-285750">
              <a:buFont typeface="Arial" panose="020B0604020202020204" pitchFamily="34" charset="0"/>
              <a:buChar char="•"/>
            </a:pPr>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p:txBody>
      </p:sp>
      <p:pic>
        <p:nvPicPr>
          <p:cNvPr id="3" name="Immagine 2"/>
          <p:cNvPicPr>
            <a:picLocks noChangeAspect="1"/>
          </p:cNvPicPr>
          <p:nvPr/>
        </p:nvPicPr>
        <p:blipFill>
          <a:blip r:embed="rId2"/>
          <a:stretch>
            <a:fillRect/>
          </a:stretch>
        </p:blipFill>
        <p:spPr>
          <a:xfrm>
            <a:off x="1524000" y="2057400"/>
            <a:ext cx="5546197" cy="1570406"/>
          </a:xfrm>
          <a:prstGeom prst="rect">
            <a:avLst/>
          </a:prstGeom>
        </p:spPr>
      </p:pic>
    </p:spTree>
    <p:extLst>
      <p:ext uri="{BB962C8B-B14F-4D97-AF65-F5344CB8AC3E}">
        <p14:creationId xmlns:p14="http://schemas.microsoft.com/office/powerpoint/2010/main" val="366589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141710" y="685800"/>
            <a:ext cx="8697490" cy="4801314"/>
          </a:xfrm>
          <a:prstGeom prst="rect">
            <a:avLst/>
          </a:prstGeom>
          <a:noFill/>
        </p:spPr>
        <p:txBody>
          <a:bodyPr wrap="square" rtlCol="0">
            <a:spAutoFit/>
          </a:bodyPr>
          <a:lstStyle/>
          <a:p>
            <a:r>
              <a:rPr lang="it-IT" dirty="0">
                <a:solidFill>
                  <a:schemeClr val="bg1"/>
                </a:solidFill>
              </a:rPr>
              <a:t>Ogni unità di servizio è così strutturata:</a:t>
            </a: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a:p>
            <a:endParaRPr lang="it-IT" dirty="0">
              <a:solidFill>
                <a:schemeClr val="bg1"/>
              </a:solidFill>
            </a:endParaRPr>
          </a:p>
        </p:txBody>
      </p:sp>
      <p:pic>
        <p:nvPicPr>
          <p:cNvPr id="5" name="Immagine 4"/>
          <p:cNvPicPr>
            <a:picLocks noChangeAspect="1"/>
          </p:cNvPicPr>
          <p:nvPr/>
        </p:nvPicPr>
        <p:blipFill>
          <a:blip r:embed="rId2"/>
          <a:stretch>
            <a:fillRect/>
          </a:stretch>
        </p:blipFill>
        <p:spPr>
          <a:xfrm>
            <a:off x="2954549" y="1219200"/>
            <a:ext cx="3071812" cy="4571664"/>
          </a:xfrm>
          <a:prstGeom prst="rect">
            <a:avLst/>
          </a:prstGeom>
        </p:spPr>
      </p:pic>
    </p:spTree>
    <p:extLst>
      <p:ext uri="{BB962C8B-B14F-4D97-AF65-F5344CB8AC3E}">
        <p14:creationId xmlns:p14="http://schemas.microsoft.com/office/powerpoint/2010/main" val="2800077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488</Words>
  <Application>Microsoft Office PowerPoint</Application>
  <PresentationFormat>Presentazione su schermo (4:3)</PresentationFormat>
  <Paragraphs>103</Paragraphs>
  <Slides>10</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Cambria Math</vt:lpstr>
      <vt:lpstr>Impact</vt:lpstr>
      <vt:lpstr>Tahoma</vt:lpstr>
      <vt:lpstr>Office Theme</vt:lpstr>
      <vt:lpstr>MOTORI PNEUMATICI</vt:lpstr>
      <vt:lpstr>MOTORI PNEUMATICI</vt:lpstr>
      <vt:lpstr>MOTORI PNEUMATICI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MOTORI PNEUMATICI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PowerPoint Video</dc:title>
  <dc:creator>PresenterMedia.com</dc:creator>
  <cp:lastModifiedBy>Marco</cp:lastModifiedBy>
  <cp:revision>40</cp:revision>
  <dcterms:created xsi:type="dcterms:W3CDTF">2011-08-01T21:17:50Z</dcterms:created>
  <dcterms:modified xsi:type="dcterms:W3CDTF">2016-11-19T15:19:01Z</dcterms:modified>
</cp:coreProperties>
</file>