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5" r:id="rId5"/>
    <p:sldId id="310" r:id="rId6"/>
    <p:sldId id="312" r:id="rId7"/>
    <p:sldId id="320" r:id="rId8"/>
    <p:sldId id="341" r:id="rId9"/>
    <p:sldId id="342" r:id="rId10"/>
    <p:sldId id="343" r:id="rId11"/>
    <p:sldId id="344" r:id="rId12"/>
    <p:sldId id="345" r:id="rId13"/>
    <p:sldId id="321" r:id="rId14"/>
    <p:sldId id="322" r:id="rId15"/>
    <p:sldId id="323" r:id="rId16"/>
    <p:sldId id="324" r:id="rId17"/>
    <p:sldId id="325" r:id="rId18"/>
    <p:sldId id="326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19" r:id="rId30"/>
  </p:sldIdLst>
  <p:sldSz cx="12188825" cy="6858000"/>
  <p:notesSz cx="6858000" cy="9144000"/>
  <p:custDataLst>
    <p:tags r:id="rId33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 rtlCol="0"/>
        <a:lstStyle/>
        <a:p>
          <a:pPr rtl="0"/>
          <a:r>
            <a:rPr lang="it" dirty="0"/>
            <a:t>View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/>
      <dgm:spPr/>
      <dgm:t>
        <a:bodyPr rtlCol="0"/>
        <a:lstStyle/>
        <a:p>
          <a:pPr rtl="0"/>
          <a:r>
            <a:rPr lang="it" dirty="0"/>
            <a:t>Pagine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/>
      <dgm:spPr/>
      <dgm:t>
        <a:bodyPr rtlCol="0"/>
        <a:lstStyle/>
        <a:p>
          <a:pPr rtl="0"/>
          <a:r>
            <a:rPr lang="it" dirty="0"/>
            <a:t>View Model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/>
      <dgm:spPr/>
      <dgm:t>
        <a:bodyPr rtlCol="0"/>
        <a:lstStyle/>
        <a:p>
          <a:pPr rtl="0"/>
          <a:r>
            <a:rPr lang="it" dirty="0"/>
            <a:t>Interfaccia tra viste e modelli di dati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/>
      <dgm:spPr/>
      <dgm:t>
        <a:bodyPr rtlCol="0"/>
        <a:lstStyle/>
        <a:p>
          <a:pPr rtl="0"/>
          <a:r>
            <a:rPr lang="it" dirty="0"/>
            <a:t>Model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/>
      <dgm:spPr/>
      <dgm:t>
        <a:bodyPr rtlCol="0"/>
        <a:lstStyle/>
        <a:p>
          <a:pPr rtl="0"/>
          <a:r>
            <a:rPr lang="it-IT" dirty="0"/>
            <a:t>M</a:t>
          </a:r>
          <a:r>
            <a:rPr lang="it" dirty="0"/>
            <a:t>odelli di dati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rtlCol="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2700" kern="1200" dirty="0"/>
            <a:t>Pagine</a:t>
          </a:r>
          <a:endParaRPr lang="en-US" sz="2700" kern="120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rtlCol="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kern="1200" dirty="0"/>
            <a:t>View</a:t>
          </a:r>
          <a:endParaRPr lang="en-US" sz="3200" kern="120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rtlCol="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2700" kern="1200" dirty="0"/>
            <a:t>Interfaccia tra viste e modelli di dati</a:t>
          </a:r>
          <a:endParaRPr lang="en-US" sz="2700" kern="120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shade val="90000"/>
                <a:hueOff val="361868"/>
                <a:satOff val="12502"/>
                <a:lumOff val="24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1868"/>
                <a:satOff val="12502"/>
                <a:lumOff val="24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1868"/>
                <a:satOff val="12502"/>
                <a:lumOff val="24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rtlCol="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kern="1200" dirty="0"/>
            <a:t>View Model</a:t>
          </a:r>
          <a:endParaRPr lang="en-US" sz="3200" kern="120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rtlCol="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/>
            <a:t>M</a:t>
          </a:r>
          <a:r>
            <a:rPr lang="it" sz="2700" kern="1200" dirty="0"/>
            <a:t>odelli di dati</a:t>
          </a:r>
          <a:endParaRPr lang="en-US" sz="2700" kern="120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rtlCol="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3200" kern="1200" dirty="0"/>
            <a:t>Model</a:t>
          </a:r>
          <a:endParaRPr lang="en-US" sz="3200" kern="1200" dirty="0"/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FF075A9-79FD-4C25-8CB4-4C1C7B73C8A9}" type="datetime1">
              <a:rPr lang="it-IT" smtClean="0"/>
              <a:pPr algn="r" rtl="0"/>
              <a:t>28/04/2019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CDC68C7-8623-4451-B071-5021073ABB13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A157AA-52B0-4F49-B3D4-496D41D1B509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CA2BFF-AAA8-41C8-A69D-80CC7249AD61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92DBE-BBC3-4A28-A909-35593DADC5C7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BC4CE4E-6BDC-4433-87C5-0DA27E562036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39D2C5AA-0DA3-4C59-A655-F19CFD772404}" type="datetime1">
              <a:rPr lang="it-IT" smtClean="0"/>
              <a:pPr/>
              <a:t>28/04/2019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9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9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477D747-ABC6-40AC-BC57-34748F6F8724}" type="datetime1">
              <a:rPr lang="it-IT" smtClean="0"/>
              <a:pPr/>
              <a:t>28/04/2019</a:t>
            </a:fld>
            <a:r>
              <a:rPr lang="it-IT" dirty="0"/>
              <a:t>​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DDA3C6-2C05-43C6-8484-28141B203A86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9ACCD4-0230-4FDA-A408-AA7014F12B43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5BD336-A561-42D4-B53C-C768C8AFC1F4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98978-DDCB-4322-90DA-759B156EAB4D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DE53-CDF8-4A6F-B68E-C9BDF459CFED}" type="datetime1">
              <a:rPr lang="it-IT" smtClean="0"/>
              <a:pPr/>
              <a:t>28/04/2019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" dirty="0"/>
              <a:t>MVVM</a:t>
            </a:r>
            <a:endParaRPr lang="en-US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A</a:t>
            </a:r>
            <a:r>
              <a:rPr lang="it" dirty="0"/>
              <a:t> cura dell’Ing. Buttolo Marco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con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dirty="0"/>
              <a:t>Per creare un’applicazione WPF che sfrutta il pattern MVVM si può procedere in questo modo. Aprire Visual studio e creare un nuovo progetto (per esempio in Visual C#) tipo WPF: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3113524"/>
            <a:ext cx="4985008" cy="30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dirty="0"/>
              <a:t>Creare una nuova cartella nel progetto appena costruito, come viene mostrato di seguito: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84" y="2924944"/>
            <a:ext cx="6649154" cy="3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dirty="0"/>
              <a:t>Al termine della procedura il risultato è il seguente: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2996952"/>
            <a:ext cx="3257143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dirty="0"/>
              <a:t>Spostare il file MainWindows.xaml nella sottocartella View appena creata: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2852936"/>
            <a:ext cx="3304762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dirty="0"/>
              <a:t>Aprire il file App.xaml e modificare il path in cui risiede il file MainWindows.xaml, come mostrato di seguito: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893" y="2924944"/>
            <a:ext cx="5371429" cy="1600000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2710036" y="3717032"/>
            <a:ext cx="172819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dirty="0"/>
              <a:t>Aggiungere una classe alla cartella ViewModel, come viene mostrato di seguito: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08" y="2636912"/>
            <a:ext cx="6958508" cy="39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it-IT" dirty="0"/>
              <a:t>La classe appena creata nella </a:t>
            </a:r>
            <a:r>
              <a:rPr lang="it-IT" dirty="0" err="1"/>
              <a:t>ViewModel</a:t>
            </a:r>
            <a:r>
              <a:rPr lang="it-IT" dirty="0"/>
              <a:t> dovrà avere alcune caratteristiche. In particolare:</a:t>
            </a:r>
          </a:p>
          <a:p>
            <a:pPr lvl="1"/>
            <a:r>
              <a:rPr lang="it-IT" dirty="0"/>
              <a:t>Implementare l’interfaccia </a:t>
            </a:r>
            <a:r>
              <a:rPr lang="it-IT" i="1" dirty="0" err="1"/>
              <a:t>INotifyPropertyChanged</a:t>
            </a:r>
            <a:r>
              <a:rPr lang="it-IT" dirty="0"/>
              <a:t>, in modo da essere in grado di notificare alla </a:t>
            </a:r>
            <a:r>
              <a:rPr lang="it-IT" dirty="0" err="1"/>
              <a:t>view</a:t>
            </a:r>
            <a:r>
              <a:rPr lang="it-IT" dirty="0"/>
              <a:t> gli aggiornamenti dei dati esposti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00" y="3356992"/>
            <a:ext cx="6330563" cy="33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it-IT" dirty="0"/>
              <a:t>Implementare tale interfaccia  significa dichiarare un evento </a:t>
            </a:r>
            <a:r>
              <a:rPr lang="it-IT" i="1" dirty="0" err="1"/>
              <a:t>PropertyChanged</a:t>
            </a:r>
            <a:r>
              <a:rPr lang="it-IT" dirty="0"/>
              <a:t> di tipo </a:t>
            </a:r>
            <a:r>
              <a:rPr lang="it-IT" i="1" dirty="0" err="1"/>
              <a:t>PropertyChangedEventHandler</a:t>
            </a:r>
            <a:r>
              <a:rPr lang="it-IT" i="1" dirty="0"/>
              <a:t> il cui delegato a gestirlo è </a:t>
            </a:r>
            <a:r>
              <a:rPr lang="it-IT" dirty="0" err="1"/>
              <a:t>PropertyChangedEventHandler</a:t>
            </a:r>
            <a:r>
              <a:rPr lang="it-IT" dirty="0"/>
              <a:t>.</a:t>
            </a:r>
          </a:p>
          <a:p>
            <a:pPr rtl="0"/>
            <a:r>
              <a:rPr lang="it" dirty="0"/>
              <a:t>Per esempio, si supponga di voler creare una textBox ed un bottone sulla vista.</a:t>
            </a:r>
          </a:p>
          <a:p>
            <a:pPr rtl="0"/>
            <a:r>
              <a:rPr lang="it" dirty="0"/>
              <a:t>L’interfaccia ed il relativo codice XAML vengono mostrati di seguito: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08" y="2329065"/>
            <a:ext cx="4866667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it-IT" dirty="0"/>
              <a:t>Codice XAML</a:t>
            </a:r>
            <a:r>
              <a:rPr lang="it" dirty="0"/>
              <a:t>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2610294"/>
            <a:ext cx="9028571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introduzione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" dirty="0"/>
              <a:t>MVVM è l’acronimo di Model View View Model </a:t>
            </a:r>
          </a:p>
          <a:p>
            <a:pPr rtl="0"/>
            <a:r>
              <a:rPr lang="it" dirty="0"/>
              <a:t>E’ un pattern software architetturale, ossia una metodologia di sviluppo di applicativi software per Microsoft.</a:t>
            </a:r>
          </a:p>
          <a:p>
            <a:pPr rtl="0"/>
            <a:r>
              <a:rPr lang="it" dirty="0"/>
              <a:t>I componenti sono:</a:t>
            </a:r>
          </a:p>
          <a:p>
            <a:pPr lvl="1"/>
            <a:r>
              <a:rPr lang="it" dirty="0"/>
              <a:t>Model -&gt; E’ un modello dei dati dell’applicazione (strutture dati, classi,…)</a:t>
            </a:r>
          </a:p>
          <a:p>
            <a:pPr lvl="1"/>
            <a:r>
              <a:rPr lang="it" dirty="0"/>
              <a:t>View -&gt; comprende le viste ossia le pagine dell’applicativo</a:t>
            </a:r>
          </a:p>
          <a:p>
            <a:pPr lvl="1"/>
            <a:r>
              <a:rPr lang="it" dirty="0"/>
              <a:t>View Model -&gt; è l’intermediario tra il model e le viste.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it-IT" dirty="0"/>
              <a:t>Si crea una nuova classe in </a:t>
            </a:r>
            <a:r>
              <a:rPr lang="it-IT" dirty="0" err="1"/>
              <a:t>ViewModel</a:t>
            </a:r>
            <a:r>
              <a:rPr lang="it-IT" dirty="0"/>
              <a:t> per la gestione delle azioni</a:t>
            </a:r>
            <a:r>
              <a:rPr lang="it" dirty="0"/>
              <a:t>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65" y="2348880"/>
            <a:ext cx="5175885" cy="432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-IT" dirty="0"/>
              <a:t>A questo punto, esponiamo le funzionalità disponibili mediante </a:t>
            </a:r>
            <a:r>
              <a:rPr lang="it-IT" dirty="0" err="1"/>
              <a:t>Command</a:t>
            </a:r>
            <a:r>
              <a:rPr lang="it-IT" dirty="0"/>
              <a:t>, istanze di classi che implementano l’interfaccia </a:t>
            </a:r>
            <a:r>
              <a:rPr lang="it-IT" i="1" dirty="0" err="1"/>
              <a:t>ICommand</a:t>
            </a:r>
            <a:r>
              <a:rPr lang="it-IT" dirty="0"/>
              <a:t>.</a:t>
            </a:r>
            <a:r>
              <a:rPr lang="it" dirty="0"/>
              <a:t> In sostanza esponiamo le funzionalità della nostra vista esponendo di fatto delle classi che implementano l’interfaccia I</a:t>
            </a:r>
            <a:r>
              <a:rPr lang="it-IT" dirty="0"/>
              <a:t>c</a:t>
            </a:r>
            <a:r>
              <a:rPr lang="it" dirty="0"/>
              <a:t>ommand, implementando:</a:t>
            </a:r>
          </a:p>
          <a:p>
            <a:pPr lvl="1" algn="just"/>
            <a:r>
              <a:rPr lang="it" dirty="0"/>
              <a:t>CanExecute</a:t>
            </a:r>
          </a:p>
          <a:p>
            <a:pPr lvl="1" algn="just"/>
            <a:r>
              <a:rPr lang="it" dirty="0"/>
              <a:t>Execute</a:t>
            </a:r>
          </a:p>
          <a:p>
            <a:pPr rtl="0"/>
            <a:r>
              <a:rPr lang="it" dirty="0"/>
              <a:t>Per esempio: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" dirty="0"/>
              <a:t>Esempio di implementazione ICommand: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2420888"/>
            <a:ext cx="5367446" cy="38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esempio in WPF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" dirty="0"/>
              <a:t>La seguente classe è il cuore della ViewModel: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6" y="2564904"/>
            <a:ext cx="6181732" cy="37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MVVM esempio in WPF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questo punto si crea la classe del modello: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2702037"/>
            <a:ext cx="5466667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MVVM esempio in WPF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Pertanto si ha una classe in Model, un file nelle viste, e tre classi in </a:t>
            </a:r>
            <a:r>
              <a:rPr lang="it-IT" dirty="0" err="1"/>
              <a:t>ViewModel</a:t>
            </a:r>
            <a:r>
              <a:rPr lang="it-IT" dirty="0"/>
              <a:t>. A questo punto si effettuano i legami nel codice XAML dell’interfaccia grafica sia per quanto riguarda i comandi (bottone) sia per quanto riguarda il controllo della </a:t>
            </a:r>
            <a:r>
              <a:rPr lang="it-IT" dirty="0" err="1"/>
              <a:t>textBox</a:t>
            </a:r>
            <a:r>
              <a:rPr lang="it-IT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3429000"/>
            <a:ext cx="9372408" cy="29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Grazie mille!!!</a:t>
            </a:r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Schema strutturale</a:t>
            </a:r>
            <a:endParaRPr lang="en-US" dirty="0"/>
          </a:p>
        </p:txBody>
      </p:sp>
      <p:graphicFrame>
        <p:nvGraphicFramePr>
          <p:cNvPr id="3" name="Segnaposto contenuto 2" descr="Flusso alternato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804083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MVVM introduzione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dirty="0"/>
              <a:t>In poche parole la ViewModel è una classe inserita tra la View ed il Model la cui responsabilità è di esporre alla View le parti del Model di cui necessita.</a:t>
            </a:r>
          </a:p>
          <a:p>
            <a:pPr rtl="0"/>
            <a:r>
              <a:rPr lang="it" dirty="0"/>
              <a:t>MVVM è un pattern che si sposa benissimo con la tecnologia WPF (Windows Presentation Foundation).</a:t>
            </a:r>
          </a:p>
          <a:p>
            <a:pPr rtl="0"/>
            <a:r>
              <a:rPr lang="it" dirty="0"/>
              <a:t>L’interfaccia in WPF viene creata e gestita in XAML (si pronuncia XAMEL). XAML sta per eXtensible Application Markup Language.</a:t>
            </a:r>
          </a:p>
          <a:p>
            <a:pPr rtl="0"/>
            <a:endParaRPr lang="it" dirty="0"/>
          </a:p>
          <a:p>
            <a:pPr rtl="0"/>
            <a:endParaRPr lang="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38026-9D56-4BE7-B5AA-4C3F08F6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MVVM 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4AF3AF-8B2E-41FE-8159-34BDFAD80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Quindi MVVM (Model </a:t>
            </a:r>
            <a:r>
              <a:rPr lang="it-IT" dirty="0" err="1"/>
              <a:t>View</a:t>
            </a:r>
            <a:r>
              <a:rPr lang="it-IT" dirty="0"/>
              <a:t> </a:t>
            </a:r>
            <a:r>
              <a:rPr lang="it-IT" dirty="0" err="1"/>
              <a:t>View</a:t>
            </a:r>
            <a:r>
              <a:rPr lang="it-IT" dirty="0"/>
              <a:t> Model) è un pattern di programmazione nato con l’intenzione di creare programmi e scorporarli in tre differenti livelli:</a:t>
            </a:r>
          </a:p>
          <a:p>
            <a:r>
              <a:rPr lang="it-IT" dirty="0"/>
              <a:t>1) </a:t>
            </a:r>
            <a:r>
              <a:rPr lang="it-IT" dirty="0" err="1"/>
              <a:t>View</a:t>
            </a:r>
            <a:r>
              <a:rPr lang="it-IT" dirty="0"/>
              <a:t> -&gt; parte UI (User Interface)</a:t>
            </a:r>
          </a:p>
          <a:p>
            <a:r>
              <a:rPr lang="it-IT" dirty="0"/>
              <a:t>2) </a:t>
            </a:r>
            <a:r>
              <a:rPr lang="it-IT" dirty="0" err="1"/>
              <a:t>ViewModel</a:t>
            </a:r>
            <a:r>
              <a:rPr lang="it-IT" dirty="0"/>
              <a:t> -&gt; bridge tra la UI e la Model</a:t>
            </a:r>
          </a:p>
          <a:p>
            <a:r>
              <a:rPr lang="it-IT" dirty="0"/>
              <a:t>3) Model -&gt; parte per la gestione dei dati</a:t>
            </a:r>
          </a:p>
          <a:p>
            <a:r>
              <a:rPr lang="it-IT" dirty="0"/>
              <a:t>Qui la dipendenza è strettamente funzionale. Quindi:</a:t>
            </a:r>
          </a:p>
        </p:txBody>
      </p:sp>
    </p:spTree>
    <p:extLst>
      <p:ext uri="{BB962C8B-B14F-4D97-AF65-F5344CB8AC3E}">
        <p14:creationId xmlns:p14="http://schemas.microsoft.com/office/powerpoint/2010/main" val="9827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59DE8-1894-4794-8878-923240F0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MVVM 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4ADAEA-D9CD-4A40-9E9C-88B2629FB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Model -&gt; insieme di classi per l’accesso ai dati</a:t>
            </a:r>
          </a:p>
          <a:p>
            <a:r>
              <a:rPr lang="it-IT" dirty="0" err="1"/>
              <a:t>View</a:t>
            </a:r>
            <a:r>
              <a:rPr lang="it-IT" dirty="0"/>
              <a:t> -&gt; viste dell’applicazione</a:t>
            </a:r>
          </a:p>
          <a:p>
            <a:r>
              <a:rPr lang="it-IT" dirty="0" err="1"/>
              <a:t>View</a:t>
            </a:r>
            <a:r>
              <a:rPr lang="it-IT" dirty="0"/>
              <a:t> Model -&gt; punto di incontro tra la </a:t>
            </a:r>
            <a:r>
              <a:rPr lang="it-IT" dirty="0" err="1"/>
              <a:t>view</a:t>
            </a:r>
            <a:r>
              <a:rPr lang="it-IT" dirty="0"/>
              <a:t> e la model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67F56D-C5B1-49EA-9DD3-A26FE990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3789040"/>
            <a:ext cx="52768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3CF8A-59DF-4356-819E-7A546705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MVVM introduzione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50609A7-74E2-40E8-892C-087DA8760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00" y="2348880"/>
            <a:ext cx="3781425" cy="14382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B2BC68-330C-476A-A6FF-80F165C7F624}"/>
              </a:ext>
            </a:extLst>
          </p:cNvPr>
          <p:cNvSpPr txBox="1"/>
          <p:nvPr/>
        </p:nvSpPr>
        <p:spPr>
          <a:xfrm>
            <a:off x="1516545" y="4060269"/>
            <a:ext cx="878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Ogni variazione di stato della VIEW viene comunicata alla VIEW MODEL tramite una BIND. </a:t>
            </a:r>
          </a:p>
          <a:p>
            <a:r>
              <a:rPr lang="it-IT" dirty="0"/>
              <a:t>Se si attiva un metodo, notifico alla </a:t>
            </a:r>
            <a:r>
              <a:rPr lang="it-IT" dirty="0" err="1"/>
              <a:t>View</a:t>
            </a:r>
            <a:r>
              <a:rPr lang="it-IT" dirty="0"/>
              <a:t> Model tramite COMMAND</a:t>
            </a:r>
          </a:p>
        </p:txBody>
      </p:sp>
    </p:spTree>
    <p:extLst>
      <p:ext uri="{BB962C8B-B14F-4D97-AF65-F5344CB8AC3E}">
        <p14:creationId xmlns:p14="http://schemas.microsoft.com/office/powerpoint/2010/main" val="25149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6B456-9B9E-44B3-8AF1-AC6E7C46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MVVM introduzione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5E143D0-059E-437C-9225-169D4028C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140" y="2636912"/>
            <a:ext cx="40290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58BB0-0CA1-4009-9A5B-F1B03C52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MVVM 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C4825D-2574-4752-BFCC-2DFA6C55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Esempio di libreria già pronta -&gt; MVVM Light toolkit</a:t>
            </a:r>
          </a:p>
          <a:p>
            <a:r>
              <a:rPr lang="it-IT" dirty="0"/>
              <a:t>La </a:t>
            </a:r>
            <a:r>
              <a:rPr lang="it-IT" dirty="0" err="1"/>
              <a:t>view</a:t>
            </a:r>
            <a:r>
              <a:rPr lang="it-IT" dirty="0"/>
              <a:t> model opera da device </a:t>
            </a:r>
            <a:r>
              <a:rPr lang="it-IT" dirty="0" err="1"/>
              <a:t>context</a:t>
            </a:r>
            <a:r>
              <a:rPr lang="it-IT" dirty="0"/>
              <a:t> della </a:t>
            </a:r>
            <a:r>
              <a:rPr lang="it-IT" dirty="0" err="1"/>
              <a:t>view</a:t>
            </a:r>
            <a:r>
              <a:rPr lang="it-IT" dirty="0"/>
              <a:t>, ed implementa l’interfaccia </a:t>
            </a:r>
            <a:r>
              <a:rPr lang="it-IT" b="1" dirty="0" err="1"/>
              <a:t>INotifyPropertyChanged</a:t>
            </a:r>
            <a:r>
              <a:rPr lang="it-IT" dirty="0"/>
              <a:t>.</a:t>
            </a:r>
          </a:p>
          <a:p>
            <a:r>
              <a:rPr lang="it-IT" dirty="0"/>
              <a:t>Tramite l’interfaccia </a:t>
            </a:r>
            <a:r>
              <a:rPr lang="it-IT" b="1" dirty="0" err="1"/>
              <a:t>ICommand</a:t>
            </a:r>
            <a:r>
              <a:rPr lang="it-IT" dirty="0"/>
              <a:t> invece è </a:t>
            </a:r>
            <a:r>
              <a:rPr lang="it-IT" dirty="0" err="1"/>
              <a:t>piu’</a:t>
            </a:r>
            <a:r>
              <a:rPr lang="it-IT" dirty="0"/>
              <a:t> semplice lavorare con i comandi.</a:t>
            </a:r>
          </a:p>
          <a:p>
            <a:r>
              <a:rPr lang="it-IT" dirty="0"/>
              <a:t>Vantaggi uso MVVM:</a:t>
            </a:r>
          </a:p>
          <a:p>
            <a:r>
              <a:rPr lang="it-IT" dirty="0"/>
              <a:t>1) </a:t>
            </a:r>
            <a:r>
              <a:rPr lang="it-IT" dirty="0" err="1"/>
              <a:t>Piu’</a:t>
            </a:r>
            <a:r>
              <a:rPr lang="it-IT" dirty="0"/>
              <a:t> efficaci gli </a:t>
            </a:r>
            <a:r>
              <a:rPr lang="it-IT" dirty="0" err="1"/>
              <a:t>unit</a:t>
            </a:r>
            <a:r>
              <a:rPr lang="it-IT" dirty="0"/>
              <a:t> test</a:t>
            </a:r>
          </a:p>
          <a:p>
            <a:r>
              <a:rPr lang="it-IT" dirty="0"/>
              <a:t>2) Codice </a:t>
            </a:r>
            <a:r>
              <a:rPr lang="it-IT" dirty="0" err="1"/>
              <a:t>piu’</a:t>
            </a:r>
            <a:r>
              <a:rPr lang="it-IT" dirty="0"/>
              <a:t> leggibile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4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unnel blu digitale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5_TF02895261_TF02895261.potx" id="{E5890FEB-C08F-4B20-AFC8-EDED03211146}" vid="{8B73CB74-F9A9-47B8-B72A-01F97D003923}"/>
    </a:ext>
  </a:extLst>
</a:theme>
</file>

<file path=ppt/theme/theme2.xml><?xml version="1.0" encoding="utf-8"?>
<a:theme xmlns:a="http://schemas.openxmlformats.org/drawingml/2006/main" name="Tema di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professionale con tunnel blu (widescreen)</Template>
  <TotalTime>0</TotalTime>
  <Words>737</Words>
  <Application>Microsoft Office PowerPoint</Application>
  <PresentationFormat>Personalizzato</PresentationFormat>
  <Paragraphs>113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Arial</vt:lpstr>
      <vt:lpstr>Corbel</vt:lpstr>
      <vt:lpstr>Tunnel blu digitale 16x9</vt:lpstr>
      <vt:lpstr>MVVM</vt:lpstr>
      <vt:lpstr>MVVM introduzione</vt:lpstr>
      <vt:lpstr>Schema strutturale</vt:lpstr>
      <vt:lpstr>MVVM introduzione</vt:lpstr>
      <vt:lpstr>MVVM introduzione</vt:lpstr>
      <vt:lpstr>MVVM introduzione</vt:lpstr>
      <vt:lpstr>MVVM introduzione</vt:lpstr>
      <vt:lpstr>MVVM introduzione</vt:lpstr>
      <vt:lpstr>MVVM introduzione</vt:lpstr>
      <vt:lpstr>MVVM esempio con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MVVM esempio in WPF</vt:lpstr>
      <vt:lpstr>Grazie mille!!!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2016-12-09T08:41:49Z</dcterms:created>
  <dcterms:modified xsi:type="dcterms:W3CDTF">2019-04-28T08:57:22Z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