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handoutMasterIdLst>
    <p:handoutMasterId r:id="rId28"/>
  </p:handoutMasterIdLst>
  <p:sldIdLst>
    <p:sldId id="256" r:id="rId5"/>
    <p:sldId id="271" r:id="rId6"/>
    <p:sldId id="283" r:id="rId7"/>
    <p:sldId id="284" r:id="rId8"/>
    <p:sldId id="285" r:id="rId9"/>
    <p:sldId id="286" r:id="rId10"/>
    <p:sldId id="287" r:id="rId11"/>
    <p:sldId id="288" r:id="rId12"/>
    <p:sldId id="289" r:id="rId13"/>
    <p:sldId id="290" r:id="rId14"/>
    <p:sldId id="293" r:id="rId15"/>
    <p:sldId id="291" r:id="rId16"/>
    <p:sldId id="292" r:id="rId17"/>
    <p:sldId id="294" r:id="rId18"/>
    <p:sldId id="295" r:id="rId19"/>
    <p:sldId id="296" r:id="rId20"/>
    <p:sldId id="297" r:id="rId21"/>
    <p:sldId id="299" r:id="rId22"/>
    <p:sldId id="298" r:id="rId23"/>
    <p:sldId id="300" r:id="rId24"/>
    <p:sldId id="301" r:id="rId25"/>
    <p:sldId id="282" r:id="rId2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nvenuto" id="{E75E278A-FF0E-49A4-B170-79828D63BBAD}">
          <p14:sldIdLst>
            <p14:sldId id="256"/>
          </p14:sldIdLst>
        </p14:section>
        <p14:section name="Preparazione ambiente sviluppo Python" id="{B9B51309-D148-4332-87C2-07BE32FBCA3B}">
          <p14:sldIdLst>
            <p14:sldId id="271"/>
            <p14:sldId id="283"/>
            <p14:sldId id="284"/>
            <p14:sldId id="285"/>
            <p14:sldId id="286"/>
            <p14:sldId id="287"/>
            <p14:sldId id="288"/>
            <p14:sldId id="289"/>
            <p14:sldId id="290"/>
            <p14:sldId id="293"/>
            <p14:sldId id="291"/>
            <p14:sldId id="292"/>
            <p14:sldId id="294"/>
            <p14:sldId id="295"/>
            <p14:sldId id="296"/>
            <p14:sldId id="297"/>
            <p14:sldId id="299"/>
            <p14:sldId id="298"/>
            <p14:sldId id="300"/>
            <p14:sldId id="301"/>
          </p14:sldIdLst>
        </p14:section>
        <p14:section name="Altre informazioni"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e"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F33D1-2CF6-4102-887F-26D54B444B8B}" v="74" dt="2020-04-11T17:17:54.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1" autoAdjust="0"/>
  </p:normalViewPr>
  <p:slideViewPr>
    <p:cSldViewPr snapToGrid="0">
      <p:cViewPr varScale="1">
        <p:scale>
          <a:sx n="72" d="100"/>
          <a:sy n="72" d="100"/>
        </p:scale>
        <p:origin x="66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3" d="100"/>
          <a:sy n="73" d="100"/>
        </p:scale>
        <p:origin x="337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547E75-7743-43E2-BF1C-8D781AA23311}" type="datetime1">
              <a:rPr lang="it-IT" smtClean="0"/>
              <a:t>18/04/2020</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it-IT" smtClean="0"/>
              <a:t>‹N›</a:t>
            </a:fld>
            <a:endParaRPr lang="it-IT"/>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D7A867-4D52-4D5A-BBE1-AC83E84104E3}" type="datetime1">
              <a:rPr lang="it-IT" noProof="0" smtClean="0"/>
              <a:t>18/04/2020</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it-IT" noProof="0" smtClean="0"/>
              <a:t>‹N›</a:t>
            </a:fld>
            <a:endParaRPr lang="it-IT"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DF61EA0F-A667-4B49-8422-0062BC55E249}" type="slidenum">
              <a:rPr lang="it-IT" smtClean="0"/>
              <a:t>1</a:t>
            </a:fld>
            <a:endParaRPr lang="it-IT"/>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F61EA0F-A667-4B49-8422-0062BC55E249}" type="slidenum">
              <a:rPr lang="it-IT" smtClean="0"/>
              <a:t>2</a:t>
            </a:fld>
            <a:endParaRPr lang="it-IT"/>
          </a:p>
        </p:txBody>
      </p:sp>
    </p:spTree>
    <p:extLst>
      <p:ext uri="{BB962C8B-B14F-4D97-AF65-F5344CB8AC3E}">
        <p14:creationId xmlns:p14="http://schemas.microsoft.com/office/powerpoint/2010/main" val="385311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rtlCol="0"/>
          <a:lstStyle/>
          <a:p>
            <a:pPr rtl="0"/>
            <a:r>
              <a:rPr lang="it-IT" dirty="0"/>
              <a:t>In modalità Presentazione seleziona le frecce per visitare i collegamenti.</a:t>
            </a:r>
          </a:p>
        </p:txBody>
      </p:sp>
      <p:sp>
        <p:nvSpPr>
          <p:cNvPr id="4" name="Segnaposto numero diapositiva 3"/>
          <p:cNvSpPr>
            <a:spLocks noGrp="1"/>
          </p:cNvSpPr>
          <p:nvPr>
            <p:ph type="sldNum" sz="quarter" idx="10"/>
          </p:nvPr>
        </p:nvSpPr>
        <p:spPr/>
        <p:txBody>
          <a:bodyPr rtlCol="0"/>
          <a:lstStyle/>
          <a:p>
            <a:pPr rtl="0"/>
            <a:fld id="{DF61EA0F-A667-4B49-8422-0062BC55E249}" type="slidenum">
              <a:rPr lang="it-IT" smtClean="0"/>
              <a:t>22</a:t>
            </a:fld>
            <a:endParaRPr lang="it-IT"/>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 name="Titolo 1"/>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Rettango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it-IT" sz="1800" noProof="0"/>
          </a:p>
        </p:txBody>
      </p:sp>
      <p:cxnSp>
        <p:nvCxnSpPr>
          <p:cNvPr id="12" name="Connettore dirit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it-IT" noProof="0"/>
              <a:t>Fare clic per modificare lo stile del titolo dello schema</a:t>
            </a:r>
          </a:p>
        </p:txBody>
      </p:sp>
      <p:sp>
        <p:nvSpPr>
          <p:cNvPr id="3" name="Segnaposto contenut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it-IT" noProof="0"/>
              <a:t>Fare clic per modificare gli stili del testo dello schema</a:t>
            </a:r>
          </a:p>
          <a:p>
            <a:pPr marL="0" lvl="1" indent="0" rtl="0">
              <a:lnSpc>
                <a:spcPct val="150000"/>
              </a:lnSpc>
              <a:spcBef>
                <a:spcPts val="1000"/>
              </a:spcBef>
              <a:spcAft>
                <a:spcPts val="1200"/>
              </a:spcAft>
              <a:buNone/>
            </a:pPr>
            <a:r>
              <a:rPr lang="it-IT" noProof="0"/>
              <a:t>Secondo livello</a:t>
            </a:r>
          </a:p>
          <a:p>
            <a:pPr marL="0" lvl="2" indent="0" rtl="0">
              <a:lnSpc>
                <a:spcPct val="150000"/>
              </a:lnSpc>
              <a:spcBef>
                <a:spcPts val="1000"/>
              </a:spcBef>
              <a:spcAft>
                <a:spcPts val="1200"/>
              </a:spcAft>
              <a:buNone/>
            </a:pPr>
            <a:r>
              <a:rPr lang="it-IT" noProof="0"/>
              <a:t>Terzo livello</a:t>
            </a:r>
          </a:p>
          <a:p>
            <a:pPr marL="0" lvl="3" indent="0" rtl="0">
              <a:lnSpc>
                <a:spcPct val="150000"/>
              </a:lnSpc>
              <a:spcBef>
                <a:spcPts val="1000"/>
              </a:spcBef>
              <a:spcAft>
                <a:spcPts val="1200"/>
              </a:spcAft>
              <a:buNone/>
            </a:pPr>
            <a:r>
              <a:rPr lang="it-IT" noProof="0"/>
              <a:t>Quarto livello</a:t>
            </a:r>
          </a:p>
          <a:p>
            <a:pPr marL="0" lvl="4" indent="0" rtl="0">
              <a:lnSpc>
                <a:spcPct val="150000"/>
              </a:lnSpc>
              <a:spcBef>
                <a:spcPts val="1000"/>
              </a:spcBef>
              <a:spcAft>
                <a:spcPts val="1200"/>
              </a:spcAft>
              <a:buNone/>
            </a:pPr>
            <a:r>
              <a:rPr lang="it-IT" noProof="0"/>
              <a:t>Quinto livello</a:t>
            </a:r>
          </a:p>
        </p:txBody>
      </p:sp>
      <p:sp>
        <p:nvSpPr>
          <p:cNvPr id="6" name="Segnaposto dat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4D9FC215-2AE6-4A69-BF36-8F60B92E22C0}" type="datetime1">
              <a:rPr lang="it-IT" noProof="0" smtClean="0"/>
              <a:t>18/04/2020</a:t>
            </a:fld>
            <a:endParaRPr lang="it-IT" noProof="0" dirty="0"/>
          </a:p>
        </p:txBody>
      </p:sp>
      <p:sp>
        <p:nvSpPr>
          <p:cNvPr id="7" name="Segnaposto piè di pa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it-IT" noProof="0"/>
          </a:p>
        </p:txBody>
      </p:sp>
      <p:sp>
        <p:nvSpPr>
          <p:cNvPr id="8" name="Segnaposto numero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it-IT" noProof="0" smtClean="0"/>
              <a:pPr rtl="0"/>
              <a:t>‹N›</a:t>
            </a:fld>
            <a:endParaRPr lang="it-IT"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Rettango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10" name="Rettango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800" noProof="0"/>
          </a:p>
        </p:txBody>
      </p:sp>
      <p:sp>
        <p:nvSpPr>
          <p:cNvPr id="2" name="Tito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it-IT" noProof="0"/>
              <a:t>Fare clic per modificare lo stile del titolo dello schema</a:t>
            </a:r>
          </a:p>
        </p:txBody>
      </p:sp>
      <p:sp>
        <p:nvSpPr>
          <p:cNvPr id="7" name="Segnaposto contenuto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it-IT" noProof="0"/>
              <a:t>Fare clic per modificare lo stile del titolo</a:t>
            </a:r>
          </a:p>
          <a:p>
            <a:pPr marL="0" lvl="1" indent="0" rtl="0">
              <a:lnSpc>
                <a:spcPct val="150000"/>
              </a:lnSpc>
              <a:spcBef>
                <a:spcPts val="1000"/>
              </a:spcBef>
              <a:spcAft>
                <a:spcPts val="1200"/>
              </a:spcAft>
              <a:buNone/>
            </a:pPr>
            <a:r>
              <a:rPr lang="it-IT" noProof="0"/>
              <a:t>Secondo livello</a:t>
            </a:r>
          </a:p>
          <a:p>
            <a:pPr marL="0" lvl="2" indent="0" rtl="0">
              <a:lnSpc>
                <a:spcPct val="150000"/>
              </a:lnSpc>
              <a:spcBef>
                <a:spcPts val="1000"/>
              </a:spcBef>
              <a:spcAft>
                <a:spcPts val="1200"/>
              </a:spcAft>
              <a:buNone/>
            </a:pPr>
            <a:r>
              <a:rPr lang="it-IT" noProof="0"/>
              <a:t>Terzo livello</a:t>
            </a:r>
          </a:p>
          <a:p>
            <a:pPr marL="0" lvl="3" indent="0" rtl="0">
              <a:lnSpc>
                <a:spcPct val="150000"/>
              </a:lnSpc>
              <a:spcBef>
                <a:spcPts val="1000"/>
              </a:spcBef>
              <a:spcAft>
                <a:spcPts val="1200"/>
              </a:spcAft>
              <a:buNone/>
            </a:pPr>
            <a:r>
              <a:rPr lang="it-IT" noProof="0"/>
              <a:t>Quarto livello</a:t>
            </a:r>
          </a:p>
          <a:p>
            <a:pPr marL="0" lvl="4" indent="0" rtl="0">
              <a:lnSpc>
                <a:spcPct val="150000"/>
              </a:lnSpc>
              <a:spcBef>
                <a:spcPts val="1000"/>
              </a:spcBef>
              <a:spcAft>
                <a:spcPts val="1200"/>
              </a:spcAft>
              <a:buNone/>
            </a:pPr>
            <a:r>
              <a:rPr lang="it-IT" noProof="0"/>
              <a:t>Quinto livello</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it-IT" sz="1800" noProof="0"/>
          </a:p>
        </p:txBody>
      </p:sp>
      <p:sp>
        <p:nvSpPr>
          <p:cNvPr id="2" name="Segnaposto tito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0F07B06-4BC3-47A5-A7B1-C606679D1E9F}" type="datetime1">
              <a:rPr lang="it-IT" noProof="0" smtClean="0"/>
              <a:t>18/04/2020</a:t>
            </a:fld>
            <a:endParaRPr lang="it-IT" noProof="0"/>
          </a:p>
        </p:txBody>
      </p:sp>
      <p:sp>
        <p:nvSpPr>
          <p:cNvPr id="5" name="Segnaposto piè di pa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it-IT" noProof="0"/>
          </a:p>
        </p:txBody>
      </p:sp>
      <p:sp>
        <p:nvSpPr>
          <p:cNvPr id="6" name="Segnaposto numero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it-IT" noProof="0" smtClean="0"/>
              <a:pPr rtl="0"/>
              <a:t>‹N›</a:t>
            </a:fld>
            <a:endParaRPr lang="it-IT" noProof="0"/>
          </a:p>
        </p:txBody>
      </p:sp>
      <p:cxnSp>
        <p:nvCxnSpPr>
          <p:cNvPr id="8" name="Connettore dirit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ourceforge.net/projects/win32diskimager/" TargetMode="External"/><Relationship Id="rId2" Type="http://schemas.openxmlformats.org/officeDocument/2006/relationships/hyperlink" Target="http://cdimage.ubuntu.com/ubuntu-mate/releases/18.04.2/releas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1164324"/>
            <a:ext cx="10515600" cy="2387600"/>
          </a:xfrm>
        </p:spPr>
        <p:txBody>
          <a:bodyPr rtlCol="0" anchor="ctr" anchorCtr="0">
            <a:normAutofit/>
          </a:bodyPr>
          <a:lstStyle/>
          <a:p>
            <a:pPr rtl="0"/>
            <a:r>
              <a:rPr lang="it-IT" sz="4800" dirty="0">
                <a:solidFill>
                  <a:schemeClr val="bg1"/>
                </a:solidFill>
              </a:rPr>
              <a:t>Installazione ambiente sviluppo Python su </a:t>
            </a:r>
            <a:r>
              <a:rPr lang="it-IT" sz="4800" dirty="0" err="1">
                <a:solidFill>
                  <a:schemeClr val="bg1"/>
                </a:solidFill>
              </a:rPr>
              <a:t>Raspberry</a:t>
            </a:r>
            <a:r>
              <a:rPr lang="it-IT" sz="4800" dirty="0">
                <a:solidFill>
                  <a:schemeClr val="bg1"/>
                </a:solidFill>
              </a:rPr>
              <a:t> con </a:t>
            </a:r>
            <a:r>
              <a:rPr lang="it-IT" sz="4800" dirty="0" err="1">
                <a:solidFill>
                  <a:schemeClr val="bg1"/>
                </a:solidFill>
              </a:rPr>
              <a:t>Ubuntu</a:t>
            </a:r>
            <a:r>
              <a:rPr lang="it-IT" sz="4800" dirty="0">
                <a:solidFill>
                  <a:schemeClr val="bg1"/>
                </a:solidFill>
              </a:rPr>
              <a:t>-mate</a:t>
            </a:r>
          </a:p>
        </p:txBody>
      </p:sp>
      <p:sp>
        <p:nvSpPr>
          <p:cNvPr id="3" name="Sottotitolo 2"/>
          <p:cNvSpPr>
            <a:spLocks noGrp="1"/>
          </p:cNvSpPr>
          <p:nvPr>
            <p:ph type="subTitle" idx="4294967295"/>
          </p:nvPr>
        </p:nvSpPr>
        <p:spPr>
          <a:xfrm>
            <a:off x="855620" y="2933105"/>
            <a:ext cx="9582736" cy="1137793"/>
          </a:xfrm>
        </p:spPr>
        <p:txBody>
          <a:bodyPr rtlCol="0">
            <a:normAutofit/>
          </a:bodyPr>
          <a:lstStyle/>
          <a:p>
            <a:pPr marL="0" indent="0" rtl="0">
              <a:buNone/>
            </a:pPr>
            <a:r>
              <a:rPr lang="it-IT" sz="2400" dirty="0">
                <a:solidFill>
                  <a:schemeClr val="bg1"/>
                </a:solidFill>
                <a:latin typeface="+mj-lt"/>
              </a:rPr>
              <a:t>A cura </a:t>
            </a:r>
            <a:r>
              <a:rPr lang="it-IT" sz="2400" dirty="0" err="1">
                <a:solidFill>
                  <a:schemeClr val="bg1"/>
                </a:solidFill>
                <a:latin typeface="+mj-lt"/>
              </a:rPr>
              <a:t>dell’Ing</a:t>
            </a:r>
            <a:r>
              <a:rPr lang="it-IT" sz="2400" dirty="0">
                <a:solidFill>
                  <a:schemeClr val="bg1"/>
                </a:solidFill>
                <a:latin typeface="+mj-lt"/>
              </a:rPr>
              <a:t>. Buttolo Marco</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C644F-0911-405D-9CCF-B503BB952BD8}"/>
              </a:ext>
            </a:extLst>
          </p:cNvPr>
          <p:cNvSpPr>
            <a:spLocks noGrp="1"/>
          </p:cNvSpPr>
          <p:nvPr>
            <p:ph type="title"/>
          </p:nvPr>
        </p:nvSpPr>
        <p:spPr/>
        <p:txBody>
          <a:bodyPr/>
          <a:lstStyle/>
          <a:p>
            <a:r>
              <a:rPr lang="it-IT" dirty="0"/>
              <a:t>Configurazione ambiente </a:t>
            </a:r>
            <a:r>
              <a:rPr lang="it-IT"/>
              <a:t>di sviluppo</a:t>
            </a:r>
          </a:p>
        </p:txBody>
      </p:sp>
      <p:sp>
        <p:nvSpPr>
          <p:cNvPr id="3" name="Segnaposto contenuto 2">
            <a:extLst>
              <a:ext uri="{FF2B5EF4-FFF2-40B4-BE49-F238E27FC236}">
                <a16:creationId xmlns:a16="http://schemas.microsoft.com/office/drawing/2014/main" id="{524ABE76-C5B4-4F72-A3A5-BAA87ACF13AF}"/>
              </a:ext>
            </a:extLst>
          </p:cNvPr>
          <p:cNvSpPr>
            <a:spLocks noGrp="1"/>
          </p:cNvSpPr>
          <p:nvPr>
            <p:ph sz="quarter" idx="10"/>
          </p:nvPr>
        </p:nvSpPr>
        <p:spPr/>
        <p:txBody>
          <a:bodyPr/>
          <a:lstStyle/>
          <a:p>
            <a:pPr algn="just"/>
            <a:r>
              <a:rPr lang="it-IT" dirty="0"/>
              <a:t>Una volta installata la libreria è possibile utilizzarla. Di seguito viene mostrato come creare un semplice file Python ed eseguirlo. Nella cartella programmazione, creare un file chiamato test.py (un programma Python chiamato «test»). E’ possibile creare tale file da desktop, cliccando con il tasto destro del mouse in modo che possa comparire a video il menu dove poter aprire il file sorgente con un editor opportuno.</a:t>
            </a:r>
          </a:p>
          <a:p>
            <a:endParaRPr lang="it-IT" dirty="0"/>
          </a:p>
          <a:p>
            <a:endParaRPr lang="it-IT" dirty="0"/>
          </a:p>
          <a:p>
            <a:endParaRPr lang="it-IT" dirty="0"/>
          </a:p>
        </p:txBody>
      </p:sp>
      <p:pic>
        <p:nvPicPr>
          <p:cNvPr id="6" name="Immagine 5" descr="Immagine che contiene screenshot, monitor, computer, schermo&#10;&#10;Descrizione generata automaticamente">
            <a:extLst>
              <a:ext uri="{FF2B5EF4-FFF2-40B4-BE49-F238E27FC236}">
                <a16:creationId xmlns:a16="http://schemas.microsoft.com/office/drawing/2014/main" id="{3949C3FA-F3C2-4CFD-92B6-E65B4D6F0A72}"/>
              </a:ext>
            </a:extLst>
          </p:cNvPr>
          <p:cNvPicPr>
            <a:picLocks noChangeAspect="1"/>
          </p:cNvPicPr>
          <p:nvPr/>
        </p:nvPicPr>
        <p:blipFill>
          <a:blip r:embed="rId2"/>
          <a:stretch>
            <a:fillRect/>
          </a:stretch>
        </p:blipFill>
        <p:spPr>
          <a:xfrm>
            <a:off x="5417928" y="1596953"/>
            <a:ext cx="6091583" cy="3654950"/>
          </a:xfrm>
          <a:prstGeom prst="rect">
            <a:avLst/>
          </a:prstGeom>
        </p:spPr>
      </p:pic>
    </p:spTree>
    <p:extLst>
      <p:ext uri="{BB962C8B-B14F-4D97-AF65-F5344CB8AC3E}">
        <p14:creationId xmlns:p14="http://schemas.microsoft.com/office/powerpoint/2010/main" val="298310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4A73D-9F4A-4DBC-A037-819268937BDF}"/>
              </a:ext>
            </a:extLst>
          </p:cNvPr>
          <p:cNvSpPr>
            <a:spLocks noGrp="1"/>
          </p:cNvSpPr>
          <p:nvPr>
            <p:ph type="title"/>
          </p:nvPr>
        </p:nvSpPr>
        <p:spPr/>
        <p:txBody>
          <a:bodyPr/>
          <a:lstStyle/>
          <a:p>
            <a:r>
              <a:rPr lang="it-IT" dirty="0"/>
              <a:t>Primo test Python</a:t>
            </a:r>
          </a:p>
        </p:txBody>
      </p:sp>
      <p:sp>
        <p:nvSpPr>
          <p:cNvPr id="3" name="Segnaposto contenuto 2">
            <a:extLst>
              <a:ext uri="{FF2B5EF4-FFF2-40B4-BE49-F238E27FC236}">
                <a16:creationId xmlns:a16="http://schemas.microsoft.com/office/drawing/2014/main" id="{8C6E8C7A-1FB1-4EF3-B62D-6C2FF2A6FA50}"/>
              </a:ext>
            </a:extLst>
          </p:cNvPr>
          <p:cNvSpPr>
            <a:spLocks noGrp="1"/>
          </p:cNvSpPr>
          <p:nvPr>
            <p:ph sz="quarter" idx="10"/>
          </p:nvPr>
        </p:nvSpPr>
        <p:spPr>
          <a:xfrm>
            <a:off x="539496" y="1435608"/>
            <a:ext cx="4416552" cy="5283244"/>
          </a:xfrm>
        </p:spPr>
        <p:txBody>
          <a:bodyPr>
            <a:normAutofit/>
          </a:bodyPr>
          <a:lstStyle/>
          <a:p>
            <a:r>
              <a:rPr lang="it-IT" dirty="0"/>
              <a:t>Una volta creato il file è possibile aprirlo con un editor per la programmazione. Per esempio è possibile sfruttare l’editor PLUMA come mostrato nella figura a lato.</a:t>
            </a:r>
          </a:p>
          <a:p>
            <a:pPr algn="just"/>
            <a:r>
              <a:rPr lang="it-IT" dirty="0"/>
              <a:t>E’ possibile sfruttare altri editor come per esempio NOTEPAD++.</a:t>
            </a:r>
          </a:p>
          <a:p>
            <a:r>
              <a:rPr lang="it-IT" dirty="0"/>
              <a:t>Di seguito viene mostrato il codice di esempio del programma test.py:</a:t>
            </a:r>
          </a:p>
          <a:p>
            <a:endParaRPr lang="it-IT" dirty="0"/>
          </a:p>
        </p:txBody>
      </p:sp>
      <p:pic>
        <p:nvPicPr>
          <p:cNvPr id="7" name="Immagine 6" descr="Immagine che contiene screenshot, nero&#10;&#10;Descrizione generata automaticamente">
            <a:extLst>
              <a:ext uri="{FF2B5EF4-FFF2-40B4-BE49-F238E27FC236}">
                <a16:creationId xmlns:a16="http://schemas.microsoft.com/office/drawing/2014/main" id="{3972E699-DD73-4870-AC32-06E60F4AF965}"/>
              </a:ext>
            </a:extLst>
          </p:cNvPr>
          <p:cNvPicPr>
            <a:picLocks noChangeAspect="1"/>
          </p:cNvPicPr>
          <p:nvPr/>
        </p:nvPicPr>
        <p:blipFill>
          <a:blip r:embed="rId2"/>
          <a:stretch>
            <a:fillRect/>
          </a:stretch>
        </p:blipFill>
        <p:spPr>
          <a:xfrm>
            <a:off x="5854149" y="1563756"/>
            <a:ext cx="5615608" cy="3369365"/>
          </a:xfrm>
          <a:prstGeom prst="rect">
            <a:avLst/>
          </a:prstGeom>
        </p:spPr>
      </p:pic>
      <p:pic>
        <p:nvPicPr>
          <p:cNvPr id="8" name="Immagine 7">
            <a:extLst>
              <a:ext uri="{FF2B5EF4-FFF2-40B4-BE49-F238E27FC236}">
                <a16:creationId xmlns:a16="http://schemas.microsoft.com/office/drawing/2014/main" id="{F05DF07D-3134-43C9-9E4E-54037CB401AE}"/>
              </a:ext>
            </a:extLst>
          </p:cNvPr>
          <p:cNvPicPr>
            <a:picLocks noChangeAspect="1"/>
          </p:cNvPicPr>
          <p:nvPr/>
        </p:nvPicPr>
        <p:blipFill>
          <a:blip r:embed="rId3"/>
          <a:stretch>
            <a:fillRect/>
          </a:stretch>
        </p:blipFill>
        <p:spPr>
          <a:xfrm>
            <a:off x="672781" y="4015409"/>
            <a:ext cx="4732318" cy="2540508"/>
          </a:xfrm>
          <a:prstGeom prst="rect">
            <a:avLst/>
          </a:prstGeom>
        </p:spPr>
      </p:pic>
    </p:spTree>
    <p:extLst>
      <p:ext uri="{BB962C8B-B14F-4D97-AF65-F5344CB8AC3E}">
        <p14:creationId xmlns:p14="http://schemas.microsoft.com/office/powerpoint/2010/main" val="274336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E8693-54FE-4806-B497-2639593B462B}"/>
              </a:ext>
            </a:extLst>
          </p:cNvPr>
          <p:cNvSpPr>
            <a:spLocks noGrp="1"/>
          </p:cNvSpPr>
          <p:nvPr>
            <p:ph type="title"/>
          </p:nvPr>
        </p:nvSpPr>
        <p:spPr/>
        <p:txBody>
          <a:bodyPr/>
          <a:lstStyle/>
          <a:p>
            <a:r>
              <a:rPr lang="it-IT" dirty="0"/>
              <a:t>Breve sintesi dei comandi</a:t>
            </a:r>
          </a:p>
        </p:txBody>
      </p:sp>
      <p:sp>
        <p:nvSpPr>
          <p:cNvPr id="3" name="Segnaposto contenuto 2">
            <a:extLst>
              <a:ext uri="{FF2B5EF4-FFF2-40B4-BE49-F238E27FC236}">
                <a16:creationId xmlns:a16="http://schemas.microsoft.com/office/drawing/2014/main" id="{4F28D0E3-C3AE-46EA-AAE7-180C831BD244}"/>
              </a:ext>
            </a:extLst>
          </p:cNvPr>
          <p:cNvSpPr>
            <a:spLocks noGrp="1"/>
          </p:cNvSpPr>
          <p:nvPr>
            <p:ph sz="quarter" idx="10"/>
          </p:nvPr>
        </p:nvSpPr>
        <p:spPr>
          <a:xfrm>
            <a:off x="539496" y="1435607"/>
            <a:ext cx="4416552" cy="4567627"/>
          </a:xfrm>
        </p:spPr>
        <p:txBody>
          <a:bodyPr>
            <a:normAutofit fontScale="92500"/>
          </a:bodyPr>
          <a:lstStyle/>
          <a:p>
            <a:r>
              <a:rPr lang="it-IT" b="1" dirty="0"/>
              <a:t>APT</a:t>
            </a:r>
            <a:r>
              <a:rPr lang="it-IT" dirty="0"/>
              <a:t> = </a:t>
            </a:r>
            <a:r>
              <a:rPr lang="it-IT" b="1" dirty="0"/>
              <a:t>Advanced Packaging Tool </a:t>
            </a:r>
            <a:r>
              <a:rPr lang="it-IT" dirty="0"/>
              <a:t>-&gt; gestore standard dei pacchetti software per la distribuzione </a:t>
            </a:r>
            <a:r>
              <a:rPr lang="it-IT" dirty="0" err="1"/>
              <a:t>Debian</a:t>
            </a:r>
            <a:r>
              <a:rPr lang="it-IT" dirty="0"/>
              <a:t>, ma di fatto usato su tutte le distribuzioni.</a:t>
            </a:r>
          </a:p>
          <a:p>
            <a:r>
              <a:rPr lang="it-IT" b="1" dirty="0"/>
              <a:t>DPKG</a:t>
            </a:r>
            <a:r>
              <a:rPr lang="it-IT" dirty="0"/>
              <a:t> = </a:t>
            </a:r>
            <a:r>
              <a:rPr lang="it-IT" b="1" dirty="0" err="1"/>
              <a:t>Debian</a:t>
            </a:r>
            <a:r>
              <a:rPr lang="it-IT" b="1" dirty="0"/>
              <a:t> Package </a:t>
            </a:r>
            <a:r>
              <a:rPr lang="it-IT" dirty="0"/>
              <a:t>-&gt;  altro gestore di pacchetti per </a:t>
            </a:r>
            <a:r>
              <a:rPr lang="it-IT" dirty="0" err="1"/>
              <a:t>Debian</a:t>
            </a:r>
            <a:r>
              <a:rPr lang="it-IT" dirty="0"/>
              <a:t>. </a:t>
            </a:r>
          </a:p>
          <a:p>
            <a:r>
              <a:rPr lang="it-IT" dirty="0"/>
              <a:t>APT è in grado di gestire le varie dipendenze dei pacchetti in fase di installazione/rimozione del software.</a:t>
            </a:r>
          </a:p>
          <a:p>
            <a:r>
              <a:rPr lang="it-IT" dirty="0"/>
              <a:t>Comandi:</a:t>
            </a:r>
          </a:p>
          <a:p>
            <a:pPr marL="228600" indent="-228600">
              <a:buAutoNum type="arabicParenR"/>
            </a:pPr>
            <a:r>
              <a:rPr lang="it-IT" b="1" dirty="0"/>
              <a:t>sudo </a:t>
            </a:r>
            <a:r>
              <a:rPr lang="it-IT" b="1" dirty="0" err="1"/>
              <a:t>apt-get</a:t>
            </a:r>
            <a:r>
              <a:rPr lang="it-IT" b="1" dirty="0"/>
              <a:t> update </a:t>
            </a:r>
            <a:r>
              <a:rPr lang="it-IT" dirty="0"/>
              <a:t>-&gt; è un comando che permette di scaricare la lista aggiornata dei pacchetti e le nuove versioni disponibili nelle nuove repository.</a:t>
            </a:r>
          </a:p>
          <a:p>
            <a:pPr marL="228600" indent="-228600">
              <a:buAutoNum type="arabicParenR"/>
            </a:pPr>
            <a:r>
              <a:rPr lang="it-IT" b="1" dirty="0"/>
              <a:t>sudo </a:t>
            </a:r>
            <a:r>
              <a:rPr lang="it-IT" b="1" dirty="0" err="1"/>
              <a:t>apt-get</a:t>
            </a:r>
            <a:r>
              <a:rPr lang="it-IT" b="1" dirty="0"/>
              <a:t> </a:t>
            </a:r>
            <a:r>
              <a:rPr lang="it-IT" b="1" dirty="0" err="1"/>
              <a:t>clean</a:t>
            </a:r>
            <a:r>
              <a:rPr lang="it-IT" b="1" dirty="0"/>
              <a:t> </a:t>
            </a:r>
            <a:r>
              <a:rPr lang="it-IT" dirty="0"/>
              <a:t>-&gt; comando che permette di pulire la cache locale dei pacchetti</a:t>
            </a:r>
          </a:p>
        </p:txBody>
      </p:sp>
    </p:spTree>
    <p:extLst>
      <p:ext uri="{BB962C8B-B14F-4D97-AF65-F5344CB8AC3E}">
        <p14:creationId xmlns:p14="http://schemas.microsoft.com/office/powerpoint/2010/main" val="262569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E248A-F515-47AF-84BC-02175C577A7A}"/>
              </a:ext>
            </a:extLst>
          </p:cNvPr>
          <p:cNvSpPr>
            <a:spLocks noGrp="1"/>
          </p:cNvSpPr>
          <p:nvPr>
            <p:ph type="title"/>
          </p:nvPr>
        </p:nvSpPr>
        <p:spPr/>
        <p:txBody>
          <a:bodyPr/>
          <a:lstStyle/>
          <a:p>
            <a:r>
              <a:rPr lang="it-IT" dirty="0"/>
              <a:t>Breve sintesi dei comandi</a:t>
            </a:r>
          </a:p>
        </p:txBody>
      </p:sp>
      <p:sp>
        <p:nvSpPr>
          <p:cNvPr id="3" name="Segnaposto contenuto 2">
            <a:extLst>
              <a:ext uri="{FF2B5EF4-FFF2-40B4-BE49-F238E27FC236}">
                <a16:creationId xmlns:a16="http://schemas.microsoft.com/office/drawing/2014/main" id="{CE6AD78C-F8C7-4BE7-BB26-D51F6ACD0795}"/>
              </a:ext>
            </a:extLst>
          </p:cNvPr>
          <p:cNvSpPr>
            <a:spLocks noGrp="1"/>
          </p:cNvSpPr>
          <p:nvPr>
            <p:ph sz="quarter" idx="10"/>
          </p:nvPr>
        </p:nvSpPr>
        <p:spPr/>
        <p:txBody>
          <a:bodyPr/>
          <a:lstStyle/>
          <a:p>
            <a:r>
              <a:rPr lang="it-IT" b="1" dirty="0"/>
              <a:t>sudo </a:t>
            </a:r>
            <a:r>
              <a:rPr lang="it-IT" b="1" dirty="0" err="1"/>
              <a:t>apt-get</a:t>
            </a:r>
            <a:r>
              <a:rPr lang="it-IT" b="1" dirty="0"/>
              <a:t> </a:t>
            </a:r>
            <a:r>
              <a:rPr lang="it-IT" b="1" dirty="0" err="1"/>
              <a:t>autoremove</a:t>
            </a:r>
            <a:r>
              <a:rPr lang="it-IT" b="1" dirty="0"/>
              <a:t> –y</a:t>
            </a:r>
            <a:r>
              <a:rPr lang="it-IT" dirty="0"/>
              <a:t> -&gt; comando che rimuove tutti i pacchetti obsoleti e quindi, di fatto, non più utilizzati.</a:t>
            </a:r>
          </a:p>
          <a:p>
            <a:r>
              <a:rPr lang="it-IT" b="1" dirty="0"/>
              <a:t>sudo </a:t>
            </a:r>
            <a:r>
              <a:rPr lang="it-IT" b="1" dirty="0" err="1"/>
              <a:t>apt-get</a:t>
            </a:r>
            <a:r>
              <a:rPr lang="it-IT" b="1" dirty="0"/>
              <a:t> </a:t>
            </a:r>
            <a:r>
              <a:rPr lang="it-IT" b="1" dirty="0" err="1"/>
              <a:t>dist</a:t>
            </a:r>
            <a:r>
              <a:rPr lang="it-IT" b="1" dirty="0"/>
              <a:t>-upgrade-y </a:t>
            </a:r>
            <a:r>
              <a:rPr lang="it-IT" dirty="0"/>
              <a:t>-&gt; è il comando migliore in quanto scarica ed installa i pacchetti, dipendenze, ed eventualmente il kernel aggiornato.</a:t>
            </a:r>
          </a:p>
        </p:txBody>
      </p:sp>
    </p:spTree>
    <p:extLst>
      <p:ext uri="{BB962C8B-B14F-4D97-AF65-F5344CB8AC3E}">
        <p14:creationId xmlns:p14="http://schemas.microsoft.com/office/powerpoint/2010/main" val="165569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89751-5FA1-4362-8F5C-9765CE4DAD98}"/>
              </a:ext>
            </a:extLst>
          </p:cNvPr>
          <p:cNvSpPr>
            <a:spLocks noGrp="1"/>
          </p:cNvSpPr>
          <p:nvPr>
            <p:ph type="title"/>
          </p:nvPr>
        </p:nvSpPr>
        <p:spPr>
          <a:xfrm>
            <a:off x="521207" y="448056"/>
            <a:ext cx="9802236" cy="640080"/>
          </a:xfrm>
        </p:spPr>
        <p:txBody>
          <a:bodyPr>
            <a:normAutofit fontScale="90000"/>
          </a:bodyPr>
          <a:lstStyle/>
          <a:p>
            <a:r>
              <a:rPr lang="it-IT" dirty="0"/>
              <a:t>Primo esempio di connessione </a:t>
            </a:r>
            <a:r>
              <a:rPr lang="it-IT" dirty="0" err="1"/>
              <a:t>db</a:t>
            </a:r>
            <a:r>
              <a:rPr lang="it-IT" dirty="0"/>
              <a:t> </a:t>
            </a:r>
            <a:r>
              <a:rPr lang="it-IT" dirty="0" err="1"/>
              <a:t>SqlServer</a:t>
            </a:r>
            <a:r>
              <a:rPr lang="it-IT" dirty="0"/>
              <a:t> se server PC Windows</a:t>
            </a:r>
          </a:p>
        </p:txBody>
      </p:sp>
      <p:sp>
        <p:nvSpPr>
          <p:cNvPr id="3" name="Segnaposto contenuto 2">
            <a:extLst>
              <a:ext uri="{FF2B5EF4-FFF2-40B4-BE49-F238E27FC236}">
                <a16:creationId xmlns:a16="http://schemas.microsoft.com/office/drawing/2014/main" id="{8695428F-F0D0-4902-A8F5-07F4AEBBB3C0}"/>
              </a:ext>
            </a:extLst>
          </p:cNvPr>
          <p:cNvSpPr>
            <a:spLocks noGrp="1"/>
          </p:cNvSpPr>
          <p:nvPr>
            <p:ph sz="quarter" idx="10"/>
          </p:nvPr>
        </p:nvSpPr>
        <p:spPr/>
        <p:txBody>
          <a:bodyPr/>
          <a:lstStyle/>
          <a:p>
            <a:r>
              <a:rPr lang="it-IT" dirty="0"/>
              <a:t>Digitare il frammento di codice mostrato a lato e provare ad avviarlo. Tale programma permette di inserire un record in una tabella presente su un database SQL Server opportunamente installato e configurato su un server di database con sistema operativo Microsoft Windows 10. Il database di chiama </a:t>
            </a:r>
            <a:r>
              <a:rPr lang="it-IT" b="1" dirty="0"/>
              <a:t>test</a:t>
            </a:r>
            <a:r>
              <a:rPr lang="it-IT" dirty="0"/>
              <a:t> e la tabella si chiama </a:t>
            </a:r>
            <a:r>
              <a:rPr lang="it-IT" b="1" dirty="0"/>
              <a:t>prova</a:t>
            </a:r>
            <a:r>
              <a:rPr lang="it-IT" dirty="0"/>
              <a:t>.</a:t>
            </a:r>
          </a:p>
        </p:txBody>
      </p:sp>
      <p:pic>
        <p:nvPicPr>
          <p:cNvPr id="5" name="Immagine 4">
            <a:extLst>
              <a:ext uri="{FF2B5EF4-FFF2-40B4-BE49-F238E27FC236}">
                <a16:creationId xmlns:a16="http://schemas.microsoft.com/office/drawing/2014/main" id="{766B93DA-D732-4B7C-909F-29A353D29C84}"/>
              </a:ext>
            </a:extLst>
          </p:cNvPr>
          <p:cNvPicPr>
            <a:picLocks noChangeAspect="1"/>
          </p:cNvPicPr>
          <p:nvPr/>
        </p:nvPicPr>
        <p:blipFill>
          <a:blip r:embed="rId2"/>
          <a:stretch>
            <a:fillRect/>
          </a:stretch>
        </p:blipFill>
        <p:spPr>
          <a:xfrm>
            <a:off x="2999475" y="3134226"/>
            <a:ext cx="8790476" cy="2676190"/>
          </a:xfrm>
          <a:prstGeom prst="rect">
            <a:avLst/>
          </a:prstGeom>
        </p:spPr>
      </p:pic>
    </p:spTree>
    <p:extLst>
      <p:ext uri="{BB962C8B-B14F-4D97-AF65-F5344CB8AC3E}">
        <p14:creationId xmlns:p14="http://schemas.microsoft.com/office/powerpoint/2010/main" val="353881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62569B-EB7A-4ED6-9D43-7895A5A1C555}"/>
              </a:ext>
            </a:extLst>
          </p:cNvPr>
          <p:cNvSpPr>
            <a:spLocks noGrp="1"/>
          </p:cNvSpPr>
          <p:nvPr>
            <p:ph type="title"/>
          </p:nvPr>
        </p:nvSpPr>
        <p:spPr/>
        <p:txBody>
          <a:bodyPr/>
          <a:lstStyle/>
          <a:p>
            <a:r>
              <a:rPr lang="it-IT" dirty="0"/>
              <a:t>Installazione e configurazione SQL Server</a:t>
            </a:r>
          </a:p>
        </p:txBody>
      </p:sp>
      <p:sp>
        <p:nvSpPr>
          <p:cNvPr id="3" name="Segnaposto contenuto 2">
            <a:extLst>
              <a:ext uri="{FF2B5EF4-FFF2-40B4-BE49-F238E27FC236}">
                <a16:creationId xmlns:a16="http://schemas.microsoft.com/office/drawing/2014/main" id="{863D18B9-2BC2-41D4-B9EC-F593EE6F89FA}"/>
              </a:ext>
            </a:extLst>
          </p:cNvPr>
          <p:cNvSpPr>
            <a:spLocks noGrp="1"/>
          </p:cNvSpPr>
          <p:nvPr>
            <p:ph sz="quarter" idx="10"/>
          </p:nvPr>
        </p:nvSpPr>
        <p:spPr/>
        <p:txBody>
          <a:bodyPr/>
          <a:lstStyle/>
          <a:p>
            <a:pPr algn="just"/>
            <a:r>
              <a:rPr lang="it-IT" dirty="0"/>
              <a:t>Sul PC con installato il sistema operativo Windows 10, installare Microsoft SQL Server e l’</a:t>
            </a:r>
            <a:r>
              <a:rPr lang="it-IT" dirty="0" err="1"/>
              <a:t>mabiente</a:t>
            </a:r>
            <a:r>
              <a:rPr lang="it-IT" dirty="0"/>
              <a:t> grafico di gestione (Microsoft </a:t>
            </a:r>
            <a:r>
              <a:rPr lang="it-IT" dirty="0" err="1"/>
              <a:t>Maganement</a:t>
            </a:r>
            <a:r>
              <a:rPr lang="it-IT" dirty="0"/>
              <a:t> studio). Il pacchetto è scaricabile dall’apposito sito proposto a lato.</a:t>
            </a:r>
          </a:p>
          <a:p>
            <a:pPr algn="just"/>
            <a:r>
              <a:rPr lang="it-IT" dirty="0"/>
              <a:t>Una volta installato, entrare nel server con il management studio, e creare un database chiamato «test».</a:t>
            </a:r>
          </a:p>
        </p:txBody>
      </p:sp>
      <p:pic>
        <p:nvPicPr>
          <p:cNvPr id="4" name="Immagine 3">
            <a:extLst>
              <a:ext uri="{FF2B5EF4-FFF2-40B4-BE49-F238E27FC236}">
                <a16:creationId xmlns:a16="http://schemas.microsoft.com/office/drawing/2014/main" id="{1EBAB793-C533-4013-95AB-DCB5CA3E3F52}"/>
              </a:ext>
            </a:extLst>
          </p:cNvPr>
          <p:cNvPicPr>
            <a:picLocks noChangeAspect="1"/>
          </p:cNvPicPr>
          <p:nvPr/>
        </p:nvPicPr>
        <p:blipFill>
          <a:blip r:embed="rId2"/>
          <a:stretch>
            <a:fillRect/>
          </a:stretch>
        </p:blipFill>
        <p:spPr>
          <a:xfrm>
            <a:off x="5486400" y="1537252"/>
            <a:ext cx="6055452" cy="3417410"/>
          </a:xfrm>
          <a:prstGeom prst="rect">
            <a:avLst/>
          </a:prstGeom>
        </p:spPr>
      </p:pic>
      <p:pic>
        <p:nvPicPr>
          <p:cNvPr id="5" name="Immagine 4">
            <a:extLst>
              <a:ext uri="{FF2B5EF4-FFF2-40B4-BE49-F238E27FC236}">
                <a16:creationId xmlns:a16="http://schemas.microsoft.com/office/drawing/2014/main" id="{D6696913-F04F-4E09-A894-9340F6B1A5A7}"/>
              </a:ext>
            </a:extLst>
          </p:cNvPr>
          <p:cNvPicPr>
            <a:picLocks noChangeAspect="1"/>
          </p:cNvPicPr>
          <p:nvPr/>
        </p:nvPicPr>
        <p:blipFill>
          <a:blip r:embed="rId3"/>
          <a:stretch>
            <a:fillRect/>
          </a:stretch>
        </p:blipFill>
        <p:spPr>
          <a:xfrm>
            <a:off x="833486" y="3740376"/>
            <a:ext cx="3828571" cy="2428571"/>
          </a:xfrm>
          <a:prstGeom prst="rect">
            <a:avLst/>
          </a:prstGeom>
        </p:spPr>
      </p:pic>
    </p:spTree>
    <p:extLst>
      <p:ext uri="{BB962C8B-B14F-4D97-AF65-F5344CB8AC3E}">
        <p14:creationId xmlns:p14="http://schemas.microsoft.com/office/powerpoint/2010/main" val="116286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E0CD26-B4A6-4E6B-9232-D74564794804}"/>
              </a:ext>
            </a:extLst>
          </p:cNvPr>
          <p:cNvSpPr>
            <a:spLocks noGrp="1"/>
          </p:cNvSpPr>
          <p:nvPr>
            <p:ph type="title"/>
          </p:nvPr>
        </p:nvSpPr>
        <p:spPr/>
        <p:txBody>
          <a:bodyPr/>
          <a:lstStyle/>
          <a:p>
            <a:r>
              <a:rPr lang="it-IT" dirty="0"/>
              <a:t>Installazione e configurazione SQL Server</a:t>
            </a:r>
          </a:p>
        </p:txBody>
      </p:sp>
      <p:sp>
        <p:nvSpPr>
          <p:cNvPr id="3" name="Segnaposto contenuto 2">
            <a:extLst>
              <a:ext uri="{FF2B5EF4-FFF2-40B4-BE49-F238E27FC236}">
                <a16:creationId xmlns:a16="http://schemas.microsoft.com/office/drawing/2014/main" id="{AD8EFFB7-7829-4893-A953-9E57C2B2011D}"/>
              </a:ext>
            </a:extLst>
          </p:cNvPr>
          <p:cNvSpPr>
            <a:spLocks noGrp="1"/>
          </p:cNvSpPr>
          <p:nvPr>
            <p:ph sz="quarter" idx="10"/>
          </p:nvPr>
        </p:nvSpPr>
        <p:spPr/>
        <p:txBody>
          <a:bodyPr/>
          <a:lstStyle/>
          <a:p>
            <a:r>
              <a:rPr lang="it-IT" dirty="0"/>
              <a:t>Creare una tabella denominata «prova», come mostrato a lato.</a:t>
            </a:r>
          </a:p>
          <a:p>
            <a:r>
              <a:rPr lang="it-IT" dirty="0"/>
              <a:t>A questo punto, abilitare l’utente «sa» che sta per System Administrator. Una volta abilitato è necessario chiaramente dagli l’abilitazione.</a:t>
            </a:r>
          </a:p>
        </p:txBody>
      </p:sp>
      <p:pic>
        <p:nvPicPr>
          <p:cNvPr id="4" name="Immagine 3">
            <a:extLst>
              <a:ext uri="{FF2B5EF4-FFF2-40B4-BE49-F238E27FC236}">
                <a16:creationId xmlns:a16="http://schemas.microsoft.com/office/drawing/2014/main" id="{0393B642-E80E-4A38-9A1E-313E8169AC20}"/>
              </a:ext>
            </a:extLst>
          </p:cNvPr>
          <p:cNvPicPr>
            <a:picLocks noChangeAspect="1"/>
          </p:cNvPicPr>
          <p:nvPr/>
        </p:nvPicPr>
        <p:blipFill>
          <a:blip r:embed="rId2"/>
          <a:stretch>
            <a:fillRect/>
          </a:stretch>
        </p:blipFill>
        <p:spPr>
          <a:xfrm>
            <a:off x="7398326" y="1312745"/>
            <a:ext cx="3457143" cy="2542857"/>
          </a:xfrm>
          <a:prstGeom prst="rect">
            <a:avLst/>
          </a:prstGeom>
        </p:spPr>
      </p:pic>
      <p:pic>
        <p:nvPicPr>
          <p:cNvPr id="5" name="Immagine 4">
            <a:extLst>
              <a:ext uri="{FF2B5EF4-FFF2-40B4-BE49-F238E27FC236}">
                <a16:creationId xmlns:a16="http://schemas.microsoft.com/office/drawing/2014/main" id="{4D924C49-9AF7-4BC8-A2C8-4309984BAD0A}"/>
              </a:ext>
            </a:extLst>
          </p:cNvPr>
          <p:cNvPicPr>
            <a:picLocks noChangeAspect="1"/>
          </p:cNvPicPr>
          <p:nvPr/>
        </p:nvPicPr>
        <p:blipFill>
          <a:blip r:embed="rId3"/>
          <a:stretch>
            <a:fillRect/>
          </a:stretch>
        </p:blipFill>
        <p:spPr>
          <a:xfrm>
            <a:off x="2180893" y="2852198"/>
            <a:ext cx="3557746" cy="3557746"/>
          </a:xfrm>
          <a:prstGeom prst="rect">
            <a:avLst/>
          </a:prstGeom>
        </p:spPr>
      </p:pic>
      <p:cxnSp>
        <p:nvCxnSpPr>
          <p:cNvPr id="7" name="Connettore 2 6">
            <a:extLst>
              <a:ext uri="{FF2B5EF4-FFF2-40B4-BE49-F238E27FC236}">
                <a16:creationId xmlns:a16="http://schemas.microsoft.com/office/drawing/2014/main" id="{5DC04F67-A4D4-4712-8B0B-5EA45285E4AE}"/>
              </a:ext>
            </a:extLst>
          </p:cNvPr>
          <p:cNvCxnSpPr>
            <a:cxnSpLocks/>
            <a:stCxn id="4" idx="1"/>
            <a:endCxn id="5" idx="3"/>
          </p:cNvCxnSpPr>
          <p:nvPr/>
        </p:nvCxnSpPr>
        <p:spPr>
          <a:xfrm flipH="1">
            <a:off x="5738639" y="2584174"/>
            <a:ext cx="1659687" cy="204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E202AC82-F5D7-4697-B052-3BD3DE51EF69}"/>
              </a:ext>
            </a:extLst>
          </p:cNvPr>
          <p:cNvPicPr>
            <a:picLocks noChangeAspect="1"/>
          </p:cNvPicPr>
          <p:nvPr/>
        </p:nvPicPr>
        <p:blipFill>
          <a:blip r:embed="rId4"/>
          <a:stretch>
            <a:fillRect/>
          </a:stretch>
        </p:blipFill>
        <p:spPr>
          <a:xfrm>
            <a:off x="7380035" y="3957526"/>
            <a:ext cx="2916903" cy="2637084"/>
          </a:xfrm>
          <a:prstGeom prst="rect">
            <a:avLst/>
          </a:prstGeom>
        </p:spPr>
      </p:pic>
      <p:cxnSp>
        <p:nvCxnSpPr>
          <p:cNvPr id="11" name="Connettore 2 10">
            <a:extLst>
              <a:ext uri="{FF2B5EF4-FFF2-40B4-BE49-F238E27FC236}">
                <a16:creationId xmlns:a16="http://schemas.microsoft.com/office/drawing/2014/main" id="{2BF2A02C-07A2-4776-9C10-B002FD11DEA7}"/>
              </a:ext>
            </a:extLst>
          </p:cNvPr>
          <p:cNvCxnSpPr>
            <a:stCxn id="5" idx="3"/>
            <a:endCxn id="8" idx="1"/>
          </p:cNvCxnSpPr>
          <p:nvPr/>
        </p:nvCxnSpPr>
        <p:spPr>
          <a:xfrm>
            <a:off x="5738639" y="4631071"/>
            <a:ext cx="1641396" cy="644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24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86E66-26A2-4A9A-A22F-2A968B40ED89}"/>
              </a:ext>
            </a:extLst>
          </p:cNvPr>
          <p:cNvSpPr>
            <a:spLocks noGrp="1"/>
          </p:cNvSpPr>
          <p:nvPr>
            <p:ph type="title"/>
          </p:nvPr>
        </p:nvSpPr>
        <p:spPr/>
        <p:txBody>
          <a:bodyPr/>
          <a:lstStyle/>
          <a:p>
            <a:r>
              <a:rPr lang="it-IT" dirty="0"/>
              <a:t>Installazione e configurazione SQL Server</a:t>
            </a:r>
          </a:p>
        </p:txBody>
      </p:sp>
      <p:sp>
        <p:nvSpPr>
          <p:cNvPr id="3" name="Segnaposto contenuto 2">
            <a:extLst>
              <a:ext uri="{FF2B5EF4-FFF2-40B4-BE49-F238E27FC236}">
                <a16:creationId xmlns:a16="http://schemas.microsoft.com/office/drawing/2014/main" id="{74FDF3D9-08C7-4BD0-90C6-60703ADC0404}"/>
              </a:ext>
            </a:extLst>
          </p:cNvPr>
          <p:cNvSpPr>
            <a:spLocks noGrp="1"/>
          </p:cNvSpPr>
          <p:nvPr>
            <p:ph sz="quarter" idx="10"/>
          </p:nvPr>
        </p:nvSpPr>
        <p:spPr>
          <a:xfrm>
            <a:off x="689642" y="1440180"/>
            <a:ext cx="4416552" cy="3977640"/>
          </a:xfrm>
        </p:spPr>
        <p:txBody>
          <a:bodyPr/>
          <a:lstStyle/>
          <a:p>
            <a:pPr algn="just"/>
            <a:r>
              <a:rPr lang="it-IT" dirty="0"/>
              <a:t>Una volta data l’abilitazione, cliccare su OK e riavviare il server. Provare a loggarsi con l’utente «sa» e con la password opportunamente settata nel precedente passo.</a:t>
            </a:r>
          </a:p>
          <a:p>
            <a:r>
              <a:rPr lang="it-IT" dirty="0"/>
              <a:t>Nelle proprietà del server selezionare la voce «autorizzazioni» ed impostare, come mostrato nella successiva slide, accesso con utente autenticato.</a:t>
            </a:r>
          </a:p>
        </p:txBody>
      </p:sp>
      <p:pic>
        <p:nvPicPr>
          <p:cNvPr id="4" name="Immagine 3">
            <a:extLst>
              <a:ext uri="{FF2B5EF4-FFF2-40B4-BE49-F238E27FC236}">
                <a16:creationId xmlns:a16="http://schemas.microsoft.com/office/drawing/2014/main" id="{D67E8E1E-35B0-4F62-8554-BE48452E87FF}"/>
              </a:ext>
            </a:extLst>
          </p:cNvPr>
          <p:cNvPicPr>
            <a:picLocks noChangeAspect="1"/>
          </p:cNvPicPr>
          <p:nvPr/>
        </p:nvPicPr>
        <p:blipFill>
          <a:blip r:embed="rId2"/>
          <a:stretch>
            <a:fillRect/>
          </a:stretch>
        </p:blipFill>
        <p:spPr>
          <a:xfrm>
            <a:off x="5987135" y="1435608"/>
            <a:ext cx="5431867" cy="4920169"/>
          </a:xfrm>
          <a:prstGeom prst="rect">
            <a:avLst/>
          </a:prstGeom>
        </p:spPr>
      </p:pic>
    </p:spTree>
    <p:extLst>
      <p:ext uri="{BB962C8B-B14F-4D97-AF65-F5344CB8AC3E}">
        <p14:creationId xmlns:p14="http://schemas.microsoft.com/office/powerpoint/2010/main" val="338978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F0B61-53FA-4463-A3B3-7F24E2ED72E9}"/>
              </a:ext>
            </a:extLst>
          </p:cNvPr>
          <p:cNvSpPr>
            <a:spLocks noGrp="1"/>
          </p:cNvSpPr>
          <p:nvPr>
            <p:ph type="title"/>
          </p:nvPr>
        </p:nvSpPr>
        <p:spPr/>
        <p:txBody>
          <a:bodyPr/>
          <a:lstStyle/>
          <a:p>
            <a:r>
              <a:rPr lang="it-IT" dirty="0"/>
              <a:t>Installazione e configurazione SQL Server</a:t>
            </a:r>
          </a:p>
        </p:txBody>
      </p:sp>
      <p:sp>
        <p:nvSpPr>
          <p:cNvPr id="3" name="Segnaposto contenuto 2">
            <a:extLst>
              <a:ext uri="{FF2B5EF4-FFF2-40B4-BE49-F238E27FC236}">
                <a16:creationId xmlns:a16="http://schemas.microsoft.com/office/drawing/2014/main" id="{3DF5300A-BFD2-44B1-8B5C-C819457B1DC6}"/>
              </a:ext>
            </a:extLst>
          </p:cNvPr>
          <p:cNvSpPr>
            <a:spLocks noGrp="1"/>
          </p:cNvSpPr>
          <p:nvPr>
            <p:ph sz="quarter" idx="10"/>
          </p:nvPr>
        </p:nvSpPr>
        <p:spPr/>
        <p:txBody>
          <a:bodyPr/>
          <a:lstStyle/>
          <a:p>
            <a:r>
              <a:rPr lang="it-IT" dirty="0"/>
              <a:t>A questo punto salvare il tutto premendo OK e riavviare il server.</a:t>
            </a:r>
          </a:p>
          <a:p>
            <a:r>
              <a:rPr lang="it-IT" dirty="0"/>
              <a:t>Se tutto è andato a buon fine, è necessario abilitare tale utente anche per accessi da remoto come nel nostro caso (da client </a:t>
            </a:r>
            <a:r>
              <a:rPr lang="it-IT" dirty="0" err="1"/>
              <a:t>Raspberry</a:t>
            </a:r>
            <a:r>
              <a:rPr lang="it-IT" dirty="0"/>
              <a:t>).</a:t>
            </a:r>
          </a:p>
          <a:p>
            <a:r>
              <a:rPr lang="it-IT" dirty="0"/>
              <a:t>Per prima cosa, entrare nei servizi di Microsoft ed abilitare il servizio denominato SQL Server Browser come viene mostrato nella slide successiva.</a:t>
            </a:r>
          </a:p>
          <a:p>
            <a:endParaRPr lang="it-IT" dirty="0"/>
          </a:p>
        </p:txBody>
      </p:sp>
      <p:pic>
        <p:nvPicPr>
          <p:cNvPr id="4" name="Immagine 3">
            <a:extLst>
              <a:ext uri="{FF2B5EF4-FFF2-40B4-BE49-F238E27FC236}">
                <a16:creationId xmlns:a16="http://schemas.microsoft.com/office/drawing/2014/main" id="{E1005E17-8A48-46E2-A7E8-4747D64A8630}"/>
              </a:ext>
            </a:extLst>
          </p:cNvPr>
          <p:cNvPicPr>
            <a:picLocks noChangeAspect="1"/>
          </p:cNvPicPr>
          <p:nvPr/>
        </p:nvPicPr>
        <p:blipFill>
          <a:blip r:embed="rId2"/>
          <a:stretch>
            <a:fillRect/>
          </a:stretch>
        </p:blipFill>
        <p:spPr>
          <a:xfrm>
            <a:off x="5788023" y="1371749"/>
            <a:ext cx="5652181" cy="5119729"/>
          </a:xfrm>
          <a:prstGeom prst="rect">
            <a:avLst/>
          </a:prstGeom>
        </p:spPr>
      </p:pic>
    </p:spTree>
    <p:extLst>
      <p:ext uri="{BB962C8B-B14F-4D97-AF65-F5344CB8AC3E}">
        <p14:creationId xmlns:p14="http://schemas.microsoft.com/office/powerpoint/2010/main" val="241708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761B2F-6992-4B6C-A782-556048132A5A}"/>
              </a:ext>
            </a:extLst>
          </p:cNvPr>
          <p:cNvSpPr>
            <a:spLocks noGrp="1"/>
          </p:cNvSpPr>
          <p:nvPr>
            <p:ph type="title"/>
          </p:nvPr>
        </p:nvSpPr>
        <p:spPr/>
        <p:txBody>
          <a:bodyPr/>
          <a:lstStyle/>
          <a:p>
            <a:r>
              <a:rPr lang="it-IT" dirty="0"/>
              <a:t>Installazione e configurazione SQL Server</a:t>
            </a:r>
          </a:p>
        </p:txBody>
      </p:sp>
      <p:sp>
        <p:nvSpPr>
          <p:cNvPr id="3" name="Segnaposto contenuto 2">
            <a:extLst>
              <a:ext uri="{FF2B5EF4-FFF2-40B4-BE49-F238E27FC236}">
                <a16:creationId xmlns:a16="http://schemas.microsoft.com/office/drawing/2014/main" id="{9704A0BA-4A3E-4DE7-8B01-B2996325EAB8}"/>
              </a:ext>
            </a:extLst>
          </p:cNvPr>
          <p:cNvSpPr>
            <a:spLocks noGrp="1"/>
          </p:cNvSpPr>
          <p:nvPr>
            <p:ph sz="quarter" idx="10"/>
          </p:nvPr>
        </p:nvSpPr>
        <p:spPr/>
        <p:txBody>
          <a:bodyPr/>
          <a:lstStyle/>
          <a:p>
            <a:pPr algn="just"/>
            <a:r>
              <a:rPr lang="it-IT" dirty="0"/>
              <a:t>Successivamente, entrare sempre nelle proprietà del server e verificare che sia abilitato l’accesso da remoto, come viene mostrato di sotto:</a:t>
            </a:r>
          </a:p>
          <a:p>
            <a:pPr algn="just"/>
            <a:r>
              <a:rPr lang="it-IT" dirty="0"/>
              <a:t> </a:t>
            </a:r>
          </a:p>
        </p:txBody>
      </p:sp>
      <p:pic>
        <p:nvPicPr>
          <p:cNvPr id="4" name="Immagine 3">
            <a:extLst>
              <a:ext uri="{FF2B5EF4-FFF2-40B4-BE49-F238E27FC236}">
                <a16:creationId xmlns:a16="http://schemas.microsoft.com/office/drawing/2014/main" id="{850109CA-7EE0-47E6-A920-70D2183FC30D}"/>
              </a:ext>
            </a:extLst>
          </p:cNvPr>
          <p:cNvPicPr>
            <a:picLocks noChangeAspect="1"/>
          </p:cNvPicPr>
          <p:nvPr/>
        </p:nvPicPr>
        <p:blipFill>
          <a:blip r:embed="rId2"/>
          <a:stretch>
            <a:fillRect/>
          </a:stretch>
        </p:blipFill>
        <p:spPr>
          <a:xfrm>
            <a:off x="5288989" y="1435608"/>
            <a:ext cx="6252708" cy="3078489"/>
          </a:xfrm>
          <a:prstGeom prst="rect">
            <a:avLst/>
          </a:prstGeom>
        </p:spPr>
      </p:pic>
      <p:pic>
        <p:nvPicPr>
          <p:cNvPr id="5" name="Immagine 4">
            <a:extLst>
              <a:ext uri="{FF2B5EF4-FFF2-40B4-BE49-F238E27FC236}">
                <a16:creationId xmlns:a16="http://schemas.microsoft.com/office/drawing/2014/main" id="{FA594F4E-0A45-4E9C-9D2F-674E6FED1FA9}"/>
              </a:ext>
            </a:extLst>
          </p:cNvPr>
          <p:cNvPicPr>
            <a:picLocks noChangeAspect="1"/>
          </p:cNvPicPr>
          <p:nvPr/>
        </p:nvPicPr>
        <p:blipFill>
          <a:blip r:embed="rId3"/>
          <a:stretch>
            <a:fillRect/>
          </a:stretch>
        </p:blipFill>
        <p:spPr>
          <a:xfrm>
            <a:off x="923864" y="2456539"/>
            <a:ext cx="3647816" cy="3304181"/>
          </a:xfrm>
          <a:prstGeom prst="rect">
            <a:avLst/>
          </a:prstGeom>
        </p:spPr>
      </p:pic>
      <p:cxnSp>
        <p:nvCxnSpPr>
          <p:cNvPr id="7" name="Connettore 2 6">
            <a:extLst>
              <a:ext uri="{FF2B5EF4-FFF2-40B4-BE49-F238E27FC236}">
                <a16:creationId xmlns:a16="http://schemas.microsoft.com/office/drawing/2014/main" id="{00B6BF59-8FD2-4DA1-9510-630F78C97A15}"/>
              </a:ext>
            </a:extLst>
          </p:cNvPr>
          <p:cNvCxnSpPr/>
          <p:nvPr/>
        </p:nvCxnSpPr>
        <p:spPr>
          <a:xfrm flipH="1" flipV="1">
            <a:off x="3378124" y="4685838"/>
            <a:ext cx="2134780" cy="53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2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noAutofit/>
          </a:bodyPr>
          <a:lstStyle/>
          <a:p>
            <a:pPr rtl="0"/>
            <a:r>
              <a:rPr lang="it-IT" dirty="0">
                <a:latin typeface="Segoe UI Light" panose="020B0502040204020203" pitchFamily="34" charset="0"/>
                <a:cs typeface="Segoe UI Light" panose="020B0502040204020203" pitchFamily="34" charset="0"/>
              </a:rPr>
              <a:t>Fasi preparatorie</a:t>
            </a:r>
          </a:p>
        </p:txBody>
      </p:sp>
      <p:sp>
        <p:nvSpPr>
          <p:cNvPr id="38" name="Segnaposto contenuto 17"/>
          <p:cNvSpPr txBox="1">
            <a:spLocks/>
          </p:cNvSpPr>
          <p:nvPr/>
        </p:nvSpPr>
        <p:spPr>
          <a:xfrm>
            <a:off x="521206" y="1493241"/>
            <a:ext cx="11034689" cy="99816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it-IT" b="1" dirty="0">
                <a:latin typeface="Segoe UI" panose="020B0502040204020203" pitchFamily="34" charset="0"/>
                <a:cs typeface="Segoe UI" panose="020B0502040204020203" pitchFamily="34" charset="0"/>
              </a:rPr>
              <a:t>Come primo passo, procurarsi una </a:t>
            </a:r>
            <a:r>
              <a:rPr lang="it-IT" b="1" dirty="0" err="1">
                <a:latin typeface="Segoe UI" panose="020B0502040204020203" pitchFamily="34" charset="0"/>
                <a:cs typeface="Segoe UI" panose="020B0502040204020203" pitchFamily="34" charset="0"/>
              </a:rPr>
              <a:t>Raspberry</a:t>
            </a:r>
            <a:r>
              <a:rPr lang="it-IT" b="1" dirty="0">
                <a:latin typeface="Segoe UI" panose="020B0502040204020203" pitchFamily="34" charset="0"/>
                <a:cs typeface="Segoe UI" panose="020B0502040204020203" pitchFamily="34" charset="0"/>
              </a:rPr>
              <a:t> PI3 e una </a:t>
            </a:r>
            <a:r>
              <a:rPr lang="it-IT" b="1" dirty="0" err="1">
                <a:latin typeface="Segoe UI" panose="020B0502040204020203" pitchFamily="34" charset="0"/>
                <a:cs typeface="Segoe UI" panose="020B0502040204020203" pitchFamily="34" charset="0"/>
              </a:rPr>
              <a:t>microSD</a:t>
            </a:r>
            <a:r>
              <a:rPr lang="it-IT" b="1" dirty="0">
                <a:latin typeface="Segoe UI" panose="020B0502040204020203" pitchFamily="34" charset="0"/>
                <a:cs typeface="Segoe UI" panose="020B0502040204020203" pitchFamily="34" charset="0"/>
              </a:rPr>
              <a:t> da almeno 8Gb. </a:t>
            </a:r>
          </a:p>
          <a:p>
            <a:pPr marL="0" lvl="0" indent="0" rtl="0">
              <a:spcAft>
                <a:spcPts val="600"/>
              </a:spcAft>
              <a:buNone/>
              <a:defRPr/>
            </a:pPr>
            <a:r>
              <a:rPr lang="it-IT" b="1" dirty="0">
                <a:latin typeface="Segoe UI" panose="020B0502040204020203" pitchFamily="34" charset="0"/>
                <a:cs typeface="Segoe UI" panose="020B0502040204020203" pitchFamily="34" charset="0"/>
              </a:rPr>
              <a:t>Successivamente immettere la </a:t>
            </a:r>
            <a:r>
              <a:rPr lang="it-IT" b="1" dirty="0" err="1">
                <a:latin typeface="Segoe UI" panose="020B0502040204020203" pitchFamily="34" charset="0"/>
                <a:cs typeface="Segoe UI" panose="020B0502040204020203" pitchFamily="34" charset="0"/>
              </a:rPr>
              <a:t>microSD</a:t>
            </a:r>
            <a:r>
              <a:rPr lang="it-IT" b="1" dirty="0">
                <a:latin typeface="Segoe UI" panose="020B0502040204020203" pitchFamily="34" charset="0"/>
                <a:cs typeface="Segoe UI" panose="020B0502040204020203" pitchFamily="34" charset="0"/>
              </a:rPr>
              <a:t> nell’apposito alloggio come viene mostrato in figura sotto stante.</a:t>
            </a:r>
            <a:endParaRPr lang="it-IT" dirty="0">
              <a:latin typeface="Segoe UI" panose="020B0502040204020203" pitchFamily="34" charset="0"/>
              <a:cs typeface="Segoe UI" panose="020B0502040204020203" pitchFamily="34" charset="0"/>
            </a:endParaRPr>
          </a:p>
          <a:p>
            <a:pPr marL="0" lvl="0" indent="0" rtl="0">
              <a:spcAft>
                <a:spcPts val="600"/>
              </a:spcAft>
              <a:buNone/>
              <a:defRPr/>
            </a:pPr>
            <a:endParaRPr lang="it-IT" dirty="0">
              <a:latin typeface="Segoe UI" panose="020B0502040204020203" pitchFamily="34" charset="0"/>
              <a:cs typeface="Segoe UI" panose="020B0502040204020203" pitchFamily="34" charset="0"/>
            </a:endParaRPr>
          </a:p>
        </p:txBody>
      </p:sp>
      <p:pic>
        <p:nvPicPr>
          <p:cNvPr id="4" name="Immagine 3">
            <a:extLst>
              <a:ext uri="{FF2B5EF4-FFF2-40B4-BE49-F238E27FC236}">
                <a16:creationId xmlns:a16="http://schemas.microsoft.com/office/drawing/2014/main" id="{FED7AA5A-BD88-4137-8A19-ACEC6D2AE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099" y="2666599"/>
            <a:ext cx="5101701" cy="3826276"/>
          </a:xfrm>
          <a:prstGeom prst="rect">
            <a:avLst/>
          </a:prstGeom>
        </p:spPr>
      </p:pic>
      <p:pic>
        <p:nvPicPr>
          <p:cNvPr id="5" name="Immagine 4">
            <a:extLst>
              <a:ext uri="{FF2B5EF4-FFF2-40B4-BE49-F238E27FC236}">
                <a16:creationId xmlns:a16="http://schemas.microsoft.com/office/drawing/2014/main" id="{E1277812-F0E2-4425-8B6E-21BBE4183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66599"/>
            <a:ext cx="5101702" cy="3826276"/>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7770A-6CCD-4A26-805D-D973487FCBFF}"/>
              </a:ext>
            </a:extLst>
          </p:cNvPr>
          <p:cNvSpPr>
            <a:spLocks noGrp="1"/>
          </p:cNvSpPr>
          <p:nvPr>
            <p:ph type="title"/>
          </p:nvPr>
        </p:nvSpPr>
        <p:spPr/>
        <p:txBody>
          <a:bodyPr/>
          <a:lstStyle/>
          <a:p>
            <a:r>
              <a:rPr lang="it-IT" dirty="0"/>
              <a:t>Test di connessione-sorgente completo</a:t>
            </a:r>
          </a:p>
        </p:txBody>
      </p:sp>
      <p:sp>
        <p:nvSpPr>
          <p:cNvPr id="3" name="Segnaposto contenuto 2">
            <a:extLst>
              <a:ext uri="{FF2B5EF4-FFF2-40B4-BE49-F238E27FC236}">
                <a16:creationId xmlns:a16="http://schemas.microsoft.com/office/drawing/2014/main" id="{55993D22-EC51-439D-95D1-1270EF09F5FD}"/>
              </a:ext>
            </a:extLst>
          </p:cNvPr>
          <p:cNvSpPr>
            <a:spLocks noGrp="1"/>
          </p:cNvSpPr>
          <p:nvPr>
            <p:ph sz="quarter" idx="10"/>
          </p:nvPr>
        </p:nvSpPr>
        <p:spPr/>
        <p:txBody>
          <a:bodyPr/>
          <a:lstStyle/>
          <a:p>
            <a:endParaRPr lang="it-IT"/>
          </a:p>
        </p:txBody>
      </p:sp>
      <p:pic>
        <p:nvPicPr>
          <p:cNvPr id="4" name="Immagine 3">
            <a:extLst>
              <a:ext uri="{FF2B5EF4-FFF2-40B4-BE49-F238E27FC236}">
                <a16:creationId xmlns:a16="http://schemas.microsoft.com/office/drawing/2014/main" id="{A2FF6891-8EA2-4D67-9A2C-365EE7C545CC}"/>
              </a:ext>
            </a:extLst>
          </p:cNvPr>
          <p:cNvPicPr>
            <a:picLocks noChangeAspect="1"/>
          </p:cNvPicPr>
          <p:nvPr/>
        </p:nvPicPr>
        <p:blipFill>
          <a:blip r:embed="rId2"/>
          <a:stretch>
            <a:fillRect/>
          </a:stretch>
        </p:blipFill>
        <p:spPr>
          <a:xfrm>
            <a:off x="539496" y="1435608"/>
            <a:ext cx="9654981" cy="4661904"/>
          </a:xfrm>
          <a:prstGeom prst="rect">
            <a:avLst/>
          </a:prstGeom>
        </p:spPr>
      </p:pic>
    </p:spTree>
    <p:extLst>
      <p:ext uri="{BB962C8B-B14F-4D97-AF65-F5344CB8AC3E}">
        <p14:creationId xmlns:p14="http://schemas.microsoft.com/office/powerpoint/2010/main" val="119014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7770A-6CCD-4A26-805D-D973487FCBFF}"/>
              </a:ext>
            </a:extLst>
          </p:cNvPr>
          <p:cNvSpPr>
            <a:spLocks noGrp="1"/>
          </p:cNvSpPr>
          <p:nvPr>
            <p:ph type="title"/>
          </p:nvPr>
        </p:nvSpPr>
        <p:spPr/>
        <p:txBody>
          <a:bodyPr/>
          <a:lstStyle/>
          <a:p>
            <a:r>
              <a:rPr lang="it-IT" dirty="0"/>
              <a:t>Test di connessione-sorgente completo</a:t>
            </a:r>
          </a:p>
        </p:txBody>
      </p:sp>
      <p:pic>
        <p:nvPicPr>
          <p:cNvPr id="5" name="Immagine 4">
            <a:extLst>
              <a:ext uri="{FF2B5EF4-FFF2-40B4-BE49-F238E27FC236}">
                <a16:creationId xmlns:a16="http://schemas.microsoft.com/office/drawing/2014/main" id="{4445DFEF-34F5-485A-A1E4-A5234B76420D}"/>
              </a:ext>
            </a:extLst>
          </p:cNvPr>
          <p:cNvPicPr>
            <a:picLocks noChangeAspect="1"/>
          </p:cNvPicPr>
          <p:nvPr/>
        </p:nvPicPr>
        <p:blipFill>
          <a:blip r:embed="rId2"/>
          <a:stretch>
            <a:fillRect/>
          </a:stretch>
        </p:blipFill>
        <p:spPr>
          <a:xfrm>
            <a:off x="521207" y="1587873"/>
            <a:ext cx="5819048" cy="1561905"/>
          </a:xfrm>
          <a:prstGeom prst="rect">
            <a:avLst/>
          </a:prstGeom>
        </p:spPr>
      </p:pic>
    </p:spTree>
    <p:extLst>
      <p:ext uri="{BB962C8B-B14F-4D97-AF65-F5344CB8AC3E}">
        <p14:creationId xmlns:p14="http://schemas.microsoft.com/office/powerpoint/2010/main" val="143139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rtlCol="0">
            <a:normAutofit/>
          </a:bodyPr>
          <a:lstStyle/>
          <a:p>
            <a:pPr rtl="0"/>
            <a:r>
              <a:rPr lang="it-IT" dirty="0">
                <a:latin typeface="Segoe UI Light" panose="020B0502040204020203" pitchFamily="34" charset="0"/>
                <a:cs typeface="Segoe UI Light" panose="020B0502040204020203" pitchFamily="34" charset="0"/>
              </a:rPr>
              <a:t>Altre domande? </a:t>
            </a:r>
          </a:p>
        </p:txBody>
      </p:sp>
      <p:sp>
        <p:nvSpPr>
          <p:cNvPr id="9" name="Casella di testo 8"/>
          <p:cNvSpPr txBox="1"/>
          <p:nvPr/>
        </p:nvSpPr>
        <p:spPr>
          <a:xfrm>
            <a:off x="521208" y="2642991"/>
            <a:ext cx="9046862" cy="307777"/>
          </a:xfrm>
          <a:prstGeom prst="rect">
            <a:avLst/>
          </a:prstGeom>
          <a:noFill/>
        </p:spPr>
        <p:txBody>
          <a:bodyPr wrap="square" rtlCol="0">
            <a:spAutoFit/>
          </a:bodyPr>
          <a:lstStyle/>
          <a:p>
            <a:pPr algn="l" rtl="0"/>
            <a:r>
              <a:rPr lang="it-IT" sz="1400" dirty="0">
                <a:latin typeface="Segoe UI Light" panose="020B0502040204020203" pitchFamily="34" charset="0"/>
                <a:cs typeface="Segoe UI Light" panose="020B0502040204020203" pitchFamily="34" charset="0"/>
              </a:rPr>
              <a:t>Per maggiori chiarimenti potete contattarmi all’indirizzo mail seguente: mbuttolo@libero.it</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47795-714B-4ACD-B332-12B4A30610FD}"/>
              </a:ext>
            </a:extLst>
          </p:cNvPr>
          <p:cNvSpPr>
            <a:spLocks noGrp="1"/>
          </p:cNvSpPr>
          <p:nvPr>
            <p:ph type="title"/>
          </p:nvPr>
        </p:nvSpPr>
        <p:spPr/>
        <p:txBody>
          <a:bodyPr/>
          <a:lstStyle/>
          <a:p>
            <a:r>
              <a:rPr lang="it-IT" dirty="0"/>
              <a:t>Fasi preparatorie</a:t>
            </a:r>
          </a:p>
        </p:txBody>
      </p:sp>
      <p:sp>
        <p:nvSpPr>
          <p:cNvPr id="3" name="Segnaposto contenuto 2">
            <a:extLst>
              <a:ext uri="{FF2B5EF4-FFF2-40B4-BE49-F238E27FC236}">
                <a16:creationId xmlns:a16="http://schemas.microsoft.com/office/drawing/2014/main" id="{9B32BD35-37ED-445C-988F-544DCD052F28}"/>
              </a:ext>
            </a:extLst>
          </p:cNvPr>
          <p:cNvSpPr>
            <a:spLocks noGrp="1"/>
          </p:cNvSpPr>
          <p:nvPr>
            <p:ph sz="quarter" idx="10"/>
          </p:nvPr>
        </p:nvSpPr>
        <p:spPr>
          <a:xfrm>
            <a:off x="539496" y="1435608"/>
            <a:ext cx="4787878" cy="3977640"/>
          </a:xfrm>
        </p:spPr>
        <p:txBody>
          <a:bodyPr>
            <a:normAutofit/>
          </a:bodyPr>
          <a:lstStyle/>
          <a:p>
            <a:pPr algn="just"/>
            <a:r>
              <a:rPr lang="it-IT" dirty="0"/>
              <a:t>Installare UBUNTU-MATE dal seguente sito:</a:t>
            </a:r>
          </a:p>
          <a:p>
            <a:pPr algn="just"/>
            <a:r>
              <a:rPr lang="it-IT" dirty="0">
                <a:hlinkClick r:id="rId2" tooltip="http://cdimage.ubuntu.com/ubuntu-mate/releases/18.04.2/release/"/>
              </a:rPr>
              <a:t>http://cdimage.ubuntu.com/ubuntu-mate/releases/18.04.2/release/</a:t>
            </a:r>
            <a:r>
              <a:rPr lang="it-IT" dirty="0"/>
              <a:t> </a:t>
            </a:r>
          </a:p>
          <a:p>
            <a:pPr algn="just"/>
            <a:r>
              <a:rPr lang="it-IT" b="1" dirty="0"/>
              <a:t>UBUNTU-MATE</a:t>
            </a:r>
            <a:r>
              <a:rPr lang="it-IT" dirty="0"/>
              <a:t> è una versione della distribuzione Linux UBUNTU particolarmente ottimizzata a livello di interfaccia grafica (grafica MATE).</a:t>
            </a:r>
          </a:p>
          <a:p>
            <a:pPr algn="just"/>
            <a:r>
              <a:rPr lang="it-IT" dirty="0"/>
              <a:t>Una volta scaricato file ISO, usare il tool denominato Win32DiskWriter scaricabile gratuitamente dal seguente sito:</a:t>
            </a:r>
          </a:p>
          <a:p>
            <a:pPr algn="just"/>
            <a:r>
              <a:rPr lang="it-IT" dirty="0"/>
              <a:t>  </a:t>
            </a:r>
            <a:r>
              <a:rPr lang="it-IT" dirty="0">
                <a:hlinkClick r:id="rId3"/>
              </a:rPr>
              <a:t>https://sourceforge.net/projects/win32diskimager/</a:t>
            </a:r>
            <a:endParaRPr lang="it-IT" dirty="0"/>
          </a:p>
          <a:p>
            <a:pPr algn="just"/>
            <a:endParaRPr lang="it-IT" dirty="0"/>
          </a:p>
          <a:p>
            <a:endParaRPr lang="it-IT" dirty="0"/>
          </a:p>
        </p:txBody>
      </p:sp>
      <p:pic>
        <p:nvPicPr>
          <p:cNvPr id="4" name="Immagine 3">
            <a:extLst>
              <a:ext uri="{FF2B5EF4-FFF2-40B4-BE49-F238E27FC236}">
                <a16:creationId xmlns:a16="http://schemas.microsoft.com/office/drawing/2014/main" id="{26C9F79E-4A42-4381-85CB-DFF5EA3E6F59}"/>
              </a:ext>
            </a:extLst>
          </p:cNvPr>
          <p:cNvPicPr>
            <a:picLocks noChangeAspect="1"/>
          </p:cNvPicPr>
          <p:nvPr/>
        </p:nvPicPr>
        <p:blipFill>
          <a:blip r:embed="rId4"/>
          <a:stretch>
            <a:fillRect/>
          </a:stretch>
        </p:blipFill>
        <p:spPr>
          <a:xfrm>
            <a:off x="5663635" y="1435608"/>
            <a:ext cx="6409096" cy="3458726"/>
          </a:xfrm>
          <a:prstGeom prst="rect">
            <a:avLst/>
          </a:prstGeom>
        </p:spPr>
      </p:pic>
    </p:spTree>
    <p:extLst>
      <p:ext uri="{BB962C8B-B14F-4D97-AF65-F5344CB8AC3E}">
        <p14:creationId xmlns:p14="http://schemas.microsoft.com/office/powerpoint/2010/main" val="98690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6C8FC8-886D-4A90-AD91-159E9E74D32B}"/>
              </a:ext>
            </a:extLst>
          </p:cNvPr>
          <p:cNvSpPr>
            <a:spLocks noGrp="1"/>
          </p:cNvSpPr>
          <p:nvPr>
            <p:ph type="title"/>
          </p:nvPr>
        </p:nvSpPr>
        <p:spPr/>
        <p:txBody>
          <a:bodyPr/>
          <a:lstStyle/>
          <a:p>
            <a:r>
              <a:rPr lang="it-IT" dirty="0"/>
              <a:t>Fasi preparatorie</a:t>
            </a:r>
          </a:p>
        </p:txBody>
      </p:sp>
      <p:sp>
        <p:nvSpPr>
          <p:cNvPr id="3" name="Segnaposto contenuto 2">
            <a:extLst>
              <a:ext uri="{FF2B5EF4-FFF2-40B4-BE49-F238E27FC236}">
                <a16:creationId xmlns:a16="http://schemas.microsoft.com/office/drawing/2014/main" id="{7FBFF6A7-2EF4-4A93-95C1-E02504003E5D}"/>
              </a:ext>
            </a:extLst>
          </p:cNvPr>
          <p:cNvSpPr>
            <a:spLocks noGrp="1"/>
          </p:cNvSpPr>
          <p:nvPr>
            <p:ph sz="quarter" idx="10"/>
          </p:nvPr>
        </p:nvSpPr>
        <p:spPr>
          <a:xfrm>
            <a:off x="539496" y="1435607"/>
            <a:ext cx="4416552" cy="5094503"/>
          </a:xfrm>
        </p:spPr>
        <p:txBody>
          <a:bodyPr/>
          <a:lstStyle/>
          <a:p>
            <a:r>
              <a:rPr lang="it-IT" dirty="0"/>
              <a:t>Avviare il tool Win32DiskWriter come amministratore di sistema, come viene mostrato in figura a lato. Comparirà a video una interfaccia piuttosto semplice. Selezionare il file ISO del sistema operativo </a:t>
            </a:r>
            <a:r>
              <a:rPr lang="it-IT" dirty="0" err="1"/>
              <a:t>ubuntu</a:t>
            </a:r>
            <a:r>
              <a:rPr lang="it-IT" dirty="0"/>
              <a:t>-mate, selezionare l’unità della </a:t>
            </a:r>
            <a:r>
              <a:rPr lang="it-IT" dirty="0" err="1"/>
              <a:t>memory</a:t>
            </a:r>
            <a:r>
              <a:rPr lang="it-IT" dirty="0"/>
              <a:t> card </a:t>
            </a:r>
            <a:r>
              <a:rPr lang="it-IT" dirty="0" err="1"/>
              <a:t>microSD</a:t>
            </a:r>
            <a:r>
              <a:rPr lang="it-IT" dirty="0"/>
              <a:t> e scrivere.</a:t>
            </a:r>
          </a:p>
          <a:p>
            <a:endParaRPr lang="it-IT" dirty="0"/>
          </a:p>
          <a:p>
            <a:endParaRPr lang="it-IT" dirty="0"/>
          </a:p>
          <a:p>
            <a:endParaRPr lang="it-IT" dirty="0"/>
          </a:p>
        </p:txBody>
      </p:sp>
      <p:pic>
        <p:nvPicPr>
          <p:cNvPr id="4" name="Immagine 3">
            <a:extLst>
              <a:ext uri="{FF2B5EF4-FFF2-40B4-BE49-F238E27FC236}">
                <a16:creationId xmlns:a16="http://schemas.microsoft.com/office/drawing/2014/main" id="{7917FE5C-0C23-4D3F-B8A1-2C38B72C98BC}"/>
              </a:ext>
            </a:extLst>
          </p:cNvPr>
          <p:cNvPicPr>
            <a:picLocks noChangeAspect="1"/>
          </p:cNvPicPr>
          <p:nvPr/>
        </p:nvPicPr>
        <p:blipFill>
          <a:blip r:embed="rId2"/>
          <a:stretch>
            <a:fillRect/>
          </a:stretch>
        </p:blipFill>
        <p:spPr>
          <a:xfrm>
            <a:off x="7398326" y="1435608"/>
            <a:ext cx="2998245" cy="4084653"/>
          </a:xfrm>
          <a:prstGeom prst="rect">
            <a:avLst/>
          </a:prstGeom>
        </p:spPr>
      </p:pic>
      <p:cxnSp>
        <p:nvCxnSpPr>
          <p:cNvPr id="6" name="Connettore 2 5">
            <a:extLst>
              <a:ext uri="{FF2B5EF4-FFF2-40B4-BE49-F238E27FC236}">
                <a16:creationId xmlns:a16="http://schemas.microsoft.com/office/drawing/2014/main" id="{8A19A559-F415-421C-A7C0-3E7BF8A19001}"/>
              </a:ext>
            </a:extLst>
          </p:cNvPr>
          <p:cNvCxnSpPr/>
          <p:nvPr/>
        </p:nvCxnSpPr>
        <p:spPr>
          <a:xfrm flipH="1">
            <a:off x="8945217" y="2703443"/>
            <a:ext cx="2226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DBD6FA5E-001D-4073-8671-CBD03F05051E}"/>
              </a:ext>
            </a:extLst>
          </p:cNvPr>
          <p:cNvPicPr>
            <a:picLocks noChangeAspect="1"/>
          </p:cNvPicPr>
          <p:nvPr/>
        </p:nvPicPr>
        <p:blipFill>
          <a:blip r:embed="rId3"/>
          <a:stretch>
            <a:fillRect/>
          </a:stretch>
        </p:blipFill>
        <p:spPr>
          <a:xfrm>
            <a:off x="910550" y="3016662"/>
            <a:ext cx="3673158" cy="2606266"/>
          </a:xfrm>
          <a:prstGeom prst="rect">
            <a:avLst/>
          </a:prstGeom>
        </p:spPr>
      </p:pic>
      <p:cxnSp>
        <p:nvCxnSpPr>
          <p:cNvPr id="8" name="Connettore 2 7">
            <a:extLst>
              <a:ext uri="{FF2B5EF4-FFF2-40B4-BE49-F238E27FC236}">
                <a16:creationId xmlns:a16="http://schemas.microsoft.com/office/drawing/2014/main" id="{31C881EE-1697-4947-B2AE-F248B7DFFCED}"/>
              </a:ext>
            </a:extLst>
          </p:cNvPr>
          <p:cNvCxnSpPr>
            <a:cxnSpLocks/>
          </p:cNvCxnSpPr>
          <p:nvPr/>
        </p:nvCxnSpPr>
        <p:spPr>
          <a:xfrm flipH="1" flipV="1">
            <a:off x="3695170" y="3557961"/>
            <a:ext cx="2139518" cy="1695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FDAF157-7D84-4FE2-BCA9-2D41884F8625}"/>
              </a:ext>
            </a:extLst>
          </p:cNvPr>
          <p:cNvSpPr txBox="1"/>
          <p:nvPr/>
        </p:nvSpPr>
        <p:spPr>
          <a:xfrm>
            <a:off x="5950098" y="5253596"/>
            <a:ext cx="824969" cy="369332"/>
          </a:xfrm>
          <a:prstGeom prst="rect">
            <a:avLst/>
          </a:prstGeom>
          <a:noFill/>
        </p:spPr>
        <p:txBody>
          <a:bodyPr wrap="none" rtlCol="0">
            <a:spAutoFit/>
          </a:bodyPr>
          <a:lstStyle/>
          <a:p>
            <a:r>
              <a:rPr lang="it-IT" dirty="0"/>
              <a:t>Step 1 </a:t>
            </a:r>
          </a:p>
        </p:txBody>
      </p:sp>
      <p:sp>
        <p:nvSpPr>
          <p:cNvPr id="10" name="CasellaDiTesto 9">
            <a:extLst>
              <a:ext uri="{FF2B5EF4-FFF2-40B4-BE49-F238E27FC236}">
                <a16:creationId xmlns:a16="http://schemas.microsoft.com/office/drawing/2014/main" id="{FEF8876F-39AC-4D05-89C8-4B29BCBC5BEC}"/>
              </a:ext>
            </a:extLst>
          </p:cNvPr>
          <p:cNvSpPr txBox="1"/>
          <p:nvPr/>
        </p:nvSpPr>
        <p:spPr>
          <a:xfrm>
            <a:off x="5537613" y="3373295"/>
            <a:ext cx="824969" cy="369332"/>
          </a:xfrm>
          <a:prstGeom prst="rect">
            <a:avLst/>
          </a:prstGeom>
          <a:noFill/>
        </p:spPr>
        <p:txBody>
          <a:bodyPr wrap="none" rtlCol="0">
            <a:spAutoFit/>
          </a:bodyPr>
          <a:lstStyle/>
          <a:p>
            <a:r>
              <a:rPr lang="it-IT" dirty="0"/>
              <a:t>Step 2 </a:t>
            </a:r>
          </a:p>
        </p:txBody>
      </p:sp>
      <p:cxnSp>
        <p:nvCxnSpPr>
          <p:cNvPr id="11" name="Connettore 2 10">
            <a:extLst>
              <a:ext uri="{FF2B5EF4-FFF2-40B4-BE49-F238E27FC236}">
                <a16:creationId xmlns:a16="http://schemas.microsoft.com/office/drawing/2014/main" id="{4C08F82C-A45A-4D56-89BF-887E30C22A1F}"/>
              </a:ext>
            </a:extLst>
          </p:cNvPr>
          <p:cNvCxnSpPr>
            <a:cxnSpLocks/>
            <a:stCxn id="10" idx="1"/>
          </p:cNvCxnSpPr>
          <p:nvPr/>
        </p:nvCxnSpPr>
        <p:spPr>
          <a:xfrm flipH="1">
            <a:off x="4436171" y="3557961"/>
            <a:ext cx="11014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B7D818CD-DC63-44FD-9CDD-1B66838C5E2E}"/>
              </a:ext>
            </a:extLst>
          </p:cNvPr>
          <p:cNvCxnSpPr>
            <a:cxnSpLocks/>
          </p:cNvCxnSpPr>
          <p:nvPr/>
        </p:nvCxnSpPr>
        <p:spPr>
          <a:xfrm flipH="1" flipV="1">
            <a:off x="2776822" y="5317878"/>
            <a:ext cx="1149168" cy="84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E9E1CDC4-332A-4E4B-8E2B-60CDC4F0F3CA}"/>
              </a:ext>
            </a:extLst>
          </p:cNvPr>
          <p:cNvSpPr txBox="1"/>
          <p:nvPr/>
        </p:nvSpPr>
        <p:spPr>
          <a:xfrm>
            <a:off x="3738904" y="6160779"/>
            <a:ext cx="824969" cy="369332"/>
          </a:xfrm>
          <a:prstGeom prst="rect">
            <a:avLst/>
          </a:prstGeom>
          <a:noFill/>
        </p:spPr>
        <p:txBody>
          <a:bodyPr wrap="none" rtlCol="0">
            <a:spAutoFit/>
          </a:bodyPr>
          <a:lstStyle/>
          <a:p>
            <a:r>
              <a:rPr lang="it-IT" dirty="0"/>
              <a:t>Step 3 </a:t>
            </a:r>
          </a:p>
        </p:txBody>
      </p:sp>
    </p:spTree>
    <p:extLst>
      <p:ext uri="{BB962C8B-B14F-4D97-AF65-F5344CB8AC3E}">
        <p14:creationId xmlns:p14="http://schemas.microsoft.com/office/powerpoint/2010/main" val="267330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453D75-8D29-4D13-9EF3-B2A1F939BA4D}"/>
              </a:ext>
            </a:extLst>
          </p:cNvPr>
          <p:cNvSpPr>
            <a:spLocks noGrp="1"/>
          </p:cNvSpPr>
          <p:nvPr>
            <p:ph type="title"/>
          </p:nvPr>
        </p:nvSpPr>
        <p:spPr/>
        <p:txBody>
          <a:bodyPr/>
          <a:lstStyle/>
          <a:p>
            <a:r>
              <a:rPr lang="it-IT" dirty="0"/>
              <a:t>Fasi preparatorie</a:t>
            </a:r>
          </a:p>
        </p:txBody>
      </p:sp>
      <p:sp>
        <p:nvSpPr>
          <p:cNvPr id="3" name="Segnaposto contenuto 2">
            <a:extLst>
              <a:ext uri="{FF2B5EF4-FFF2-40B4-BE49-F238E27FC236}">
                <a16:creationId xmlns:a16="http://schemas.microsoft.com/office/drawing/2014/main" id="{B4B59B8C-EDAD-4500-881C-015A014095F1}"/>
              </a:ext>
            </a:extLst>
          </p:cNvPr>
          <p:cNvSpPr>
            <a:spLocks noGrp="1"/>
          </p:cNvSpPr>
          <p:nvPr>
            <p:ph sz="quarter" idx="10"/>
          </p:nvPr>
        </p:nvSpPr>
        <p:spPr/>
        <p:txBody>
          <a:bodyPr/>
          <a:lstStyle/>
          <a:p>
            <a:r>
              <a:rPr lang="it-IT" dirty="0"/>
              <a:t>Una volta completata la fase di scrittura sulla </a:t>
            </a:r>
            <a:r>
              <a:rPr lang="it-IT" dirty="0" err="1"/>
              <a:t>microSD</a:t>
            </a:r>
            <a:r>
              <a:rPr lang="it-IT" dirty="0"/>
              <a:t> del sistema operativo, è possibile inserirla nell’apposito alloggio della </a:t>
            </a:r>
            <a:r>
              <a:rPr lang="it-IT" dirty="0" err="1"/>
              <a:t>RaspBerry</a:t>
            </a:r>
            <a:r>
              <a:rPr lang="it-IT" dirty="0"/>
              <a:t>.</a:t>
            </a:r>
          </a:p>
          <a:p>
            <a:pPr algn="just"/>
            <a:r>
              <a:rPr lang="it-IT" dirty="0"/>
              <a:t>Una volta inserita, stando attenti al verso di inserimento, è possibile accendere la </a:t>
            </a:r>
            <a:r>
              <a:rPr lang="it-IT" dirty="0" err="1"/>
              <a:t>RaspBerry</a:t>
            </a:r>
            <a:r>
              <a:rPr lang="it-IT" dirty="0"/>
              <a:t> collegando il cavo USB per l’alimentazione.  </a:t>
            </a:r>
          </a:p>
          <a:p>
            <a:pPr algn="just"/>
            <a:r>
              <a:rPr lang="it-IT" dirty="0"/>
              <a:t>Seguire le istruzioni guidate di configurazione del sistema operativo</a:t>
            </a:r>
          </a:p>
        </p:txBody>
      </p:sp>
      <p:pic>
        <p:nvPicPr>
          <p:cNvPr id="4" name="Immagine 3">
            <a:extLst>
              <a:ext uri="{FF2B5EF4-FFF2-40B4-BE49-F238E27FC236}">
                <a16:creationId xmlns:a16="http://schemas.microsoft.com/office/drawing/2014/main" id="{2D16605B-36C1-4A14-854D-C2E8F07AB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436" y="1441877"/>
            <a:ext cx="5295161" cy="3971371"/>
          </a:xfrm>
          <a:prstGeom prst="rect">
            <a:avLst/>
          </a:prstGeom>
        </p:spPr>
      </p:pic>
      <p:cxnSp>
        <p:nvCxnSpPr>
          <p:cNvPr id="6" name="Connettore 2 5">
            <a:extLst>
              <a:ext uri="{FF2B5EF4-FFF2-40B4-BE49-F238E27FC236}">
                <a16:creationId xmlns:a16="http://schemas.microsoft.com/office/drawing/2014/main" id="{94EC019D-36B5-4A92-99F8-9DF229537FD7}"/>
              </a:ext>
            </a:extLst>
          </p:cNvPr>
          <p:cNvCxnSpPr/>
          <p:nvPr/>
        </p:nvCxnSpPr>
        <p:spPr>
          <a:xfrm flipV="1">
            <a:off x="5817704" y="3427562"/>
            <a:ext cx="3339548" cy="1634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4E611F3E-D173-4637-8282-15444795C19A}"/>
              </a:ext>
            </a:extLst>
          </p:cNvPr>
          <p:cNvSpPr txBox="1"/>
          <p:nvPr/>
        </p:nvSpPr>
        <p:spPr>
          <a:xfrm>
            <a:off x="4492487" y="5062330"/>
            <a:ext cx="1391728" cy="369332"/>
          </a:xfrm>
          <a:prstGeom prst="rect">
            <a:avLst/>
          </a:prstGeom>
          <a:noFill/>
        </p:spPr>
        <p:txBody>
          <a:bodyPr wrap="none" rtlCol="0">
            <a:spAutoFit/>
          </a:bodyPr>
          <a:lstStyle/>
          <a:p>
            <a:r>
              <a:rPr lang="it-IT" dirty="0"/>
              <a:t>Alloggio SD</a:t>
            </a:r>
          </a:p>
        </p:txBody>
      </p:sp>
    </p:spTree>
    <p:extLst>
      <p:ext uri="{BB962C8B-B14F-4D97-AF65-F5344CB8AC3E}">
        <p14:creationId xmlns:p14="http://schemas.microsoft.com/office/powerpoint/2010/main" val="348901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2B17B-DD3E-4622-AB62-43C6DAB3FB2F}"/>
              </a:ext>
            </a:extLst>
          </p:cNvPr>
          <p:cNvSpPr>
            <a:spLocks noGrp="1"/>
          </p:cNvSpPr>
          <p:nvPr>
            <p:ph type="title"/>
          </p:nvPr>
        </p:nvSpPr>
        <p:spPr/>
        <p:txBody>
          <a:bodyPr/>
          <a:lstStyle/>
          <a:p>
            <a:r>
              <a:rPr lang="it-IT" dirty="0"/>
              <a:t>Configurazione ambiente di sviluppo</a:t>
            </a:r>
          </a:p>
        </p:txBody>
      </p:sp>
      <p:sp>
        <p:nvSpPr>
          <p:cNvPr id="3" name="Segnaposto contenuto 2">
            <a:extLst>
              <a:ext uri="{FF2B5EF4-FFF2-40B4-BE49-F238E27FC236}">
                <a16:creationId xmlns:a16="http://schemas.microsoft.com/office/drawing/2014/main" id="{365BFBB3-9BB3-4C9E-8CDC-7DAABCAAD550}"/>
              </a:ext>
            </a:extLst>
          </p:cNvPr>
          <p:cNvSpPr>
            <a:spLocks noGrp="1"/>
          </p:cNvSpPr>
          <p:nvPr>
            <p:ph sz="quarter" idx="10"/>
          </p:nvPr>
        </p:nvSpPr>
        <p:spPr/>
        <p:txBody>
          <a:bodyPr/>
          <a:lstStyle/>
          <a:p>
            <a:pPr algn="just"/>
            <a:r>
              <a:rPr lang="it-IT" dirty="0"/>
              <a:t>Una volta installato il sistema operativo ed opportunamente configurato, se tutto è andato bene comparirà il desktop mostrato a lato.</a:t>
            </a:r>
          </a:p>
          <a:p>
            <a:pPr algn="just"/>
            <a:r>
              <a:rPr lang="it-IT" dirty="0"/>
              <a:t>La prima cosa da fare è quello di aprire il terminale ed inserire i comandi necessari per creare la nostra cartella su cui andremo a sviluppare in Python. Tale cartella la chiameremo «programmazione».</a:t>
            </a:r>
          </a:p>
          <a:p>
            <a:endParaRPr lang="it-IT" dirty="0"/>
          </a:p>
        </p:txBody>
      </p:sp>
      <p:pic>
        <p:nvPicPr>
          <p:cNvPr id="5" name="Immagine 4" descr="Immagine che contiene computer&#10;&#10;Descrizione generata automaticamente">
            <a:extLst>
              <a:ext uri="{FF2B5EF4-FFF2-40B4-BE49-F238E27FC236}">
                <a16:creationId xmlns:a16="http://schemas.microsoft.com/office/drawing/2014/main" id="{AD267653-87BA-456C-AA8F-65663C59E71B}"/>
              </a:ext>
            </a:extLst>
          </p:cNvPr>
          <p:cNvPicPr>
            <a:picLocks noChangeAspect="1"/>
          </p:cNvPicPr>
          <p:nvPr/>
        </p:nvPicPr>
        <p:blipFill>
          <a:blip r:embed="rId2"/>
          <a:stretch>
            <a:fillRect/>
          </a:stretch>
        </p:blipFill>
        <p:spPr>
          <a:xfrm>
            <a:off x="5440547" y="1560841"/>
            <a:ext cx="6211957" cy="3727174"/>
          </a:xfrm>
          <a:prstGeom prst="rect">
            <a:avLst/>
          </a:prstGeom>
        </p:spPr>
      </p:pic>
    </p:spTree>
    <p:extLst>
      <p:ext uri="{BB962C8B-B14F-4D97-AF65-F5344CB8AC3E}">
        <p14:creationId xmlns:p14="http://schemas.microsoft.com/office/powerpoint/2010/main" val="73493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C857B-AD6B-4F71-9885-FC019819CBE3}"/>
              </a:ext>
            </a:extLst>
          </p:cNvPr>
          <p:cNvSpPr>
            <a:spLocks noGrp="1"/>
          </p:cNvSpPr>
          <p:nvPr>
            <p:ph type="title"/>
          </p:nvPr>
        </p:nvSpPr>
        <p:spPr/>
        <p:txBody>
          <a:bodyPr/>
          <a:lstStyle/>
          <a:p>
            <a:r>
              <a:rPr lang="it-IT" dirty="0"/>
              <a:t>Configurazione ambiente di sviluppo</a:t>
            </a:r>
          </a:p>
        </p:txBody>
      </p:sp>
      <p:pic>
        <p:nvPicPr>
          <p:cNvPr id="5" name="Segnaposto contenuto 4" descr="Immagine che contiene screenshot, verde, schermo, telefono&#10;&#10;Descrizione generata automaticamente">
            <a:extLst>
              <a:ext uri="{FF2B5EF4-FFF2-40B4-BE49-F238E27FC236}">
                <a16:creationId xmlns:a16="http://schemas.microsoft.com/office/drawing/2014/main" id="{D9886BE5-0B1C-4916-8C18-8D896D6984E1}"/>
              </a:ext>
            </a:extLst>
          </p:cNvPr>
          <p:cNvPicPr>
            <a:picLocks noGrp="1" noChangeAspect="1"/>
          </p:cNvPicPr>
          <p:nvPr>
            <p:ph sz="quarter" idx="10"/>
          </p:nvPr>
        </p:nvPicPr>
        <p:blipFill>
          <a:blip r:embed="rId2"/>
          <a:stretch>
            <a:fillRect/>
          </a:stretch>
        </p:blipFill>
        <p:spPr>
          <a:xfrm>
            <a:off x="5880377" y="1648736"/>
            <a:ext cx="5689323" cy="3413594"/>
          </a:xfrm>
        </p:spPr>
      </p:pic>
      <p:sp>
        <p:nvSpPr>
          <p:cNvPr id="6" name="Segnaposto contenuto 2">
            <a:extLst>
              <a:ext uri="{FF2B5EF4-FFF2-40B4-BE49-F238E27FC236}">
                <a16:creationId xmlns:a16="http://schemas.microsoft.com/office/drawing/2014/main" id="{4CC0FF26-C2C1-431C-B0F3-9A353C35F1BC}"/>
              </a:ext>
            </a:extLst>
          </p:cNvPr>
          <p:cNvSpPr txBox="1">
            <a:spLocks/>
          </p:cNvSpPr>
          <p:nvPr/>
        </p:nvSpPr>
        <p:spPr>
          <a:xfrm>
            <a:off x="521207" y="1648736"/>
            <a:ext cx="4416552" cy="397764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smtClean="0">
                <a:solidFill>
                  <a:schemeClr val="tx1">
                    <a:lumMod val="75000"/>
                    <a:lumOff val="25000"/>
                  </a:schemeClr>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just"/>
            <a:r>
              <a:rPr lang="it-IT" dirty="0"/>
              <a:t>Una volta aperto il terminale, digitare il comando PWD (Print </a:t>
            </a:r>
            <a:r>
              <a:rPr lang="it-IT" dirty="0" err="1"/>
              <a:t>Working</a:t>
            </a:r>
            <a:r>
              <a:rPr lang="it-IT" dirty="0"/>
              <a:t> Directory) per essere sicuri di essere nella cartella Home/</a:t>
            </a:r>
            <a:r>
              <a:rPr lang="it-IT" dirty="0" err="1"/>
              <a:t>nomePC</a:t>
            </a:r>
            <a:r>
              <a:rPr lang="it-IT" dirty="0"/>
              <a:t> (es Home/PC-BUTTOLO).</a:t>
            </a:r>
          </a:p>
          <a:p>
            <a:pPr algn="just"/>
            <a:r>
              <a:rPr lang="it-IT" dirty="0"/>
              <a:t>Successivamente digitare il comando </a:t>
            </a:r>
            <a:r>
              <a:rPr lang="it-IT" dirty="0" err="1"/>
              <a:t>mkdir</a:t>
            </a:r>
            <a:r>
              <a:rPr lang="it-IT" dirty="0"/>
              <a:t> per creare la directory voluta:</a:t>
            </a:r>
          </a:p>
          <a:p>
            <a:pPr algn="just"/>
            <a:r>
              <a:rPr lang="it-IT" dirty="0"/>
              <a:t>	</a:t>
            </a:r>
            <a:r>
              <a:rPr lang="it-IT" dirty="0" err="1"/>
              <a:t>mkdir</a:t>
            </a:r>
            <a:r>
              <a:rPr lang="it-IT" dirty="0"/>
              <a:t> programmazione</a:t>
            </a:r>
          </a:p>
          <a:p>
            <a:pPr algn="just"/>
            <a:r>
              <a:rPr lang="it-IT" dirty="0"/>
              <a:t>Successivamente entrare nella cartella creata:</a:t>
            </a:r>
          </a:p>
          <a:p>
            <a:pPr algn="just"/>
            <a:r>
              <a:rPr lang="it-IT" dirty="0"/>
              <a:t>	cd programmazione </a:t>
            </a:r>
          </a:p>
          <a:p>
            <a:endParaRPr lang="it-IT" dirty="0"/>
          </a:p>
        </p:txBody>
      </p:sp>
    </p:spTree>
    <p:extLst>
      <p:ext uri="{BB962C8B-B14F-4D97-AF65-F5344CB8AC3E}">
        <p14:creationId xmlns:p14="http://schemas.microsoft.com/office/powerpoint/2010/main" val="304507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E33B6C-06A4-453F-82B8-86200F016753}"/>
              </a:ext>
            </a:extLst>
          </p:cNvPr>
          <p:cNvSpPr>
            <a:spLocks noGrp="1"/>
          </p:cNvSpPr>
          <p:nvPr>
            <p:ph type="title"/>
          </p:nvPr>
        </p:nvSpPr>
        <p:spPr/>
        <p:txBody>
          <a:bodyPr/>
          <a:lstStyle/>
          <a:p>
            <a:r>
              <a:rPr lang="it-IT" dirty="0"/>
              <a:t>Configurazione ambiente di sviluppo	</a:t>
            </a:r>
          </a:p>
        </p:txBody>
      </p:sp>
      <p:sp>
        <p:nvSpPr>
          <p:cNvPr id="3" name="Segnaposto contenuto 2">
            <a:extLst>
              <a:ext uri="{FF2B5EF4-FFF2-40B4-BE49-F238E27FC236}">
                <a16:creationId xmlns:a16="http://schemas.microsoft.com/office/drawing/2014/main" id="{7E696DDA-FF4D-486B-BBBF-2F8CFEED6B5A}"/>
              </a:ext>
            </a:extLst>
          </p:cNvPr>
          <p:cNvSpPr>
            <a:spLocks noGrp="1"/>
          </p:cNvSpPr>
          <p:nvPr>
            <p:ph sz="quarter" idx="10"/>
          </p:nvPr>
        </p:nvSpPr>
        <p:spPr>
          <a:xfrm>
            <a:off x="539496" y="1435608"/>
            <a:ext cx="5132434" cy="4845922"/>
          </a:xfrm>
        </p:spPr>
        <p:txBody>
          <a:bodyPr>
            <a:normAutofit/>
          </a:bodyPr>
          <a:lstStyle/>
          <a:p>
            <a:r>
              <a:rPr lang="it-IT" dirty="0"/>
              <a:t>Per prima cosa, verificare se </a:t>
            </a:r>
            <a:r>
              <a:rPr lang="it-IT" dirty="0" err="1"/>
              <a:t>python</a:t>
            </a:r>
            <a:r>
              <a:rPr lang="it-IT" dirty="0"/>
              <a:t> è installato. Basta digitare il comando </a:t>
            </a:r>
            <a:r>
              <a:rPr lang="it-IT" dirty="0" err="1"/>
              <a:t>python</a:t>
            </a:r>
            <a:r>
              <a:rPr lang="it-IT" dirty="0"/>
              <a:t> (l’interprete) da prompt dei comandi. Se comparirà a video il prompt di Python con il simbolo &gt;&gt;&gt; allora Python è installato.</a:t>
            </a:r>
          </a:p>
          <a:p>
            <a:r>
              <a:rPr lang="it-IT" dirty="0"/>
              <a:t>Successivamente, verificare che si abbiano tutti i repository del caso in locale. Per quanto riguarda i repository,  in </a:t>
            </a:r>
            <a:r>
              <a:rPr lang="it-IT" dirty="0" err="1"/>
              <a:t>Ubuntu</a:t>
            </a:r>
            <a:r>
              <a:rPr lang="it-IT" dirty="0"/>
              <a:t> ci sono 4 repository di default:</a:t>
            </a:r>
          </a:p>
          <a:p>
            <a:r>
              <a:rPr lang="it-IT" b="1" dirty="0"/>
              <a:t>MAIN </a:t>
            </a:r>
            <a:r>
              <a:rPr lang="it-IT" dirty="0"/>
              <a:t>-&gt; repository per software free ed opensource per sviluppatori </a:t>
            </a:r>
            <a:r>
              <a:rPr lang="it-IT" dirty="0" err="1"/>
              <a:t>Ubuntu</a:t>
            </a:r>
            <a:endParaRPr lang="it-IT" dirty="0"/>
          </a:p>
          <a:p>
            <a:r>
              <a:rPr lang="it-IT" b="1" dirty="0"/>
              <a:t>UNIVERSE</a:t>
            </a:r>
            <a:r>
              <a:rPr lang="it-IT" dirty="0"/>
              <a:t> -&gt; per software free ed open source per la community </a:t>
            </a:r>
            <a:r>
              <a:rPr lang="it-IT" dirty="0" err="1"/>
              <a:t>Ubuntu</a:t>
            </a:r>
            <a:endParaRPr lang="it-IT" dirty="0"/>
          </a:p>
          <a:p>
            <a:r>
              <a:rPr lang="it-IT" b="1" dirty="0"/>
              <a:t>RESTRICTED</a:t>
            </a:r>
            <a:r>
              <a:rPr lang="it-IT" dirty="0"/>
              <a:t> -&gt; per software sotto licenza e device drivers </a:t>
            </a:r>
          </a:p>
          <a:p>
            <a:r>
              <a:rPr lang="it-IT" b="1" dirty="0"/>
              <a:t>MULTIVERSE</a:t>
            </a:r>
            <a:r>
              <a:rPr lang="it-IT" dirty="0"/>
              <a:t> -&gt; tutti i software sotto licenza		</a:t>
            </a:r>
          </a:p>
          <a:p>
            <a:endParaRPr lang="it-IT" dirty="0"/>
          </a:p>
        </p:txBody>
      </p:sp>
      <p:sp>
        <p:nvSpPr>
          <p:cNvPr id="4" name="Rettangolo 3">
            <a:extLst>
              <a:ext uri="{FF2B5EF4-FFF2-40B4-BE49-F238E27FC236}">
                <a16:creationId xmlns:a16="http://schemas.microsoft.com/office/drawing/2014/main" id="{7BB23255-9D3F-4331-B2E1-157706DC58D1}"/>
              </a:ext>
            </a:extLst>
          </p:cNvPr>
          <p:cNvSpPr/>
          <p:nvPr/>
        </p:nvSpPr>
        <p:spPr>
          <a:xfrm>
            <a:off x="5671930" y="1435608"/>
            <a:ext cx="6334539" cy="1477328"/>
          </a:xfrm>
          <a:prstGeom prst="rect">
            <a:avLst/>
          </a:prstGeom>
        </p:spPr>
        <p:txBody>
          <a:bodyPr wrap="square">
            <a:spAutoFit/>
          </a:bodyPr>
          <a:lstStyle/>
          <a:p>
            <a:r>
              <a:rPr lang="it-IT" dirty="0"/>
              <a:t>Per aggiungere i repository in locale digitare nel terminale:</a:t>
            </a:r>
          </a:p>
          <a:p>
            <a:r>
              <a:rPr lang="it-IT" b="1" dirty="0"/>
              <a:t> sudo </a:t>
            </a:r>
            <a:r>
              <a:rPr lang="it-IT" b="1" dirty="0" err="1"/>
              <a:t>add</a:t>
            </a:r>
            <a:r>
              <a:rPr lang="it-IT" b="1" dirty="0"/>
              <a:t>-</a:t>
            </a:r>
            <a:r>
              <a:rPr lang="it-IT" b="1" dirty="0" err="1"/>
              <a:t>apt</a:t>
            </a:r>
            <a:r>
              <a:rPr lang="it-IT" b="1" dirty="0"/>
              <a:t>-repository </a:t>
            </a:r>
            <a:r>
              <a:rPr lang="it-IT" b="1" dirty="0" err="1"/>
              <a:t>main</a:t>
            </a:r>
            <a:endParaRPr lang="it-IT" b="1" dirty="0"/>
          </a:p>
          <a:p>
            <a:r>
              <a:rPr lang="it-IT" dirty="0"/>
              <a:t> </a:t>
            </a:r>
            <a:r>
              <a:rPr lang="it-IT" b="1" dirty="0"/>
              <a:t>sudo </a:t>
            </a:r>
            <a:r>
              <a:rPr lang="it-IT" b="1" dirty="0" err="1"/>
              <a:t>add</a:t>
            </a:r>
            <a:r>
              <a:rPr lang="it-IT" b="1" dirty="0"/>
              <a:t>-</a:t>
            </a:r>
            <a:r>
              <a:rPr lang="it-IT" b="1" dirty="0" err="1"/>
              <a:t>apt</a:t>
            </a:r>
            <a:r>
              <a:rPr lang="it-IT" b="1" dirty="0"/>
              <a:t>-repository </a:t>
            </a:r>
            <a:r>
              <a:rPr lang="it-IT" b="1" dirty="0" err="1"/>
              <a:t>universe</a:t>
            </a:r>
            <a:endParaRPr lang="it-IT" b="1" dirty="0"/>
          </a:p>
          <a:p>
            <a:r>
              <a:rPr lang="it-IT" b="1" dirty="0"/>
              <a:t> sudo </a:t>
            </a:r>
            <a:r>
              <a:rPr lang="it-IT" b="1" dirty="0" err="1"/>
              <a:t>add</a:t>
            </a:r>
            <a:r>
              <a:rPr lang="it-IT" b="1" dirty="0"/>
              <a:t>-</a:t>
            </a:r>
            <a:r>
              <a:rPr lang="it-IT" b="1" dirty="0" err="1"/>
              <a:t>apt</a:t>
            </a:r>
            <a:r>
              <a:rPr lang="it-IT" b="1" dirty="0"/>
              <a:t>-repository restricted</a:t>
            </a:r>
          </a:p>
          <a:p>
            <a:r>
              <a:rPr lang="it-IT" dirty="0"/>
              <a:t> </a:t>
            </a:r>
            <a:r>
              <a:rPr lang="it-IT" b="1" dirty="0"/>
              <a:t>sudo </a:t>
            </a:r>
            <a:r>
              <a:rPr lang="it-IT" b="1" dirty="0" err="1"/>
              <a:t>add</a:t>
            </a:r>
            <a:r>
              <a:rPr lang="it-IT" b="1" dirty="0"/>
              <a:t>-</a:t>
            </a:r>
            <a:r>
              <a:rPr lang="it-IT" b="1" dirty="0" err="1"/>
              <a:t>apt</a:t>
            </a:r>
            <a:r>
              <a:rPr lang="it-IT" b="1" dirty="0"/>
              <a:t>-repository </a:t>
            </a:r>
            <a:r>
              <a:rPr lang="it-IT" b="1" dirty="0" err="1"/>
              <a:t>multiverse</a:t>
            </a:r>
            <a:endParaRPr lang="it-IT" b="1" dirty="0"/>
          </a:p>
        </p:txBody>
      </p:sp>
    </p:spTree>
    <p:extLst>
      <p:ext uri="{BB962C8B-B14F-4D97-AF65-F5344CB8AC3E}">
        <p14:creationId xmlns:p14="http://schemas.microsoft.com/office/powerpoint/2010/main" val="168859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465AB7-BEF5-4DD9-BAC3-204CF0F9ABFB}"/>
              </a:ext>
            </a:extLst>
          </p:cNvPr>
          <p:cNvSpPr>
            <a:spLocks noGrp="1"/>
          </p:cNvSpPr>
          <p:nvPr>
            <p:ph type="title"/>
          </p:nvPr>
        </p:nvSpPr>
        <p:spPr/>
        <p:txBody>
          <a:bodyPr/>
          <a:lstStyle/>
          <a:p>
            <a:r>
              <a:rPr lang="it-IT" dirty="0"/>
              <a:t>Configurazione ambiente di sviluppo</a:t>
            </a:r>
          </a:p>
        </p:txBody>
      </p:sp>
      <p:sp>
        <p:nvSpPr>
          <p:cNvPr id="3" name="Segnaposto contenuto 2">
            <a:extLst>
              <a:ext uri="{FF2B5EF4-FFF2-40B4-BE49-F238E27FC236}">
                <a16:creationId xmlns:a16="http://schemas.microsoft.com/office/drawing/2014/main" id="{46DB9906-9337-4E8B-8924-1A52A2121171}"/>
              </a:ext>
            </a:extLst>
          </p:cNvPr>
          <p:cNvSpPr>
            <a:spLocks noGrp="1"/>
          </p:cNvSpPr>
          <p:nvPr>
            <p:ph sz="quarter" idx="10"/>
          </p:nvPr>
        </p:nvSpPr>
        <p:spPr/>
        <p:txBody>
          <a:bodyPr/>
          <a:lstStyle/>
          <a:p>
            <a:r>
              <a:rPr lang="it-IT" dirty="0"/>
              <a:t>Successivamente installare la libreria </a:t>
            </a:r>
            <a:r>
              <a:rPr lang="it-IT" b="1" dirty="0" err="1"/>
              <a:t>pymssql</a:t>
            </a:r>
            <a:r>
              <a:rPr lang="it-IT" dirty="0"/>
              <a:t> per poter lavorare con i database di casa Microsoft (MS SQL Server).</a:t>
            </a:r>
          </a:p>
          <a:p>
            <a:r>
              <a:rPr lang="it-IT" dirty="0"/>
              <a:t>Per tale installazione si può sfruttare l’utility PIP (). Bisogna prima installarla:</a:t>
            </a:r>
          </a:p>
          <a:p>
            <a:r>
              <a:rPr lang="it-IT" b="1" dirty="0"/>
              <a:t>Sudo </a:t>
            </a:r>
            <a:r>
              <a:rPr lang="it-IT" b="1" dirty="0" err="1"/>
              <a:t>apt-get</a:t>
            </a:r>
            <a:r>
              <a:rPr lang="it-IT" b="1" dirty="0"/>
              <a:t> </a:t>
            </a:r>
            <a:r>
              <a:rPr lang="it-IT" b="1" dirty="0" err="1"/>
              <a:t>install</a:t>
            </a:r>
            <a:r>
              <a:rPr lang="it-IT" b="1" dirty="0"/>
              <a:t> </a:t>
            </a:r>
            <a:r>
              <a:rPr lang="it-IT" b="1" dirty="0" err="1"/>
              <a:t>python-pip</a:t>
            </a:r>
            <a:endParaRPr lang="it-IT" b="1" dirty="0"/>
          </a:p>
          <a:p>
            <a:r>
              <a:rPr lang="it-IT" dirty="0"/>
              <a:t>Una volta conclusa l’installazione è possibile installare la libreria </a:t>
            </a:r>
            <a:r>
              <a:rPr lang="it-IT" dirty="0" err="1"/>
              <a:t>pymssql</a:t>
            </a:r>
            <a:r>
              <a:rPr lang="it-IT" dirty="0"/>
              <a:t>, come mostrato a lato.</a:t>
            </a:r>
          </a:p>
        </p:txBody>
      </p:sp>
      <p:pic>
        <p:nvPicPr>
          <p:cNvPr id="5" name="Immagine 4" descr="Immagine che contiene screenshot, computer&#10;&#10;Descrizione generata automaticamente">
            <a:extLst>
              <a:ext uri="{FF2B5EF4-FFF2-40B4-BE49-F238E27FC236}">
                <a16:creationId xmlns:a16="http://schemas.microsoft.com/office/drawing/2014/main" id="{3B2540BA-D1A7-48D5-B0E1-C50AB515B602}"/>
              </a:ext>
            </a:extLst>
          </p:cNvPr>
          <p:cNvPicPr>
            <a:picLocks noChangeAspect="1"/>
          </p:cNvPicPr>
          <p:nvPr/>
        </p:nvPicPr>
        <p:blipFill>
          <a:blip r:embed="rId2"/>
          <a:stretch>
            <a:fillRect/>
          </a:stretch>
        </p:blipFill>
        <p:spPr>
          <a:xfrm>
            <a:off x="5251172" y="1435608"/>
            <a:ext cx="6629402" cy="3977641"/>
          </a:xfrm>
          <a:prstGeom prst="rect">
            <a:avLst/>
          </a:prstGeom>
        </p:spPr>
      </p:pic>
    </p:spTree>
    <p:extLst>
      <p:ext uri="{BB962C8B-B14F-4D97-AF65-F5344CB8AC3E}">
        <p14:creationId xmlns:p14="http://schemas.microsoft.com/office/powerpoint/2010/main" val="1961854308"/>
      </p:ext>
    </p:extLst>
  </p:cSld>
  <p:clrMapOvr>
    <a:masterClrMapping/>
  </p:clrMapOvr>
</p:sld>
</file>

<file path=ppt/theme/theme1.xml><?xml version="1.0" encoding="utf-8"?>
<a:theme xmlns:a="http://schemas.openxmlformats.org/drawingml/2006/main" name="DocBenvenu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5_TF10001108.potx" id="{66E9F1A0-49EC-4038-8270-22AD7F47D240}" vid="{86F9DE1D-8072-420B-AE53-65C44E93AB7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{53B1B974-758B-4C49-AB44-E463A4872757}tf10001108</Template>
  <TotalTime>0</TotalTime>
  <Words>1196</Words>
  <Application>Microsoft Office PowerPoint</Application>
  <PresentationFormat>Widescreen</PresentationFormat>
  <Paragraphs>91</Paragraphs>
  <Slides>22</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Segoe UI</vt:lpstr>
      <vt:lpstr>Segoe UI Light</vt:lpstr>
      <vt:lpstr>DocBenvenuto</vt:lpstr>
      <vt:lpstr>Installazione ambiente sviluppo Python su Raspberry con Ubuntu-mate</vt:lpstr>
      <vt:lpstr>Fasi preparatorie</vt:lpstr>
      <vt:lpstr>Fasi preparatorie</vt:lpstr>
      <vt:lpstr>Fasi preparatorie</vt:lpstr>
      <vt:lpstr>Fasi preparatorie</vt:lpstr>
      <vt:lpstr>Configurazione ambiente di sviluppo</vt:lpstr>
      <vt:lpstr>Configurazione ambiente di sviluppo</vt:lpstr>
      <vt:lpstr>Configurazione ambiente di sviluppo </vt:lpstr>
      <vt:lpstr>Configurazione ambiente di sviluppo</vt:lpstr>
      <vt:lpstr>Configurazione ambiente di sviluppo</vt:lpstr>
      <vt:lpstr>Primo test Python</vt:lpstr>
      <vt:lpstr>Breve sintesi dei comandi</vt:lpstr>
      <vt:lpstr>Breve sintesi dei comandi</vt:lpstr>
      <vt:lpstr>Primo esempio di connessione db SqlServer se server PC Windows</vt:lpstr>
      <vt:lpstr>Installazione e configurazione SQL Server</vt:lpstr>
      <vt:lpstr>Installazione e configurazione SQL Server</vt:lpstr>
      <vt:lpstr>Installazione e configurazione SQL Server</vt:lpstr>
      <vt:lpstr>Installazione e configurazione SQL Server</vt:lpstr>
      <vt:lpstr>Installazione e configurazione SQL Server</vt:lpstr>
      <vt:lpstr>Test di connessione-sorgente completo</vt:lpstr>
      <vt:lpstr>Test di connessione-sorgente completo</vt:lpstr>
      <vt:lpstr>Altre domande?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2020-04-08T08:55:40Z</dcterms:created>
  <dcterms:modified xsi:type="dcterms:W3CDTF">2020-04-18T16:02:30Z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