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5" r:id="rId40"/>
    <p:sldId id="296" r:id="rId41"/>
    <p:sldId id="297" r:id="rId42"/>
    <p:sldId id="298" r:id="rId43"/>
    <p:sldId id="299" r:id="rId44"/>
    <p:sldId id="300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9/19/2019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 smtClean="0"/>
              <a:t>9/19/2019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 smtClean="0"/>
              <a:t>9/19/2019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0CC489-CE42-4FDC-AF2A-DA45649E91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BOOTSTRAP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ECF6EDB-93A5-4D20-B1E3-9A96F2BA93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A cura </a:t>
            </a:r>
            <a:r>
              <a:rPr lang="it-IT" dirty="0" err="1"/>
              <a:t>dell’Ing</a:t>
            </a:r>
            <a:r>
              <a:rPr lang="it-IT" dirty="0"/>
              <a:t> Buttolo Marco</a:t>
            </a:r>
          </a:p>
        </p:txBody>
      </p:sp>
    </p:spTree>
    <p:extLst>
      <p:ext uri="{BB962C8B-B14F-4D97-AF65-F5344CB8AC3E}">
        <p14:creationId xmlns:p14="http://schemas.microsoft.com/office/powerpoint/2010/main" val="2240765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2E6168-7894-4F48-BA4A-7F6745BCB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componenti di Bootstrap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3780F6B-F440-4BEE-A876-E22484099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276" y="1917578"/>
            <a:ext cx="10515600" cy="2516396"/>
          </a:xfrm>
        </p:spPr>
        <p:txBody>
          <a:bodyPr/>
          <a:lstStyle/>
          <a:p>
            <a:r>
              <a:rPr lang="it-IT" dirty="0"/>
              <a:t>Di seguito si vede l’effetto:</a:t>
            </a:r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5DDA870-DD99-4092-AEED-EC624FDD2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276" y="2653983"/>
            <a:ext cx="10656163" cy="251639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6AA7EA7-15DA-481C-846A-603D9B55767C}"/>
              </a:ext>
            </a:extLst>
          </p:cNvPr>
          <p:cNvSpPr txBox="1"/>
          <p:nvPr/>
        </p:nvSpPr>
        <p:spPr>
          <a:xfrm>
            <a:off x="1018300" y="5260452"/>
            <a:ext cx="11173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Nel nostro caso, tutte le colonne del nostro layout sono larghe 4 colonne della griglia e quindi risultano di dimensioni </a:t>
            </a:r>
          </a:p>
          <a:p>
            <a:r>
              <a:rPr lang="it-IT" dirty="0"/>
              <a:t>uguali occupando lo spazio in larghezza in modo uguale ed omogeneo.</a:t>
            </a:r>
          </a:p>
        </p:txBody>
      </p:sp>
    </p:spTree>
    <p:extLst>
      <p:ext uri="{BB962C8B-B14F-4D97-AF65-F5344CB8AC3E}">
        <p14:creationId xmlns:p14="http://schemas.microsoft.com/office/powerpoint/2010/main" val="2457010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B469C9-1E14-434A-8477-1C22CBAB4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componenti di Bootstrap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9D18F78-6EA6-4394-A450-7371C92AF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Altro esempio di griglia: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D21D1B4-7833-4942-8281-9638CE2BC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304" y="2367160"/>
            <a:ext cx="9679619" cy="294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409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CA42A8-1331-40FD-B092-3D3DC954F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componenti di Bootstrap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C6B54393-900C-496C-92FF-63BC7DC324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4961" y="1691322"/>
            <a:ext cx="567311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86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AEF497-E7BF-4F8F-85A1-D6E210068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componenti di Bootstrap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2243319-07C5-41CF-8B33-46BE6426E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27" y="1828800"/>
            <a:ext cx="10515600" cy="4927107"/>
          </a:xfrm>
        </p:spPr>
        <p:txBody>
          <a:bodyPr/>
          <a:lstStyle/>
          <a:p>
            <a:r>
              <a:rPr lang="it-IT" dirty="0"/>
              <a:t>Esempio di colonne annidate: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F013685-03D4-4931-ABCA-B0CD82E08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372" y="1421129"/>
            <a:ext cx="4444018" cy="516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744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923701-2F55-482B-8CA7-F6FFA2EAE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componenti di Bootstrap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A38C374-E68A-4F3E-8E6A-65F2BEEDF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Esempio visuale: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38C2A5C-0011-430D-86D9-970C31A53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810" y="3080934"/>
            <a:ext cx="10656163" cy="184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93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51A5E3-9407-4F04-8A0C-496D19F61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componenti di Bootstrap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6C53E0-48DA-42D6-9E76-E8539E3B8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Uno degli elementi comuni a tutti i siti web è </a:t>
            </a:r>
            <a:r>
              <a:rPr lang="it-IT" b="1" dirty="0"/>
              <a:t>la barra di navigazione</a:t>
            </a:r>
            <a:r>
              <a:rPr lang="it-IT" dirty="0"/>
              <a:t> (o </a:t>
            </a:r>
            <a:r>
              <a:rPr lang="it-IT" b="1" dirty="0" err="1"/>
              <a:t>navbar</a:t>
            </a:r>
            <a:r>
              <a:rPr lang="it-IT" dirty="0"/>
              <a:t>). </a:t>
            </a:r>
          </a:p>
          <a:p>
            <a:r>
              <a:rPr lang="it-IT" dirty="0"/>
              <a:t>Bootstrap propone diverse </a:t>
            </a:r>
            <a:r>
              <a:rPr lang="it-IT" i="1" dirty="0" err="1"/>
              <a:t>navbar</a:t>
            </a:r>
            <a:r>
              <a:rPr lang="it-IT" dirty="0"/>
              <a:t> e offre la possibilità di inserirvi molti elementi oltre ai collegamenti verso altre pagine. Le barre di navigazione di Bootstrap sono </a:t>
            </a:r>
            <a:r>
              <a:rPr lang="it-IT" b="1" i="1" dirty="0"/>
              <a:t>responsive</a:t>
            </a:r>
            <a:r>
              <a:rPr lang="it-IT" dirty="0"/>
              <a:t> per impostazione predefinita.</a:t>
            </a:r>
          </a:p>
          <a:p>
            <a:r>
              <a:rPr lang="it-IT" dirty="0"/>
              <a:t>Nella pagina successiva viene mostrato un esempio di utilizzo di una </a:t>
            </a:r>
            <a:r>
              <a:rPr lang="it-IT" dirty="0" err="1"/>
              <a:t>NavBar</a:t>
            </a:r>
            <a:r>
              <a:rPr lang="it-IT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155484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236BCF-2C84-41A0-B7AE-316514BD7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componenti di Bootstrap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730CD851-CC71-4477-89F4-8EB3200C1D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5127" y="1829634"/>
            <a:ext cx="10515600" cy="349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296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D739B8-65D5-4EF3-A3CB-ED67D1BAB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componenti in </a:t>
            </a:r>
            <a:r>
              <a:rPr lang="it-IT" dirty="0" err="1"/>
              <a:t>Boostrap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D7FD660-88A1-482F-BD4B-8D5D2157D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Il risultato è il seguente:</a:t>
            </a: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AA49533-7512-46EB-81BB-CFD2949DE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2690581"/>
            <a:ext cx="1080135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64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4E3C02-A04F-4F25-9E66-093AA9DA8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componenti in Bootstrap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8ED7C2F-8164-4C36-A42E-A286DB7C5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/>
              <a:t>Se, per esempio, si desidera creare un collegamento con un’altra web page è sufficiente inserire il nome del file HTML all’interno dell’attributo HREF del TAG A, come viene mostrato di seguito: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CB93D0B-713A-4A33-A0A0-18145BB05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2905" y="3658848"/>
            <a:ext cx="5953125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545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EE82DB-6D06-4547-8A1D-39338E895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componenti di Bootstrap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BC5EE1-D141-4460-8735-AD9245010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E’ possibile inserire anche un filtro per la ricerca in una pagina web, come mostrato di seguito: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6C6FB29-7129-4239-874F-21D4096E0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820" y="2722735"/>
            <a:ext cx="8942773" cy="403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90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D0B137-5D04-4F0A-BDB1-B426C5C9D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Cosa è bootstrap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E73A97-2BA3-4DF5-9D83-69D13DEE0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Bootstrap</a:t>
            </a:r>
            <a:r>
              <a:rPr lang="it-IT" dirty="0"/>
              <a:t> è un framework per lo sviluppo di front end su web tra i più utilizzati al mondo.</a:t>
            </a:r>
          </a:p>
          <a:p>
            <a:r>
              <a:rPr lang="it-IT" dirty="0"/>
              <a:t>Bootstrap è un insieme di elementi grafici, stilistici, di impaginazione e </a:t>
            </a:r>
            <a:r>
              <a:rPr lang="it-IT" dirty="0" err="1"/>
              <a:t>Javascript</a:t>
            </a:r>
            <a:r>
              <a:rPr lang="it-IT" dirty="0"/>
              <a:t> pronti all’uso.</a:t>
            </a:r>
          </a:p>
          <a:p>
            <a:r>
              <a:rPr lang="it-IT" dirty="0"/>
              <a:t>Le tre componenti principali del framework sono:</a:t>
            </a:r>
          </a:p>
          <a:p>
            <a:pPr lvl="1"/>
            <a:r>
              <a:rPr lang="it-IT" b="1" dirty="0"/>
              <a:t>CSS</a:t>
            </a:r>
            <a:r>
              <a:rPr lang="it-IT" dirty="0"/>
              <a:t> -&gt; Questa area contiene degli stili predefiniti per i vari elementi della pagina, come i titoli, le tabelle, i pulsanti, gli elementi dei </a:t>
            </a:r>
            <a:r>
              <a:rPr lang="it-IT" dirty="0" err="1"/>
              <a:t>form</a:t>
            </a:r>
            <a:r>
              <a:rPr lang="it-IT" dirty="0"/>
              <a:t>, le immagini, eccetera</a:t>
            </a:r>
          </a:p>
          <a:p>
            <a:pPr lvl="1"/>
            <a:r>
              <a:rPr lang="it-IT" b="1" dirty="0"/>
              <a:t>COMPONENTI</a:t>
            </a:r>
            <a:r>
              <a:rPr lang="it-IT" dirty="0"/>
              <a:t> -&gt; Questa area contiene elementi più complessi di pulsanti o tabelle, ma ormai molto comuni nei siti web.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98118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914740-6160-4352-8D6C-9A0E6BE81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componenti di Bootstrap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EE0BBE0-8899-4661-81B6-1276F6C3B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Visivamente esce fuori in questo modo il filtro:</a:t>
            </a:r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B19C4EF-25A0-49D4-9041-C52EE335B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492" y="2867025"/>
            <a:ext cx="4552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339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C8528F-839C-4823-9054-1999F6696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componenti di Bootstrap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EC2DC13-4DED-44B4-8BCF-E6D182452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Di seguito viene mostrata una </a:t>
            </a:r>
            <a:r>
              <a:rPr lang="it-IT" dirty="0" err="1"/>
              <a:t>navBar</a:t>
            </a:r>
            <a:r>
              <a:rPr lang="it-IT" dirty="0"/>
              <a:t> con tema sfondo scuro ed il filtro appena accennato:</a:t>
            </a: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19BF88E-3F2A-4F30-93E4-988D557BE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995" y="2893003"/>
            <a:ext cx="9262369" cy="328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3144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D1D2DD-13B7-4006-80E7-85566F538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componenti di Bootstrap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5AC58995-04C8-4DD0-B96D-69458AA02A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3251" y="2476500"/>
            <a:ext cx="100584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091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4861EB-108A-4A39-BAD6-5F1DBDD3C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componenti di Bootstrap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6D1907E-3F20-4A65-B430-822B0E847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Di seguito viene mostrato un esempio di </a:t>
            </a:r>
            <a:r>
              <a:rPr lang="it-IT" dirty="0" err="1"/>
              <a:t>NavBar</a:t>
            </a:r>
            <a:r>
              <a:rPr lang="it-IT" dirty="0"/>
              <a:t> con items all’interno dei menu.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C6E9703-E8EB-473B-9935-4ACD43782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038" y="2800641"/>
            <a:ext cx="10594019" cy="317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7489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E79962-A880-4856-AB13-104DC8D24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componenti di Bootstrap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CE85B4F-F91B-459C-A263-45A73D106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27" y="2432482"/>
            <a:ext cx="10515600" cy="3747655"/>
          </a:xfrm>
        </p:spPr>
        <p:txBody>
          <a:bodyPr/>
          <a:lstStyle/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C87A88B-5755-48ED-A9EB-E3FF57389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384" y="2734322"/>
            <a:ext cx="6577614" cy="344581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02FBBB9A-8AAA-4D0B-96E3-0CEDF3E5A97F}"/>
              </a:ext>
            </a:extLst>
          </p:cNvPr>
          <p:cNvSpPr txBox="1"/>
          <p:nvPr/>
        </p:nvSpPr>
        <p:spPr>
          <a:xfrm>
            <a:off x="1065320" y="1757779"/>
            <a:ext cx="10358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Il componente chiamato </a:t>
            </a:r>
            <a:r>
              <a:rPr lang="it-IT" b="1" dirty="0"/>
              <a:t>JUMBOTRON</a:t>
            </a:r>
            <a:r>
              <a:rPr lang="it-IT" dirty="0"/>
              <a:t> permette di creare una area rettangolare coi bordi arrotondati estesa </a:t>
            </a:r>
          </a:p>
          <a:p>
            <a:r>
              <a:rPr lang="it-IT" dirty="0"/>
              <a:t>per tutta l'area orizzontale disponibile. </a:t>
            </a:r>
          </a:p>
        </p:txBody>
      </p:sp>
    </p:spTree>
    <p:extLst>
      <p:ext uri="{BB962C8B-B14F-4D97-AF65-F5344CB8AC3E}">
        <p14:creationId xmlns:p14="http://schemas.microsoft.com/office/powerpoint/2010/main" val="33043423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AB7A9C-03DB-4158-8B07-913B4510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componenti di Bootstrap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C1651C1D-36D2-4506-87B8-1B59533852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5671" y="2064652"/>
            <a:ext cx="880110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873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07A26D-4EA1-43BB-ABE8-042C49A68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componenti di Bootstrap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4060916-409D-41C4-9EC6-1C3CD1E77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E’ possibile anche inserire in maniera molto semplice componenti come i bottoni.</a:t>
            </a: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EBCCD77-1E00-44E8-9F11-0EA2FA18F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7296" y="2354262"/>
            <a:ext cx="5427863" cy="415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172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E3A993-919C-459E-A42E-2FD079E2B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componenti di Bootstrap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B6FDE7C-9E3D-4D32-B466-6639BA7A9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84A586A-CAAB-4A46-8179-34AB4D845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566" y="1897661"/>
            <a:ext cx="8713710" cy="362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3987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586AAD-636E-40F8-89C0-B8F7E0238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componenti di Bootstrap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1AA38A31-D2CD-4AAC-8438-FC26A5CB4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E’ anche possibile inserire dei controlli dove l’utente può inputare qualcosa (esempio una </a:t>
            </a:r>
            <a:r>
              <a:rPr lang="it-IT" dirty="0" err="1"/>
              <a:t>textBox</a:t>
            </a:r>
            <a:r>
              <a:rPr lang="it-IT" dirty="0"/>
              <a:t>):</a:t>
            </a:r>
          </a:p>
          <a:p>
            <a:endParaRPr lang="it-IT" dirty="0"/>
          </a:p>
        </p:txBody>
      </p:sp>
      <p:pic>
        <p:nvPicPr>
          <p:cNvPr id="6" name="Segnaposto contenuto 3">
            <a:extLst>
              <a:ext uri="{FF2B5EF4-FFF2-40B4-BE49-F238E27FC236}">
                <a16:creationId xmlns:a16="http://schemas.microsoft.com/office/drawing/2014/main" id="{73E57460-E2C8-4007-8E0D-2692307B8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209" y="2761738"/>
            <a:ext cx="7102718" cy="399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0679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8C251C-9B85-4BBF-8322-BBAB24D93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componenti di Bootstrap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C6AF71-C0E5-407C-90C9-EEA688979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B863090-6838-44E5-8FA9-58DD71AEE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341" y="1935056"/>
            <a:ext cx="9112789" cy="373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56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F9A28A-E5B8-4B33-A25D-985455E74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Cosa è bootstrap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BADC60-12CF-4BCB-8D9A-040F754EA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it-IT" b="1" dirty="0"/>
              <a:t>JAVASCRIPT</a:t>
            </a:r>
            <a:r>
              <a:rPr lang="it-IT" dirty="0"/>
              <a:t> -&gt; Quest’ultima area contiene diversi plug-in </a:t>
            </a:r>
            <a:r>
              <a:rPr lang="it-IT" dirty="0" err="1"/>
              <a:t>jQuery</a:t>
            </a:r>
            <a:r>
              <a:rPr lang="it-IT" dirty="0"/>
              <a:t> per realizzare effetti molto comuni come transizioni, finestre modali, popup, </a:t>
            </a:r>
            <a:r>
              <a:rPr lang="it-IT" dirty="0" err="1"/>
              <a:t>tab</a:t>
            </a:r>
            <a:r>
              <a:rPr lang="it-IT" dirty="0"/>
              <a:t>, eccetera. </a:t>
            </a:r>
          </a:p>
          <a:p>
            <a:pPr marL="457200" lvl="1" indent="0">
              <a:buNone/>
            </a:pPr>
            <a:endParaRPr lang="it-IT" dirty="0"/>
          </a:p>
          <a:p>
            <a:pPr marL="457200" lvl="1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474683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98D264-6D53-4079-B61C-60AC175B8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componenti di Bootstrap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8B546F-BFA6-4ADA-B971-232440018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Il seguente esempio mostra una </a:t>
            </a:r>
            <a:r>
              <a:rPr lang="it-IT" dirty="0" err="1"/>
              <a:t>textBox</a:t>
            </a:r>
            <a:r>
              <a:rPr lang="it-IT" dirty="0"/>
              <a:t> con un semplice pulsante a lato:</a:t>
            </a: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F5C8054-E882-4B11-9916-D89C0225D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050" y="2354552"/>
            <a:ext cx="5841141" cy="396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6010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82E4E4-D6A0-4EC2-8F7C-DF6245CED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componenti di </a:t>
            </a:r>
            <a:r>
              <a:rPr lang="it-IT" dirty="0" err="1"/>
              <a:t>Boostrap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443CF6-EC9C-4418-8A64-CD84E7B07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Risultato finale:</a:t>
            </a: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69A04E4-A2BB-46BE-ADC4-27D8F07DC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813" y="2530135"/>
            <a:ext cx="8399151" cy="253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2605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525061-1E57-475E-969D-F7B8EB3A8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componenti in Bootstrap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877135D-81AD-4EC7-9D66-28F72CDB7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Esempio di utilizzo di una progress bar</a:t>
            </a: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621D032-FF05-49A8-8840-6117F4666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576" y="2540436"/>
            <a:ext cx="7193872" cy="337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3231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896F1C-2942-4D7A-AC53-49D6B5969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componenti di Bootstrap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24ABAD-8F9E-45C1-BFE6-8B27FF382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Risultato visivo:</a:t>
            </a: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BC65599-DCC4-4CE8-844A-014C1138A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107" y="2889635"/>
            <a:ext cx="671512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6446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459840-132E-408A-8B41-C8D940429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Bootstrap e </a:t>
            </a:r>
            <a:r>
              <a:rPr lang="it-IT" dirty="0" err="1"/>
              <a:t>Javascript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E5081F6-C5D5-4C86-9A50-3F8E5CD65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err="1"/>
              <a:t>Javascript</a:t>
            </a:r>
            <a:r>
              <a:rPr lang="it-IT" dirty="0"/>
              <a:t> è un linguaggio di programmazione nato inizialmente per la gestione lato client e che successivamente (vedere </a:t>
            </a:r>
            <a:r>
              <a:rPr lang="it-IT" dirty="0" err="1"/>
              <a:t>NodeJS</a:t>
            </a:r>
            <a:r>
              <a:rPr lang="it-IT" dirty="0"/>
              <a:t>) è stato portato anche sul mondo server.</a:t>
            </a:r>
          </a:p>
          <a:p>
            <a:r>
              <a:rPr lang="it-IT" dirty="0"/>
              <a:t>E’ possibile inserire script scritti in </a:t>
            </a:r>
            <a:r>
              <a:rPr lang="it-IT" dirty="0" err="1"/>
              <a:t>Javascript</a:t>
            </a:r>
            <a:r>
              <a:rPr lang="it-IT" dirty="0"/>
              <a:t> sia direttamente all’interno di una pagina HTML sia richiamando un file con estensione «.JS» esterno alla pagina medesima.</a:t>
            </a:r>
          </a:p>
          <a:p>
            <a:r>
              <a:rPr lang="it-IT" dirty="0"/>
              <a:t>Di seguito viene mostrato un esempio di richiamo script nella pagina web: </a:t>
            </a:r>
          </a:p>
        </p:txBody>
      </p:sp>
    </p:spTree>
    <p:extLst>
      <p:ext uri="{BB962C8B-B14F-4D97-AF65-F5344CB8AC3E}">
        <p14:creationId xmlns:p14="http://schemas.microsoft.com/office/powerpoint/2010/main" val="41901131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6101FE-6F2F-4845-BE9D-373726762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Bootsrap</a:t>
            </a:r>
            <a:r>
              <a:rPr lang="it-IT" dirty="0"/>
              <a:t> e </a:t>
            </a:r>
            <a:r>
              <a:rPr lang="it-IT" dirty="0" err="1"/>
              <a:t>Javascript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CEF2B3D-9336-4000-9625-E0CC95AED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27" y="1828800"/>
            <a:ext cx="10515600" cy="2885243"/>
          </a:xfrm>
        </p:spPr>
        <p:txBody>
          <a:bodyPr/>
          <a:lstStyle/>
          <a:p>
            <a:r>
              <a:rPr lang="it-IT" dirty="0"/>
              <a:t>&lt;SCRIPT LANGUAGE="JavaScript" TYPE="text/</a:t>
            </a:r>
            <a:r>
              <a:rPr lang="it-IT" dirty="0" err="1"/>
              <a:t>javascript</a:t>
            </a:r>
            <a:r>
              <a:rPr lang="it-IT" dirty="0"/>
              <a:t>"&gt;</a:t>
            </a:r>
          </a:p>
          <a:p>
            <a:r>
              <a:rPr lang="it-IT" dirty="0"/>
              <a:t>All’interno del tag &lt;script&gt;&lt;/script&gt; si scrive il codice in </a:t>
            </a:r>
            <a:r>
              <a:rPr lang="it-IT" dirty="0" err="1"/>
              <a:t>Javascript</a:t>
            </a:r>
            <a:r>
              <a:rPr lang="it-IT" dirty="0"/>
              <a:t> per rendere più dinamica la pagina. </a:t>
            </a: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0D6424D-7E3F-4F13-BEED-26726D2A5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833" y="3571080"/>
            <a:ext cx="6648450" cy="86677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7B67CCB-1655-43E7-A084-60F54907E3AE}"/>
              </a:ext>
            </a:extLst>
          </p:cNvPr>
          <p:cNvSpPr txBox="1"/>
          <p:nvPr/>
        </p:nvSpPr>
        <p:spPr>
          <a:xfrm>
            <a:off x="1251751" y="4882718"/>
            <a:ext cx="622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L’istruzione </a:t>
            </a:r>
            <a:r>
              <a:rPr lang="it-IT" b="1" u="sng" dirty="0"/>
              <a:t>ALERT</a:t>
            </a:r>
            <a:r>
              <a:rPr lang="it-IT" dirty="0"/>
              <a:t> permette di </a:t>
            </a:r>
            <a:r>
              <a:rPr lang="it-IT" dirty="0" err="1"/>
              <a:t>visualzzare</a:t>
            </a:r>
            <a:r>
              <a:rPr lang="it-IT" dirty="0"/>
              <a:t> un messaggio a video.</a:t>
            </a:r>
          </a:p>
        </p:txBody>
      </p:sp>
    </p:spTree>
    <p:extLst>
      <p:ext uri="{BB962C8B-B14F-4D97-AF65-F5344CB8AC3E}">
        <p14:creationId xmlns:p14="http://schemas.microsoft.com/office/powerpoint/2010/main" val="38511867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D8BB07-42B5-4002-81DC-6103BBE12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Bootstrap e </a:t>
            </a:r>
            <a:r>
              <a:rPr lang="it-IT" dirty="0" err="1"/>
              <a:t>Javascript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17A099-CA0F-4060-B4FA-E9BCC81AC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Risultato visivo:</a:t>
            </a:r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E727ED6-3A00-4C30-AAA4-9AA5ECFA3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972" y="2366824"/>
            <a:ext cx="6886575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76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32BB6D-6D3D-4A61-BE47-5C5DBDFF7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Bootstrap e </a:t>
            </a:r>
            <a:r>
              <a:rPr lang="it-IT" dirty="0" err="1"/>
              <a:t>Javascript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87E88D5-525A-4E5F-9A10-7616B1BA2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27" y="1828800"/>
            <a:ext cx="10515600" cy="4793942"/>
          </a:xfrm>
        </p:spPr>
        <p:txBody>
          <a:bodyPr/>
          <a:lstStyle/>
          <a:p>
            <a:r>
              <a:rPr lang="it-IT" dirty="0"/>
              <a:t>Il seguente esempio mostra come visualizzare un </a:t>
            </a:r>
            <a:r>
              <a:rPr lang="it-IT" dirty="0" err="1"/>
              <a:t>alert</a:t>
            </a:r>
            <a:r>
              <a:rPr lang="it-IT" dirty="0"/>
              <a:t> assegnando al link stesso la classe </a:t>
            </a:r>
            <a:r>
              <a:rPr lang="it-IT" b="1" dirty="0"/>
              <a:t>.</a:t>
            </a:r>
            <a:r>
              <a:rPr lang="it-IT" b="1" dirty="0" err="1"/>
              <a:t>alert</a:t>
            </a:r>
            <a:r>
              <a:rPr lang="it-IT" b="1" dirty="0"/>
              <a:t>-link</a:t>
            </a:r>
            <a:r>
              <a:rPr lang="it-IT" dirty="0"/>
              <a:t> in modo che il medesimo sia formattato in modo da adeguarsi alla formattazione dell'</a:t>
            </a:r>
            <a:r>
              <a:rPr lang="it-IT" dirty="0" err="1"/>
              <a:t>alert</a:t>
            </a:r>
            <a:r>
              <a:rPr lang="it-IT" dirty="0"/>
              <a:t> stesso.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6598A5D-5562-4647-BFAE-532B6A4BF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468" y="3063240"/>
            <a:ext cx="547999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541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11EF6C-E248-49BB-B543-100484ECD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Bootstrap e </a:t>
            </a:r>
            <a:r>
              <a:rPr lang="it-IT" dirty="0" err="1"/>
              <a:t>Javascript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0E959E-E6C9-42C7-9F1C-765A04F52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Risultato visivo:</a:t>
            </a: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5BA46DF-C745-4617-8FB5-89464F2E2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75" y="2681287"/>
            <a:ext cx="893445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5394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9C4886-A777-4EFF-8279-2A17DD489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Ricapitolando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8904170-D1FF-42DD-B099-F226DE97C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Bootstrap è un framework </a:t>
            </a:r>
            <a:r>
              <a:rPr lang="it-IT" dirty="0" err="1"/>
              <a:t>frontend</a:t>
            </a:r>
            <a:r>
              <a:rPr lang="it-IT" dirty="0"/>
              <a:t> che permette agli sviluppatori di creare dei siti adatti per diversi dispositivi. </a:t>
            </a:r>
          </a:p>
          <a:p>
            <a:r>
              <a:rPr lang="it-IT" dirty="0"/>
              <a:t>Per questo scopo il progetto open source offre diversi modelli di progettazione basati su HTML e CSS, oltre che estensioni opzionali di JavaScript. </a:t>
            </a:r>
          </a:p>
          <a:p>
            <a:r>
              <a:rPr lang="it-IT" dirty="0"/>
              <a:t>Così non dovete preoccuparvi delle innumerevoli e stressanti </a:t>
            </a:r>
            <a:r>
              <a:rPr lang="it-IT" b="1" dirty="0"/>
              <a:t>configurazioni CSS</a:t>
            </a:r>
            <a:r>
              <a:rPr lang="it-IT" dirty="0"/>
              <a:t> e ciò vi farà risparmiare tempo prezioso. </a:t>
            </a:r>
          </a:p>
        </p:txBody>
      </p:sp>
    </p:spTree>
    <p:extLst>
      <p:ext uri="{BB962C8B-B14F-4D97-AF65-F5344CB8AC3E}">
        <p14:creationId xmlns:p14="http://schemas.microsoft.com/office/powerpoint/2010/main" val="2371747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FCCA25-774A-4EBC-8087-E1D17670F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Download Bootstrap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A735398-1C93-46A1-94C4-B6D3050B5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Per scaricare bootstrap basta andare sul sito:</a:t>
            </a:r>
          </a:p>
          <a:p>
            <a:pPr lvl="2"/>
            <a:r>
              <a:rPr lang="it-IT" dirty="0"/>
              <a:t>https://getbootstrap.com/docs/4.3/getting-started/download/</a:t>
            </a:r>
          </a:p>
          <a:p>
            <a:r>
              <a:rPr lang="it-IT" dirty="0"/>
              <a:t>Di seguito viene mostrato dove scaricare il compilato:</a:t>
            </a: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33B538A-186E-4E97-A5DD-0FA1209B2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294" y="3195129"/>
            <a:ext cx="9705975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4391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D30519-88F5-43AC-B828-976BFA054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Ricapitolando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634400-CA71-4BFC-BF85-43BAE6C18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Bootstrap si occupa, tra gli altri, dei seguenti elementi: </a:t>
            </a:r>
          </a:p>
          <a:p>
            <a:r>
              <a:rPr lang="it-IT" dirty="0"/>
              <a:t>Pulsanti </a:t>
            </a:r>
          </a:p>
          <a:p>
            <a:r>
              <a:rPr lang="it-IT" dirty="0"/>
              <a:t>Elementi di navigazione (</a:t>
            </a:r>
            <a:r>
              <a:rPr lang="it-IT" dirty="0" err="1"/>
              <a:t>NavBar</a:t>
            </a:r>
            <a:r>
              <a:rPr lang="it-IT" dirty="0"/>
              <a:t>)</a:t>
            </a:r>
          </a:p>
          <a:p>
            <a:r>
              <a:rPr lang="it-IT" dirty="0" err="1"/>
              <a:t>Thumbnail</a:t>
            </a:r>
            <a:r>
              <a:rPr lang="it-IT" dirty="0"/>
              <a:t> (la miniatura di un’immagine) </a:t>
            </a:r>
          </a:p>
          <a:p>
            <a:r>
              <a:rPr lang="it-IT" dirty="0"/>
              <a:t>Menu a tendina </a:t>
            </a:r>
          </a:p>
          <a:p>
            <a:r>
              <a:rPr lang="it-IT" dirty="0"/>
              <a:t>Eccetera…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952844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CAAF02-A92E-4183-A8FA-EBF06D717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Ricapitolando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37ED239-E628-4585-B231-A94728C51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Con Bootstrap avete tutto il necessario per sviluppare un </a:t>
            </a:r>
            <a:r>
              <a:rPr lang="it-IT" b="1" dirty="0"/>
              <a:t>responsive web design</a:t>
            </a:r>
            <a:r>
              <a:rPr lang="it-IT" dirty="0"/>
              <a:t>. </a:t>
            </a:r>
          </a:p>
          <a:p>
            <a:r>
              <a:rPr lang="it-IT" dirty="0"/>
              <a:t>La seguente figura mostra la struttura del framework </a:t>
            </a:r>
            <a:r>
              <a:rPr lang="it-IT" dirty="0" err="1"/>
              <a:t>BootStrap</a:t>
            </a:r>
            <a:r>
              <a:rPr lang="it-IT" dirty="0"/>
              <a:t>: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03B613F-8A12-4AA5-949B-C873625DE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458" y="3520505"/>
            <a:ext cx="636270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7021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E40722-CFD9-4AB7-A2E0-F1DA8E720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Ricapitolando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89F05B-8808-420D-B0BE-C4E3DF807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D505EC1-34CF-4343-A1FC-6F3EBB857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169" y="1928027"/>
            <a:ext cx="857250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2760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89EA87-D587-4A70-B1F6-37B84C5B8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Ricapitolando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39B751B-E1CB-4478-BB29-C16228DCD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53B310C-43AE-4CB5-A0B7-7DDBF1DCD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531" y="1828800"/>
            <a:ext cx="794385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2085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D32773-DE58-45AB-9FAB-FEC5A6A4F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Ricapitolando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954992-72B2-4F28-8C2C-B86262F4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Significato cartelle:</a:t>
            </a:r>
          </a:p>
          <a:p>
            <a:pPr marL="457200" lvl="1" indent="0">
              <a:buNone/>
            </a:pPr>
            <a:endParaRPr lang="it-IT" dirty="0"/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b="1" dirty="0">
                <a:latin typeface="Arial" panose="020B0604020202020204" pitchFamily="34" charset="0"/>
              </a:rPr>
              <a:t>bootstrap.css</a:t>
            </a:r>
            <a:r>
              <a:rPr lang="it-IT" altLang="it-IT" dirty="0">
                <a:latin typeface="Arial" panose="020B0604020202020204" pitchFamily="34" charset="0"/>
              </a:rPr>
              <a:t> -&gt; codice CSS leggibile interamente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b="1" dirty="0">
                <a:latin typeface="Arial" panose="020B0604020202020204" pitchFamily="34" charset="0"/>
              </a:rPr>
              <a:t>bootstrap.min.css</a:t>
            </a:r>
            <a:r>
              <a:rPr lang="it-IT" altLang="it-IT" dirty="0">
                <a:latin typeface="Arial" panose="020B0604020202020204" pitchFamily="34" charset="0"/>
              </a:rPr>
              <a:t> -&gt; codice CSS ridotto; 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b="1" dirty="0" err="1">
                <a:latin typeface="Arial" panose="020B0604020202020204" pitchFamily="34" charset="0"/>
              </a:rPr>
              <a:t>bootstrap.css.map</a:t>
            </a:r>
            <a:r>
              <a:rPr lang="it-IT" altLang="it-IT" dirty="0">
                <a:latin typeface="Arial" panose="020B0604020202020204" pitchFamily="34" charset="0"/>
              </a:rPr>
              <a:t> -&gt; comprende CSS Source Maps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b="1" dirty="0">
                <a:latin typeface="Arial" panose="020B0604020202020204" pitchFamily="34" charset="0"/>
              </a:rPr>
              <a:t>bootstrap-theme.css</a:t>
            </a:r>
            <a:r>
              <a:rPr lang="it-IT" altLang="it-IT" dirty="0">
                <a:latin typeface="Arial" panose="020B0604020202020204" pitchFamily="34" charset="0"/>
              </a:rPr>
              <a:t> -&gt; file CSS dei temi opzionali già pronti 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b="1" dirty="0">
                <a:latin typeface="Arial" panose="020B0604020202020204" pitchFamily="34" charset="0"/>
              </a:rPr>
              <a:t>bootstrap-theme.min.css</a:t>
            </a:r>
            <a:r>
              <a:rPr lang="it-IT" altLang="it-IT" dirty="0">
                <a:latin typeface="Arial" panose="020B0604020202020204" pitchFamily="34" charset="0"/>
              </a:rPr>
              <a:t> -&gt;codice minimizzato del tema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b="1" dirty="0">
                <a:latin typeface="Arial" panose="020B0604020202020204" pitchFamily="34" charset="0"/>
              </a:rPr>
              <a:t>bootstrap-</a:t>
            </a:r>
            <a:r>
              <a:rPr lang="it-IT" altLang="it-IT" b="1" dirty="0" err="1">
                <a:latin typeface="Arial" panose="020B0604020202020204" pitchFamily="34" charset="0"/>
              </a:rPr>
              <a:t>theme.css.map</a:t>
            </a:r>
            <a:r>
              <a:rPr lang="it-IT" altLang="it-IT" dirty="0">
                <a:latin typeface="Arial" panose="020B0604020202020204" pitchFamily="34" charset="0"/>
              </a:rPr>
              <a:t> -&gt; tema Source Maps 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b="1" dirty="0">
                <a:latin typeface="Arial" panose="020B0604020202020204" pitchFamily="34" charset="0"/>
              </a:rPr>
              <a:t>bootstrap.js</a:t>
            </a:r>
            <a:r>
              <a:rPr lang="it-IT" altLang="it-IT" dirty="0">
                <a:latin typeface="Arial" panose="020B0604020202020204" pitchFamily="34" charset="0"/>
              </a:rPr>
              <a:t> -&gt; codice JavaScript leggibile interamente 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b="1" dirty="0">
                <a:latin typeface="Arial" panose="020B0604020202020204" pitchFamily="34" charset="0"/>
              </a:rPr>
              <a:t>bootstrap.min.js</a:t>
            </a:r>
            <a:r>
              <a:rPr lang="it-IT" altLang="it-IT" dirty="0">
                <a:latin typeface="Arial" panose="020B0604020202020204" pitchFamily="34" charset="0"/>
              </a:rPr>
              <a:t> -&gt; codice JavaScript minimizzato </a:t>
            </a:r>
          </a:p>
          <a:p>
            <a:endParaRPr lang="it-IT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93E9FC2-83FF-4512-BF3E-A7DF77FF0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538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A3ABBC-4605-4E03-ADC6-87897A582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Primo utilizzo Bootstrap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EFFABF8-0616-4DDD-B5FB-8206DB900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Per integrare Bootstrap in una semplicissima pagina HTML5 vedere seguente esempio:</a:t>
            </a: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C8E04E8-CD56-41C3-AFA7-BB8024CC4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837" y="2683953"/>
            <a:ext cx="6138492" cy="349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10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792D72-938F-45D0-9700-82BECBE1D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Primo utilizzo di Bootstrap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7587A31-FE88-4485-998C-CCAD4CBB3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La seguente istruzione  molto importante:</a:t>
            </a:r>
          </a:p>
          <a:p>
            <a:pPr marL="457200" lvl="1" indent="0">
              <a:buNone/>
            </a:pPr>
            <a:r>
              <a:rPr lang="en-US" dirty="0"/>
              <a:t>&lt;meta name="viewport" content="width=device-width, initial-scale=1.0"&gt;</a:t>
            </a:r>
            <a:endParaRPr lang="it-IT" dirty="0"/>
          </a:p>
          <a:p>
            <a:pPr marL="457200" lvl="1" indent="0">
              <a:buNone/>
            </a:pPr>
            <a:endParaRPr lang="it-IT" dirty="0"/>
          </a:p>
          <a:p>
            <a:pPr marL="457200" lvl="1" indent="0">
              <a:buNone/>
            </a:pPr>
            <a:r>
              <a:rPr lang="it-IT" dirty="0"/>
              <a:t>Questa istruzione permette di creare layout responsive ossia che si adatta automaticamente alla dimensioni fisiche dello schermo.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it-IT" dirty="0"/>
              <a:t>Con la seguente istruzione:</a:t>
            </a:r>
          </a:p>
          <a:p>
            <a:pPr lvl="1"/>
            <a:r>
              <a:rPr lang="it-IT" dirty="0"/>
              <a:t>&lt;link </a:t>
            </a:r>
            <a:r>
              <a:rPr lang="it-IT" dirty="0" err="1"/>
              <a:t>href</a:t>
            </a:r>
            <a:r>
              <a:rPr lang="it-IT" dirty="0"/>
              <a:t>="</a:t>
            </a:r>
            <a:r>
              <a:rPr lang="it-IT" dirty="0" err="1"/>
              <a:t>css</a:t>
            </a:r>
            <a:r>
              <a:rPr lang="it-IT" dirty="0"/>
              <a:t>/bootstrap.min.css" </a:t>
            </a:r>
            <a:r>
              <a:rPr lang="it-IT" dirty="0" err="1"/>
              <a:t>rel</a:t>
            </a:r>
            <a:r>
              <a:rPr lang="it-IT" dirty="0"/>
              <a:t>="</a:t>
            </a:r>
            <a:r>
              <a:rPr lang="it-IT" dirty="0" err="1"/>
              <a:t>stylesheet</a:t>
            </a:r>
            <a:r>
              <a:rPr lang="it-IT" dirty="0"/>
              <a:t>" media="screen"&gt;</a:t>
            </a:r>
          </a:p>
          <a:p>
            <a:pPr marL="457200" lvl="1" indent="0">
              <a:buNone/>
            </a:pPr>
            <a:endParaRPr lang="it-IT" dirty="0"/>
          </a:p>
          <a:p>
            <a:pPr marL="457200" lvl="1" indent="0">
              <a:buNone/>
            </a:pPr>
            <a:r>
              <a:rPr lang="it-IT" dirty="0"/>
              <a:t>Si carica il foglio di stile minimale del framework Bootstrap</a:t>
            </a:r>
          </a:p>
        </p:txBody>
      </p:sp>
    </p:spTree>
    <p:extLst>
      <p:ext uri="{BB962C8B-B14F-4D97-AF65-F5344CB8AC3E}">
        <p14:creationId xmlns:p14="http://schemas.microsoft.com/office/powerpoint/2010/main" val="2494880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933408-C6A0-4FBF-ADD9-D5CDBA83D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Primo utilizzo di Bootstrap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92ECCC-3FCA-4A84-AFD0-E97C34273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/>
              <a:t>Le </a:t>
            </a:r>
            <a:r>
              <a:rPr lang="it-IT" dirty="0" err="1"/>
              <a:t>seuenti</a:t>
            </a:r>
            <a:r>
              <a:rPr lang="it-IT" dirty="0"/>
              <a:t> istruzioni permettono di caricare gli script JS (JavaScript) minimali per </a:t>
            </a:r>
            <a:r>
              <a:rPr lang="it-IT" dirty="0" err="1"/>
              <a:t>Juery</a:t>
            </a:r>
            <a:r>
              <a:rPr lang="it-IT" dirty="0"/>
              <a:t> e per Bootstrap. E’ importante ricordarsi che Bootstrap si appoggia su </a:t>
            </a:r>
            <a:r>
              <a:rPr lang="it-IT" dirty="0" err="1"/>
              <a:t>JQuery</a:t>
            </a:r>
            <a:r>
              <a:rPr lang="it-IT" dirty="0"/>
              <a:t> e pertanto prima va aggiunto lo script JS per  </a:t>
            </a:r>
            <a:r>
              <a:rPr lang="it-IT" dirty="0" err="1"/>
              <a:t>JQuery</a:t>
            </a:r>
            <a:r>
              <a:rPr lang="it-IT" dirty="0"/>
              <a:t> e poi Bootstrap.</a:t>
            </a:r>
          </a:p>
          <a:p>
            <a:pPr lvl="1" algn="just"/>
            <a:r>
              <a:rPr lang="it-IT" dirty="0"/>
              <a:t>&lt;script </a:t>
            </a:r>
            <a:r>
              <a:rPr lang="it-IT" dirty="0" err="1"/>
              <a:t>src</a:t>
            </a:r>
            <a:r>
              <a:rPr lang="it-IT" dirty="0"/>
              <a:t>="//code.jquery.com/jquery.js"&gt;&lt;/script&gt;</a:t>
            </a:r>
          </a:p>
          <a:p>
            <a:pPr lvl="1" algn="just"/>
            <a:r>
              <a:rPr lang="it-IT" dirty="0"/>
              <a:t>  &lt;script </a:t>
            </a:r>
            <a:r>
              <a:rPr lang="it-IT" dirty="0" err="1"/>
              <a:t>src</a:t>
            </a:r>
            <a:r>
              <a:rPr lang="it-IT" dirty="0"/>
              <a:t>="</a:t>
            </a:r>
            <a:r>
              <a:rPr lang="it-IT" dirty="0" err="1"/>
              <a:t>js</a:t>
            </a:r>
            <a:r>
              <a:rPr lang="it-IT" dirty="0"/>
              <a:t>/bootstrap.min.js"&gt;&lt;/script&gt;</a:t>
            </a:r>
          </a:p>
          <a:p>
            <a:pPr lvl="1" algn="just"/>
            <a:endParaRPr lang="it-IT" dirty="0"/>
          </a:p>
          <a:p>
            <a:pPr marL="457200" lvl="1" indent="0" algn="just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75518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D2593F-2B66-473B-8E9E-664C2F20F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Compatibilità Bootstrap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E359FB-CA52-40DF-B7A6-110D23834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/>
              <a:t>Bootrstrap</a:t>
            </a:r>
            <a:r>
              <a:rPr lang="it-IT" dirty="0"/>
              <a:t> supporta le più recenti versioni dei seguenti browser:</a:t>
            </a:r>
          </a:p>
          <a:p>
            <a:pPr marL="0" indent="0">
              <a:buNone/>
            </a:pPr>
            <a:endParaRPr lang="it-IT" dirty="0"/>
          </a:p>
          <a:p>
            <a:pPr lvl="1"/>
            <a:r>
              <a:rPr lang="it-IT" dirty="0"/>
              <a:t>Chrome (Mac, Windows, iOS e Android)</a:t>
            </a:r>
          </a:p>
          <a:p>
            <a:pPr lvl="1"/>
            <a:r>
              <a:rPr lang="it-IT" dirty="0"/>
              <a:t>Safari (ma solamente per Mac e iOS)</a:t>
            </a:r>
          </a:p>
          <a:p>
            <a:pPr lvl="1"/>
            <a:r>
              <a:rPr lang="it-IT" dirty="0"/>
              <a:t>Firefox (Mac, Windows)</a:t>
            </a:r>
          </a:p>
          <a:p>
            <a:pPr lvl="1"/>
            <a:r>
              <a:rPr lang="it-IT" dirty="0"/>
              <a:t>Internet Explorer</a:t>
            </a:r>
          </a:p>
          <a:p>
            <a:pPr lvl="1"/>
            <a:r>
              <a:rPr lang="it-IT" dirty="0"/>
              <a:t>Opera (Mac, Windows)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91850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C6CFC1-5F63-41E9-A946-0F473D67D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componenti di Bootstrap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7E169C-9D8E-4123-A9C0-563F4C22D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Primo componente che analizziamo è la griglia, mostrata di seguito:</a:t>
            </a:r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531A80D-6CEB-40D8-BE10-BADB38734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373" y="2374824"/>
            <a:ext cx="6599542" cy="432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22575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Sala riunioni ione</Template>
  <TotalTime>480</TotalTime>
  <Words>1154</Words>
  <Application>Microsoft Office PowerPoint</Application>
  <PresentationFormat>Widescreen</PresentationFormat>
  <Paragraphs>128</Paragraphs>
  <Slides>44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44</vt:i4>
      </vt:variant>
    </vt:vector>
  </HeadingPairs>
  <TitlesOfParts>
    <vt:vector size="49" baseType="lpstr">
      <vt:lpstr>Arial</vt:lpstr>
      <vt:lpstr>Calibri</vt:lpstr>
      <vt:lpstr>Calibri Light</vt:lpstr>
      <vt:lpstr>Wingdings 2</vt:lpstr>
      <vt:lpstr>HDOfficeLightV0</vt:lpstr>
      <vt:lpstr>BOOTSTRAP</vt:lpstr>
      <vt:lpstr>Cosa è bootstrap</vt:lpstr>
      <vt:lpstr>Cosa è bootstrap</vt:lpstr>
      <vt:lpstr>Download Bootstrap</vt:lpstr>
      <vt:lpstr>Primo utilizzo Bootstrap</vt:lpstr>
      <vt:lpstr>Primo utilizzo di Bootstrap</vt:lpstr>
      <vt:lpstr>Primo utilizzo di Bootstrap</vt:lpstr>
      <vt:lpstr>Compatibilità Bootstrap</vt:lpstr>
      <vt:lpstr>I componenti di Bootstrap</vt:lpstr>
      <vt:lpstr>I componenti di Bootstrap</vt:lpstr>
      <vt:lpstr>I componenti di Bootstrap</vt:lpstr>
      <vt:lpstr>I componenti di Bootstrap</vt:lpstr>
      <vt:lpstr>I componenti di Bootstrap</vt:lpstr>
      <vt:lpstr>I componenti di Bootstrap</vt:lpstr>
      <vt:lpstr>I componenti di Bootstrap</vt:lpstr>
      <vt:lpstr>I componenti di Bootstrap</vt:lpstr>
      <vt:lpstr>I componenti in Boostrap</vt:lpstr>
      <vt:lpstr>I componenti in Bootstrap</vt:lpstr>
      <vt:lpstr>I componenti di Bootstrap</vt:lpstr>
      <vt:lpstr>I componenti di Bootstrap</vt:lpstr>
      <vt:lpstr>I componenti di Bootstrap</vt:lpstr>
      <vt:lpstr>I componenti di Bootstrap</vt:lpstr>
      <vt:lpstr>I componenti di Bootstrap</vt:lpstr>
      <vt:lpstr>I componenti di Bootstrap</vt:lpstr>
      <vt:lpstr>I componenti di Bootstrap</vt:lpstr>
      <vt:lpstr>I componenti di Bootstrap</vt:lpstr>
      <vt:lpstr>I componenti di Bootstrap</vt:lpstr>
      <vt:lpstr>I componenti di Bootstrap</vt:lpstr>
      <vt:lpstr>I componenti di Bootstrap</vt:lpstr>
      <vt:lpstr>I componenti di Bootstrap</vt:lpstr>
      <vt:lpstr>I componenti di Boostrap</vt:lpstr>
      <vt:lpstr>I componenti in Bootstrap</vt:lpstr>
      <vt:lpstr>I componenti di Bootstrap</vt:lpstr>
      <vt:lpstr>Bootstrap e Javascript</vt:lpstr>
      <vt:lpstr>Bootsrap e Javascript</vt:lpstr>
      <vt:lpstr>Bootstrap e Javascript</vt:lpstr>
      <vt:lpstr>Bootstrap e Javascript</vt:lpstr>
      <vt:lpstr>Bootstrap e Javascript</vt:lpstr>
      <vt:lpstr>Ricapitolando</vt:lpstr>
      <vt:lpstr>Ricapitolando</vt:lpstr>
      <vt:lpstr>Ricapitolando</vt:lpstr>
      <vt:lpstr>Ricapitolando</vt:lpstr>
      <vt:lpstr>Ricapitolando</vt:lpstr>
      <vt:lpstr>Ricapitolando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BOOTSTRAP</dc:title>
  <dc:creator>Buttolo Marco</dc:creator>
  <cp:lastModifiedBy>Buttolo Marco</cp:lastModifiedBy>
  <cp:revision>54</cp:revision>
  <dcterms:created xsi:type="dcterms:W3CDTF">2019-09-12T08:00:07Z</dcterms:created>
  <dcterms:modified xsi:type="dcterms:W3CDTF">2019-09-19T14:30:46Z</dcterms:modified>
</cp:coreProperties>
</file>