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2199173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9306871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Appunti</a:t>
            </a:r>
            <a:r>
              <a:rPr lang="en-US" dirty="0"/>
              <a:t> di </a:t>
            </a:r>
            <a:r>
              <a:rPr lang="en-US" dirty="0" err="1"/>
              <a:t>automazione</a:t>
            </a:r>
            <a:r>
              <a:rPr lang="en-US" dirty="0"/>
              <a:t> </a:t>
            </a:r>
            <a:r>
              <a:rPr lang="en-US" dirty="0" err="1"/>
              <a:t>industriale</a:t>
            </a:r>
            <a:endParaRPr lang="en-US" dirty="0"/>
          </a:p>
        </p:txBody>
      </p:sp>
      <p:sp>
        <p:nvSpPr>
          <p:cNvPr id="53" name="Text Placeholder 52"/>
          <p:cNvSpPr>
            <a:spLocks noGrp="1"/>
          </p:cNvSpPr>
          <p:nvPr>
            <p:ph type="body" sz="quarter" idx="41"/>
          </p:nvPr>
        </p:nvSpPr>
        <p:spPr/>
        <p:txBody>
          <a:bodyPr/>
          <a:lstStyle/>
          <a:p>
            <a:r>
              <a:rPr lang="en-US" dirty="0"/>
              <a:t>A </a:t>
            </a:r>
            <a:r>
              <a:rPr lang="en-US" dirty="0" err="1"/>
              <a:t>cura</a:t>
            </a:r>
            <a:r>
              <a:rPr lang="en-US" dirty="0"/>
              <a:t> </a:t>
            </a:r>
            <a:r>
              <a:rPr lang="en-US" dirty="0" err="1"/>
              <a:t>dell’Ing</a:t>
            </a:r>
            <a:r>
              <a:rPr lang="en-US"/>
              <a:t>. </a:t>
            </a:r>
            <a:r>
              <a:rPr lang="en-US" dirty="0"/>
              <a:t>Marco Buttolo</a:t>
            </a:r>
          </a:p>
        </p:txBody>
      </p:sp>
      <p:sp>
        <p:nvSpPr>
          <p:cNvPr id="54" name="TextBox 53">
            <a:extLst>
              <a:ext uri="{FF2B5EF4-FFF2-40B4-BE49-F238E27FC236}">
                <a16:creationId xmlns:a16="http://schemas.microsoft.com/office/drawing/2014/main" id="{B86476EE-9FD2-4CEA-A6D9-0AD39ADF3D03}"/>
              </a:ext>
            </a:extLst>
          </p:cNvPr>
          <p:cNvSpPr txBox="1"/>
          <p:nvPr/>
        </p:nvSpPr>
        <p:spPr>
          <a:xfrm>
            <a:off x="0" y="6599760"/>
            <a:ext cx="12192000" cy="246221"/>
          </a:xfrm>
          <a:prstGeom prst="rect">
            <a:avLst/>
          </a:prstGeom>
          <a:noFill/>
        </p:spPr>
        <p:txBody>
          <a:bodyPr wrap="square" rtlCol="0">
            <a:spAutoFit/>
          </a:bodyPr>
          <a:lstStyle/>
          <a:p>
            <a:pPr algn="ctr"/>
            <a:r>
              <a:rPr lang="en-US" altLang="ko-KR" sz="1000" dirty="0">
                <a:solidFill>
                  <a:schemeClr val="bg1"/>
                </a:solidFill>
                <a:hlinkClick r:id="rId2"/>
              </a:rPr>
              <a:t>www.free-powerpoint-templates-design.com</a:t>
            </a:r>
            <a:endParaRPr lang="ko-KR" altLang="en-US" sz="1000" dirty="0">
              <a:solidFill>
                <a:schemeClr val="bg1"/>
              </a:solidFill>
            </a:endParaRPr>
          </a:p>
        </p:txBody>
      </p:sp>
      <p:grpSp>
        <p:nvGrpSpPr>
          <p:cNvPr id="169" name="Group 168">
            <a:extLst>
              <a:ext uri="{FF2B5EF4-FFF2-40B4-BE49-F238E27FC236}">
                <a16:creationId xmlns:a16="http://schemas.microsoft.com/office/drawing/2014/main" id="{D6735DE8-A5D3-43E8-BB21-090BE85D1E93}"/>
              </a:ext>
            </a:extLst>
          </p:cNvPr>
          <p:cNvGrpSpPr/>
          <p:nvPr/>
        </p:nvGrpSpPr>
        <p:grpSpPr>
          <a:xfrm>
            <a:off x="3998139" y="4144688"/>
            <a:ext cx="4190657" cy="2083614"/>
            <a:chOff x="2141211" y="1548026"/>
            <a:chExt cx="9211525" cy="4580013"/>
          </a:xfrm>
        </p:grpSpPr>
        <p:grpSp>
          <p:nvGrpSpPr>
            <p:cNvPr id="170" name="Group 169">
              <a:extLst>
                <a:ext uri="{FF2B5EF4-FFF2-40B4-BE49-F238E27FC236}">
                  <a16:creationId xmlns:a16="http://schemas.microsoft.com/office/drawing/2014/main" id="{E45B3FC9-EBAD-4FDD-8121-38575D477D8F}"/>
                </a:ext>
              </a:extLst>
            </p:cNvPr>
            <p:cNvGrpSpPr/>
            <p:nvPr/>
          </p:nvGrpSpPr>
          <p:grpSpPr>
            <a:xfrm>
              <a:off x="2141211" y="2961574"/>
              <a:ext cx="4458905" cy="3166465"/>
              <a:chOff x="2141211" y="2961574"/>
              <a:chExt cx="4458905" cy="3166465"/>
            </a:xfrm>
          </p:grpSpPr>
          <p:grpSp>
            <p:nvGrpSpPr>
              <p:cNvPr id="238" name="Group 237">
                <a:extLst>
                  <a:ext uri="{FF2B5EF4-FFF2-40B4-BE49-F238E27FC236}">
                    <a16:creationId xmlns:a16="http://schemas.microsoft.com/office/drawing/2014/main" id="{30EC8831-9378-4F23-81B2-350D05E6EFE4}"/>
                  </a:ext>
                </a:extLst>
              </p:cNvPr>
              <p:cNvGrpSpPr/>
              <p:nvPr/>
            </p:nvGrpSpPr>
            <p:grpSpPr>
              <a:xfrm>
                <a:off x="2141211" y="3646500"/>
                <a:ext cx="4458905" cy="2481539"/>
                <a:chOff x="2049404" y="3512503"/>
                <a:chExt cx="4458905" cy="2481539"/>
              </a:xfrm>
            </p:grpSpPr>
            <p:sp>
              <p:nvSpPr>
                <p:cNvPr id="295" name="Rectangle 294">
                  <a:extLst>
                    <a:ext uri="{FF2B5EF4-FFF2-40B4-BE49-F238E27FC236}">
                      <a16:creationId xmlns:a16="http://schemas.microsoft.com/office/drawing/2014/main" id="{485B58D9-3E82-483A-8D7F-8EB157359D9D}"/>
                    </a:ext>
                  </a:extLst>
                </p:cNvPr>
                <p:cNvSpPr/>
                <p:nvPr/>
              </p:nvSpPr>
              <p:spPr>
                <a:xfrm>
                  <a:off x="2049404" y="3512503"/>
                  <a:ext cx="4458905" cy="24815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Rectangle 295">
                  <a:extLst>
                    <a:ext uri="{FF2B5EF4-FFF2-40B4-BE49-F238E27FC236}">
                      <a16:creationId xmlns:a16="http://schemas.microsoft.com/office/drawing/2014/main" id="{B1089580-D2DE-442D-8B0F-8457903A55F8}"/>
                    </a:ext>
                  </a:extLst>
                </p:cNvPr>
                <p:cNvSpPr/>
                <p:nvPr/>
              </p:nvSpPr>
              <p:spPr>
                <a:xfrm>
                  <a:off x="2049404" y="3764590"/>
                  <a:ext cx="4458905" cy="2229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Rectangle: Top Corners Rounded 238">
                <a:extLst>
                  <a:ext uri="{FF2B5EF4-FFF2-40B4-BE49-F238E27FC236}">
                    <a16:creationId xmlns:a16="http://schemas.microsoft.com/office/drawing/2014/main" id="{37E40877-E638-4031-B93A-CA7440287EBF}"/>
                  </a:ext>
                </a:extLst>
              </p:cNvPr>
              <p:cNvSpPr/>
              <p:nvPr/>
            </p:nvSpPr>
            <p:spPr>
              <a:xfrm>
                <a:off x="3302673" y="4426085"/>
                <a:ext cx="731071" cy="1692900"/>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57D9E688-93C0-4938-BFFF-B9D9108A22F1}"/>
                  </a:ext>
                </a:extLst>
              </p:cNvPr>
              <p:cNvSpPr/>
              <p:nvPr/>
            </p:nvSpPr>
            <p:spPr>
              <a:xfrm>
                <a:off x="3683564" y="4761245"/>
                <a:ext cx="350180" cy="13577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240">
                <a:extLst>
                  <a:ext uri="{FF2B5EF4-FFF2-40B4-BE49-F238E27FC236}">
                    <a16:creationId xmlns:a16="http://schemas.microsoft.com/office/drawing/2014/main" id="{88E8D178-45CF-48C6-A56C-B494D30CC097}"/>
                  </a:ext>
                </a:extLst>
              </p:cNvPr>
              <p:cNvGrpSpPr/>
              <p:nvPr/>
            </p:nvGrpSpPr>
            <p:grpSpPr>
              <a:xfrm>
                <a:off x="2317238" y="3976797"/>
                <a:ext cx="379603" cy="2139464"/>
                <a:chOff x="-2634905" y="4064178"/>
                <a:chExt cx="379603" cy="2139464"/>
              </a:xfrm>
            </p:grpSpPr>
            <p:sp>
              <p:nvSpPr>
                <p:cNvPr id="283" name="Oval 282">
                  <a:extLst>
                    <a:ext uri="{FF2B5EF4-FFF2-40B4-BE49-F238E27FC236}">
                      <a16:creationId xmlns:a16="http://schemas.microsoft.com/office/drawing/2014/main" id="{099A266B-FE57-4428-AC24-134FD34B652F}"/>
                    </a:ext>
                  </a:extLst>
                </p:cNvPr>
                <p:cNvSpPr/>
                <p:nvPr/>
              </p:nvSpPr>
              <p:spPr>
                <a:xfrm>
                  <a:off x="-2634905" y="4064178"/>
                  <a:ext cx="379603" cy="37960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Top Corners Rounded 283">
                  <a:extLst>
                    <a:ext uri="{FF2B5EF4-FFF2-40B4-BE49-F238E27FC236}">
                      <a16:creationId xmlns:a16="http://schemas.microsoft.com/office/drawing/2014/main" id="{52828184-1E34-45CA-854B-6E6BEB6E7F02}"/>
                    </a:ext>
                  </a:extLst>
                </p:cNvPr>
                <p:cNvSpPr/>
                <p:nvPr/>
              </p:nvSpPr>
              <p:spPr>
                <a:xfrm>
                  <a:off x="-2559476" y="4139682"/>
                  <a:ext cx="240928" cy="2063960"/>
                </a:xfrm>
                <a:prstGeom prst="round2SameRect">
                  <a:avLst>
                    <a:gd name="adj1" fmla="val 50000"/>
                    <a:gd name="adj2"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556F1878-2CEE-441E-A370-D40BB9E6F912}"/>
                    </a:ext>
                  </a:extLst>
                </p:cNvPr>
                <p:cNvSpPr/>
                <p:nvPr/>
              </p:nvSpPr>
              <p:spPr>
                <a:xfrm>
                  <a:off x="-2433468" y="4271109"/>
                  <a:ext cx="120438" cy="19325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285">
                  <a:extLst>
                    <a:ext uri="{FF2B5EF4-FFF2-40B4-BE49-F238E27FC236}">
                      <a16:creationId xmlns:a16="http://schemas.microsoft.com/office/drawing/2014/main" id="{007A0585-D2D6-418E-A1FE-E9069E32C696}"/>
                    </a:ext>
                  </a:extLst>
                </p:cNvPr>
                <p:cNvGrpSpPr/>
                <p:nvPr/>
              </p:nvGrpSpPr>
              <p:grpSpPr>
                <a:xfrm>
                  <a:off x="-2605327" y="4699470"/>
                  <a:ext cx="348698" cy="148770"/>
                  <a:chOff x="2203573" y="4490681"/>
                  <a:chExt cx="348698" cy="148770"/>
                </a:xfrm>
              </p:grpSpPr>
              <p:sp>
                <p:nvSpPr>
                  <p:cNvPr id="293" name="Rectangle 292">
                    <a:extLst>
                      <a:ext uri="{FF2B5EF4-FFF2-40B4-BE49-F238E27FC236}">
                        <a16:creationId xmlns:a16="http://schemas.microsoft.com/office/drawing/2014/main" id="{BB5540ED-5034-49A2-B80C-8F51607BED62}"/>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BB75B0DB-B57D-4049-BAB8-FE9AF3D111FF}"/>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a:extLst>
                    <a:ext uri="{FF2B5EF4-FFF2-40B4-BE49-F238E27FC236}">
                      <a16:creationId xmlns:a16="http://schemas.microsoft.com/office/drawing/2014/main" id="{77F4F727-C36E-42A2-8C93-716FC3528304}"/>
                    </a:ext>
                  </a:extLst>
                </p:cNvPr>
                <p:cNvGrpSpPr/>
                <p:nvPr/>
              </p:nvGrpSpPr>
              <p:grpSpPr>
                <a:xfrm>
                  <a:off x="-2605327" y="5103800"/>
                  <a:ext cx="348698" cy="148770"/>
                  <a:chOff x="2203573" y="4490681"/>
                  <a:chExt cx="348698" cy="148770"/>
                </a:xfrm>
              </p:grpSpPr>
              <p:sp>
                <p:nvSpPr>
                  <p:cNvPr id="291" name="Rectangle 290">
                    <a:extLst>
                      <a:ext uri="{FF2B5EF4-FFF2-40B4-BE49-F238E27FC236}">
                        <a16:creationId xmlns:a16="http://schemas.microsoft.com/office/drawing/2014/main" id="{707AA080-6F8D-4349-AC0E-62A0B48C1F11}"/>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C997ED01-DF37-4C52-8EFA-14167BA778B4}"/>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a:extLst>
                    <a:ext uri="{FF2B5EF4-FFF2-40B4-BE49-F238E27FC236}">
                      <a16:creationId xmlns:a16="http://schemas.microsoft.com/office/drawing/2014/main" id="{7B63CE2E-AF2E-4F5B-AC79-233113E5A193}"/>
                    </a:ext>
                  </a:extLst>
                </p:cNvPr>
                <p:cNvGrpSpPr/>
                <p:nvPr/>
              </p:nvGrpSpPr>
              <p:grpSpPr>
                <a:xfrm>
                  <a:off x="-2605327" y="5508130"/>
                  <a:ext cx="348698" cy="148770"/>
                  <a:chOff x="2203573" y="4490681"/>
                  <a:chExt cx="348698" cy="148770"/>
                </a:xfrm>
              </p:grpSpPr>
              <p:sp>
                <p:nvSpPr>
                  <p:cNvPr id="289" name="Rectangle 288">
                    <a:extLst>
                      <a:ext uri="{FF2B5EF4-FFF2-40B4-BE49-F238E27FC236}">
                        <a16:creationId xmlns:a16="http://schemas.microsoft.com/office/drawing/2014/main" id="{AF553818-8DF8-4AF6-AF8E-3258BD074F67}"/>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2C303021-AA59-4FBD-A1FB-1BF2ACF367C1}"/>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41">
                <a:extLst>
                  <a:ext uri="{FF2B5EF4-FFF2-40B4-BE49-F238E27FC236}">
                    <a16:creationId xmlns:a16="http://schemas.microsoft.com/office/drawing/2014/main" id="{54C77F7E-91C6-4FD0-8DA8-DBDEC530947E}"/>
                  </a:ext>
                </a:extLst>
              </p:cNvPr>
              <p:cNvGrpSpPr/>
              <p:nvPr/>
            </p:nvGrpSpPr>
            <p:grpSpPr>
              <a:xfrm>
                <a:off x="4179460" y="4432067"/>
                <a:ext cx="731071" cy="1692900"/>
                <a:chOff x="-772683" y="4329325"/>
                <a:chExt cx="731071" cy="1692900"/>
              </a:xfrm>
              <a:solidFill>
                <a:schemeClr val="accent1">
                  <a:lumMod val="75000"/>
                </a:schemeClr>
              </a:solidFill>
            </p:grpSpPr>
            <p:sp>
              <p:nvSpPr>
                <p:cNvPr id="281" name="Rectangle: Top Corners Rounded 280">
                  <a:extLst>
                    <a:ext uri="{FF2B5EF4-FFF2-40B4-BE49-F238E27FC236}">
                      <a16:creationId xmlns:a16="http://schemas.microsoft.com/office/drawing/2014/main" id="{330B2536-F251-4A54-8878-29BDFFD2E180}"/>
                    </a:ext>
                  </a:extLst>
                </p:cNvPr>
                <p:cNvSpPr/>
                <p:nvPr/>
              </p:nvSpPr>
              <p:spPr>
                <a:xfrm>
                  <a:off x="-772683" y="4329325"/>
                  <a:ext cx="731071" cy="1692900"/>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87D701A0-55AD-4150-9136-239AED7F2F54}"/>
                    </a:ext>
                  </a:extLst>
                </p:cNvPr>
                <p:cNvSpPr/>
                <p:nvPr/>
              </p:nvSpPr>
              <p:spPr>
                <a:xfrm>
                  <a:off x="-391792" y="4664485"/>
                  <a:ext cx="350180" cy="13577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a:extLst>
                  <a:ext uri="{FF2B5EF4-FFF2-40B4-BE49-F238E27FC236}">
                    <a16:creationId xmlns:a16="http://schemas.microsoft.com/office/drawing/2014/main" id="{AA9547B1-A01F-41E4-96E6-885E4BA34457}"/>
                  </a:ext>
                </a:extLst>
              </p:cNvPr>
              <p:cNvGrpSpPr/>
              <p:nvPr/>
            </p:nvGrpSpPr>
            <p:grpSpPr>
              <a:xfrm>
                <a:off x="2832087" y="3984940"/>
                <a:ext cx="379603" cy="2139464"/>
                <a:chOff x="-2634905" y="4064178"/>
                <a:chExt cx="379603" cy="2139464"/>
              </a:xfrm>
            </p:grpSpPr>
            <p:sp>
              <p:nvSpPr>
                <p:cNvPr id="269" name="Oval 268">
                  <a:extLst>
                    <a:ext uri="{FF2B5EF4-FFF2-40B4-BE49-F238E27FC236}">
                      <a16:creationId xmlns:a16="http://schemas.microsoft.com/office/drawing/2014/main" id="{25616288-E24A-4BDC-94E9-8BAD58C2EA97}"/>
                    </a:ext>
                  </a:extLst>
                </p:cNvPr>
                <p:cNvSpPr/>
                <p:nvPr/>
              </p:nvSpPr>
              <p:spPr>
                <a:xfrm>
                  <a:off x="-2634905" y="4064178"/>
                  <a:ext cx="379603" cy="37960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Top Corners Rounded 269">
                  <a:extLst>
                    <a:ext uri="{FF2B5EF4-FFF2-40B4-BE49-F238E27FC236}">
                      <a16:creationId xmlns:a16="http://schemas.microsoft.com/office/drawing/2014/main" id="{4AE68D42-9E82-4CC1-96EC-B0025D093C20}"/>
                    </a:ext>
                  </a:extLst>
                </p:cNvPr>
                <p:cNvSpPr/>
                <p:nvPr/>
              </p:nvSpPr>
              <p:spPr>
                <a:xfrm>
                  <a:off x="-2559476" y="4139682"/>
                  <a:ext cx="240928" cy="2063960"/>
                </a:xfrm>
                <a:prstGeom prst="round2SameRect">
                  <a:avLst>
                    <a:gd name="adj1" fmla="val 50000"/>
                    <a:gd name="adj2"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367D1FB8-8A4E-4A23-AA21-83263E499B04}"/>
                    </a:ext>
                  </a:extLst>
                </p:cNvPr>
                <p:cNvSpPr/>
                <p:nvPr/>
              </p:nvSpPr>
              <p:spPr>
                <a:xfrm>
                  <a:off x="-2433468" y="4271109"/>
                  <a:ext cx="120438" cy="19325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2" name="Group 271">
                  <a:extLst>
                    <a:ext uri="{FF2B5EF4-FFF2-40B4-BE49-F238E27FC236}">
                      <a16:creationId xmlns:a16="http://schemas.microsoft.com/office/drawing/2014/main" id="{1BEFDDB2-2DFF-4119-A87A-DDD46C7AC311}"/>
                    </a:ext>
                  </a:extLst>
                </p:cNvPr>
                <p:cNvGrpSpPr/>
                <p:nvPr/>
              </p:nvGrpSpPr>
              <p:grpSpPr>
                <a:xfrm>
                  <a:off x="-2605327" y="4699470"/>
                  <a:ext cx="348698" cy="148770"/>
                  <a:chOff x="2203573" y="4490681"/>
                  <a:chExt cx="348698" cy="148770"/>
                </a:xfrm>
              </p:grpSpPr>
              <p:sp>
                <p:nvSpPr>
                  <p:cNvPr id="279" name="Rectangle 278">
                    <a:extLst>
                      <a:ext uri="{FF2B5EF4-FFF2-40B4-BE49-F238E27FC236}">
                        <a16:creationId xmlns:a16="http://schemas.microsoft.com/office/drawing/2014/main" id="{0AA93D58-6F71-43A7-AB82-D354770A65BD}"/>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1BCD6499-A35B-4E68-99E3-D36F88C5BDC2}"/>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a:extLst>
                    <a:ext uri="{FF2B5EF4-FFF2-40B4-BE49-F238E27FC236}">
                      <a16:creationId xmlns:a16="http://schemas.microsoft.com/office/drawing/2014/main" id="{F32F41C2-E91B-4BC1-A0C7-C4097670661D}"/>
                    </a:ext>
                  </a:extLst>
                </p:cNvPr>
                <p:cNvGrpSpPr/>
                <p:nvPr/>
              </p:nvGrpSpPr>
              <p:grpSpPr>
                <a:xfrm>
                  <a:off x="-2605327" y="5103800"/>
                  <a:ext cx="348698" cy="148770"/>
                  <a:chOff x="2203573" y="4490681"/>
                  <a:chExt cx="348698" cy="148770"/>
                </a:xfrm>
              </p:grpSpPr>
              <p:sp>
                <p:nvSpPr>
                  <p:cNvPr id="277" name="Rectangle 276">
                    <a:extLst>
                      <a:ext uri="{FF2B5EF4-FFF2-40B4-BE49-F238E27FC236}">
                        <a16:creationId xmlns:a16="http://schemas.microsoft.com/office/drawing/2014/main" id="{D4F0794C-4EAD-4D02-8D27-09B13949B6B0}"/>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7D7D4E76-7ED7-4DFB-BBE9-A1433F1761EC}"/>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a:extLst>
                    <a:ext uri="{FF2B5EF4-FFF2-40B4-BE49-F238E27FC236}">
                      <a16:creationId xmlns:a16="http://schemas.microsoft.com/office/drawing/2014/main" id="{8A4FB502-CDD8-427D-8DF1-6F8E3B33FC7F}"/>
                    </a:ext>
                  </a:extLst>
                </p:cNvPr>
                <p:cNvGrpSpPr/>
                <p:nvPr/>
              </p:nvGrpSpPr>
              <p:grpSpPr>
                <a:xfrm>
                  <a:off x="-2605327" y="5508130"/>
                  <a:ext cx="348698" cy="148770"/>
                  <a:chOff x="2203573" y="4490681"/>
                  <a:chExt cx="348698" cy="148770"/>
                </a:xfrm>
              </p:grpSpPr>
              <p:sp>
                <p:nvSpPr>
                  <p:cNvPr id="275" name="Rectangle 274">
                    <a:extLst>
                      <a:ext uri="{FF2B5EF4-FFF2-40B4-BE49-F238E27FC236}">
                        <a16:creationId xmlns:a16="http://schemas.microsoft.com/office/drawing/2014/main" id="{C7CF5447-F5AF-469E-8089-5556B3EEAB13}"/>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783C2E22-4624-40BA-B197-18980F59C9ED}"/>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 name="Group 243">
                <a:extLst>
                  <a:ext uri="{FF2B5EF4-FFF2-40B4-BE49-F238E27FC236}">
                    <a16:creationId xmlns:a16="http://schemas.microsoft.com/office/drawing/2014/main" id="{09F28E7A-A792-4742-8443-14980D376B4F}"/>
                  </a:ext>
                </a:extLst>
              </p:cNvPr>
              <p:cNvGrpSpPr/>
              <p:nvPr/>
            </p:nvGrpSpPr>
            <p:grpSpPr>
              <a:xfrm>
                <a:off x="5129772" y="5474338"/>
                <a:ext cx="1280708" cy="653701"/>
                <a:chOff x="3816127" y="5359816"/>
                <a:chExt cx="615608" cy="653701"/>
              </a:xfrm>
            </p:grpSpPr>
            <p:sp>
              <p:nvSpPr>
                <p:cNvPr id="264" name="Rectangle 263">
                  <a:extLst>
                    <a:ext uri="{FF2B5EF4-FFF2-40B4-BE49-F238E27FC236}">
                      <a16:creationId xmlns:a16="http://schemas.microsoft.com/office/drawing/2014/main" id="{5BEC4456-E135-40D3-88B6-89B735051C28}"/>
                    </a:ext>
                  </a:extLst>
                </p:cNvPr>
                <p:cNvSpPr/>
                <p:nvPr/>
              </p:nvSpPr>
              <p:spPr>
                <a:xfrm>
                  <a:off x="3816127" y="5359816"/>
                  <a:ext cx="615608" cy="6537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a16="http://schemas.microsoft.com/office/drawing/2014/main" id="{C86CA4FC-760C-4674-AD75-6D37C1AE08F7}"/>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C8A01710-49AB-4536-BB92-AF9D1AD9E33F}"/>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916F41F7-EF5B-41A3-8AC1-23588D2A859C}"/>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17803ABA-D9F0-4919-B9D4-7DD2AB0F5AC5}"/>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Right Triangle 244">
                <a:extLst>
                  <a:ext uri="{FF2B5EF4-FFF2-40B4-BE49-F238E27FC236}">
                    <a16:creationId xmlns:a16="http://schemas.microsoft.com/office/drawing/2014/main" id="{DCF3D856-9F28-4169-9FE7-1FB2AF90A008}"/>
                  </a:ext>
                </a:extLst>
              </p:cNvPr>
              <p:cNvSpPr/>
              <p:nvPr/>
            </p:nvSpPr>
            <p:spPr>
              <a:xfrm flipH="1">
                <a:off x="2141211"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ight Triangle 245">
                <a:extLst>
                  <a:ext uri="{FF2B5EF4-FFF2-40B4-BE49-F238E27FC236}">
                    <a16:creationId xmlns:a16="http://schemas.microsoft.com/office/drawing/2014/main" id="{572255E3-C847-4D25-9FDD-E3EE56F0E9F8}"/>
                  </a:ext>
                </a:extLst>
              </p:cNvPr>
              <p:cNvSpPr/>
              <p:nvPr/>
            </p:nvSpPr>
            <p:spPr>
              <a:xfrm flipH="1">
                <a:off x="3242357"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ight Triangle 246">
                <a:extLst>
                  <a:ext uri="{FF2B5EF4-FFF2-40B4-BE49-F238E27FC236}">
                    <a16:creationId xmlns:a16="http://schemas.microsoft.com/office/drawing/2014/main" id="{55ECCDCD-C09D-47DE-B349-CB2E6F9472E7}"/>
                  </a:ext>
                </a:extLst>
              </p:cNvPr>
              <p:cNvSpPr/>
              <p:nvPr/>
            </p:nvSpPr>
            <p:spPr>
              <a:xfrm flipH="1">
                <a:off x="4343503"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ight Triangle 247">
                <a:extLst>
                  <a:ext uri="{FF2B5EF4-FFF2-40B4-BE49-F238E27FC236}">
                    <a16:creationId xmlns:a16="http://schemas.microsoft.com/office/drawing/2014/main" id="{888AC2C5-EBC4-4C7D-81C2-185234FB5368}"/>
                  </a:ext>
                </a:extLst>
              </p:cNvPr>
              <p:cNvSpPr/>
              <p:nvPr/>
            </p:nvSpPr>
            <p:spPr>
              <a:xfrm flipH="1">
                <a:off x="5444650"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248">
                <a:extLst>
                  <a:ext uri="{FF2B5EF4-FFF2-40B4-BE49-F238E27FC236}">
                    <a16:creationId xmlns:a16="http://schemas.microsoft.com/office/drawing/2014/main" id="{FD96795D-CCB1-458E-95E0-E1B06F3BC27B}"/>
                  </a:ext>
                </a:extLst>
              </p:cNvPr>
              <p:cNvGrpSpPr/>
              <p:nvPr/>
            </p:nvGrpSpPr>
            <p:grpSpPr>
              <a:xfrm>
                <a:off x="3335329" y="4135174"/>
                <a:ext cx="3018505" cy="743102"/>
                <a:chOff x="3247777" y="4135174"/>
                <a:chExt cx="3018505" cy="743102"/>
              </a:xfrm>
            </p:grpSpPr>
            <p:sp>
              <p:nvSpPr>
                <p:cNvPr id="250" name="Rectangle 249">
                  <a:extLst>
                    <a:ext uri="{FF2B5EF4-FFF2-40B4-BE49-F238E27FC236}">
                      <a16:creationId xmlns:a16="http://schemas.microsoft.com/office/drawing/2014/main" id="{24D75C6A-44AC-4322-AFAE-6124BF775323}"/>
                    </a:ext>
                  </a:extLst>
                </p:cNvPr>
                <p:cNvSpPr/>
                <p:nvPr/>
              </p:nvSpPr>
              <p:spPr>
                <a:xfrm>
                  <a:off x="5243508"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8A1BD1C5-9F5D-4EBF-9ED6-2DB083146A59}"/>
                    </a:ext>
                  </a:extLst>
                </p:cNvPr>
                <p:cNvSpPr/>
                <p:nvPr/>
              </p:nvSpPr>
              <p:spPr>
                <a:xfrm>
                  <a:off x="5647082"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2D3A77E0-CC81-41A3-9928-AAFD4F8F33E4}"/>
                    </a:ext>
                  </a:extLst>
                </p:cNvPr>
                <p:cNvSpPr/>
                <p:nvPr/>
              </p:nvSpPr>
              <p:spPr>
                <a:xfrm>
                  <a:off x="6050656"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32AB86BF-C7D4-4D22-921E-74A100C110C7}"/>
                    </a:ext>
                  </a:extLst>
                </p:cNvPr>
                <p:cNvSpPr/>
                <p:nvPr/>
              </p:nvSpPr>
              <p:spPr>
                <a:xfrm>
                  <a:off x="5243508"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E56ACE32-189E-470B-A7C1-59047F105D5A}"/>
                    </a:ext>
                  </a:extLst>
                </p:cNvPr>
                <p:cNvSpPr/>
                <p:nvPr/>
              </p:nvSpPr>
              <p:spPr>
                <a:xfrm>
                  <a:off x="5647082"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E864C4DC-4DD4-456C-9482-0E0A50E8465D}"/>
                    </a:ext>
                  </a:extLst>
                </p:cNvPr>
                <p:cNvSpPr/>
                <p:nvPr/>
              </p:nvSpPr>
              <p:spPr>
                <a:xfrm>
                  <a:off x="6050656"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B81527BC-31BB-46D3-B9ED-FEED523E4CDF}"/>
                    </a:ext>
                  </a:extLst>
                </p:cNvPr>
                <p:cNvSpPr/>
                <p:nvPr/>
              </p:nvSpPr>
              <p:spPr>
                <a:xfrm>
                  <a:off x="5243508"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90BD97A4-CDA2-44E0-8CAF-A96D19EA927A}"/>
                    </a:ext>
                  </a:extLst>
                </p:cNvPr>
                <p:cNvSpPr/>
                <p:nvPr/>
              </p:nvSpPr>
              <p:spPr>
                <a:xfrm>
                  <a:off x="5647082"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02E24032-DE76-439C-9779-15BE1046830F}"/>
                    </a:ext>
                  </a:extLst>
                </p:cNvPr>
                <p:cNvSpPr/>
                <p:nvPr/>
              </p:nvSpPr>
              <p:spPr>
                <a:xfrm>
                  <a:off x="6050656"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id="{630492FB-1E9A-4BA7-9B8F-5AEC0070C648}"/>
                    </a:ext>
                  </a:extLst>
                </p:cNvPr>
                <p:cNvSpPr/>
                <p:nvPr/>
              </p:nvSpPr>
              <p:spPr>
                <a:xfrm>
                  <a:off x="4004271"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id="{C02229A1-5239-427B-8953-304656196C1C}"/>
                    </a:ext>
                  </a:extLst>
                </p:cNvPr>
                <p:cNvSpPr/>
                <p:nvPr/>
              </p:nvSpPr>
              <p:spPr>
                <a:xfrm>
                  <a:off x="4407845"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47386B35-2D78-42AA-8CCB-E074A966A98F}"/>
                    </a:ext>
                  </a:extLst>
                </p:cNvPr>
                <p:cNvSpPr/>
                <p:nvPr/>
              </p:nvSpPr>
              <p:spPr>
                <a:xfrm>
                  <a:off x="4811419"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376F1C1F-453F-4A3E-98BA-093990E1433C}"/>
                    </a:ext>
                  </a:extLst>
                </p:cNvPr>
                <p:cNvSpPr/>
                <p:nvPr/>
              </p:nvSpPr>
              <p:spPr>
                <a:xfrm>
                  <a:off x="3247777"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3B832B23-1243-4937-A006-090BF2AD006E}"/>
                    </a:ext>
                  </a:extLst>
                </p:cNvPr>
                <p:cNvSpPr/>
                <p:nvPr/>
              </p:nvSpPr>
              <p:spPr>
                <a:xfrm>
                  <a:off x="3651351"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1" name="Group 170">
              <a:extLst>
                <a:ext uri="{FF2B5EF4-FFF2-40B4-BE49-F238E27FC236}">
                  <a16:creationId xmlns:a16="http://schemas.microsoft.com/office/drawing/2014/main" id="{8B191774-A4A5-41C9-BCFF-BD64C8CE467B}"/>
                </a:ext>
              </a:extLst>
            </p:cNvPr>
            <p:cNvGrpSpPr/>
            <p:nvPr/>
          </p:nvGrpSpPr>
          <p:grpSpPr>
            <a:xfrm>
              <a:off x="6598051" y="1548026"/>
              <a:ext cx="4754685" cy="4580013"/>
              <a:chOff x="7976627" y="1166736"/>
              <a:chExt cx="4754685" cy="4580013"/>
            </a:xfrm>
          </p:grpSpPr>
          <p:grpSp>
            <p:nvGrpSpPr>
              <p:cNvPr id="172" name="Group 171">
                <a:extLst>
                  <a:ext uri="{FF2B5EF4-FFF2-40B4-BE49-F238E27FC236}">
                    <a16:creationId xmlns:a16="http://schemas.microsoft.com/office/drawing/2014/main" id="{487407A7-9529-49F3-89D1-4371396AEBDE}"/>
                  </a:ext>
                </a:extLst>
              </p:cNvPr>
              <p:cNvGrpSpPr/>
              <p:nvPr/>
            </p:nvGrpSpPr>
            <p:grpSpPr>
              <a:xfrm>
                <a:off x="7976627" y="1574644"/>
                <a:ext cx="1097280" cy="4172105"/>
                <a:chOff x="6599258" y="1944858"/>
                <a:chExt cx="1097280" cy="4172105"/>
              </a:xfrm>
            </p:grpSpPr>
            <p:sp>
              <p:nvSpPr>
                <p:cNvPr id="225" name="Rectangle 224">
                  <a:extLst>
                    <a:ext uri="{FF2B5EF4-FFF2-40B4-BE49-F238E27FC236}">
                      <a16:creationId xmlns:a16="http://schemas.microsoft.com/office/drawing/2014/main" id="{8107F443-356C-41E4-951A-7AEAFF3AB8FA}"/>
                    </a:ext>
                  </a:extLst>
                </p:cNvPr>
                <p:cNvSpPr/>
                <p:nvPr/>
              </p:nvSpPr>
              <p:spPr>
                <a:xfrm>
                  <a:off x="6599259" y="3642459"/>
                  <a:ext cx="1097279" cy="247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BE834F9C-FC2E-4E02-9ADC-247437ADE578}"/>
                    </a:ext>
                  </a:extLst>
                </p:cNvPr>
                <p:cNvSpPr/>
                <p:nvPr/>
              </p:nvSpPr>
              <p:spPr>
                <a:xfrm>
                  <a:off x="7147898" y="3640420"/>
                  <a:ext cx="548640" cy="24730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263C9A8E-9552-4345-B9A3-3C6DCE564712}"/>
                    </a:ext>
                  </a:extLst>
                </p:cNvPr>
                <p:cNvGrpSpPr/>
                <p:nvPr/>
              </p:nvGrpSpPr>
              <p:grpSpPr>
                <a:xfrm>
                  <a:off x="6801135" y="1944858"/>
                  <a:ext cx="640082" cy="1722534"/>
                  <a:chOff x="6913575" y="1813492"/>
                  <a:chExt cx="405185" cy="2497948"/>
                </a:xfrm>
              </p:grpSpPr>
              <p:grpSp>
                <p:nvGrpSpPr>
                  <p:cNvPr id="232" name="Group 231">
                    <a:extLst>
                      <a:ext uri="{FF2B5EF4-FFF2-40B4-BE49-F238E27FC236}">
                        <a16:creationId xmlns:a16="http://schemas.microsoft.com/office/drawing/2014/main" id="{C05E2ABD-B344-40DF-8EB1-6288A15A338E}"/>
                      </a:ext>
                    </a:extLst>
                  </p:cNvPr>
                  <p:cNvGrpSpPr/>
                  <p:nvPr/>
                </p:nvGrpSpPr>
                <p:grpSpPr>
                  <a:xfrm>
                    <a:off x="6913576" y="2297867"/>
                    <a:ext cx="405184" cy="2013573"/>
                    <a:chOff x="2507828" y="1738469"/>
                    <a:chExt cx="405184" cy="214763"/>
                  </a:xfrm>
                </p:grpSpPr>
                <p:sp>
                  <p:nvSpPr>
                    <p:cNvPr id="236" name="Rectangle 235">
                      <a:extLst>
                        <a:ext uri="{FF2B5EF4-FFF2-40B4-BE49-F238E27FC236}">
                          <a16:creationId xmlns:a16="http://schemas.microsoft.com/office/drawing/2014/main" id="{547F1F5D-FD2C-42BF-B134-253F337F2438}"/>
                        </a:ext>
                      </a:extLst>
                    </p:cNvPr>
                    <p:cNvSpPr/>
                    <p:nvPr/>
                  </p:nvSpPr>
                  <p:spPr>
                    <a:xfrm>
                      <a:off x="2507828" y="1738470"/>
                      <a:ext cx="405184"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28F006D7-7151-4E06-AD34-D19E6BA0729D}"/>
                        </a:ext>
                      </a:extLst>
                    </p:cNvPr>
                    <p:cNvSpPr/>
                    <p:nvPr/>
                  </p:nvSpPr>
                  <p:spPr>
                    <a:xfrm>
                      <a:off x="2710420" y="1738469"/>
                      <a:ext cx="202592"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164D3C41-8A94-46F2-B26E-FE9ECF622B42}"/>
                      </a:ext>
                    </a:extLst>
                  </p:cNvPr>
                  <p:cNvGrpSpPr/>
                  <p:nvPr/>
                </p:nvGrpSpPr>
                <p:grpSpPr>
                  <a:xfrm>
                    <a:off x="6913575" y="1813492"/>
                    <a:ext cx="405184" cy="529407"/>
                    <a:chOff x="2507827" y="1488604"/>
                    <a:chExt cx="405184" cy="348318"/>
                  </a:xfrm>
                </p:grpSpPr>
                <p:sp>
                  <p:nvSpPr>
                    <p:cNvPr id="234" name="Rectangle 233">
                      <a:extLst>
                        <a:ext uri="{FF2B5EF4-FFF2-40B4-BE49-F238E27FC236}">
                          <a16:creationId xmlns:a16="http://schemas.microsoft.com/office/drawing/2014/main" id="{12B3420E-27DF-4DA4-918D-51D06CC9D7CD}"/>
                        </a:ext>
                      </a:extLst>
                    </p:cNvPr>
                    <p:cNvSpPr/>
                    <p:nvPr/>
                  </p:nvSpPr>
                  <p:spPr>
                    <a:xfrm>
                      <a:off x="2507827" y="1488604"/>
                      <a:ext cx="405184" cy="3483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B8F865D8-CF35-4FF2-919E-499E336E04F0}"/>
                        </a:ext>
                      </a:extLst>
                    </p:cNvPr>
                    <p:cNvSpPr/>
                    <p:nvPr/>
                  </p:nvSpPr>
                  <p:spPr>
                    <a:xfrm>
                      <a:off x="2710417" y="1488604"/>
                      <a:ext cx="202592" cy="3483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28" name="Rectangle 227">
                  <a:extLst>
                    <a:ext uri="{FF2B5EF4-FFF2-40B4-BE49-F238E27FC236}">
                      <a16:creationId xmlns:a16="http://schemas.microsoft.com/office/drawing/2014/main" id="{E3E80126-5FBD-4DFC-9582-A3D4128651ED}"/>
                    </a:ext>
                  </a:extLst>
                </p:cNvPr>
                <p:cNvSpPr/>
                <p:nvPr/>
              </p:nvSpPr>
              <p:spPr>
                <a:xfrm>
                  <a:off x="6750212"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6FF1AB0B-70F2-4C72-A1CD-1EAAAE3D374B}"/>
                    </a:ext>
                  </a:extLst>
                </p:cNvPr>
                <p:cNvSpPr/>
                <p:nvPr/>
              </p:nvSpPr>
              <p:spPr>
                <a:xfrm>
                  <a:off x="7318193"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9C9DB0DD-3D27-465F-ADFC-F28B15F7B34B}"/>
                    </a:ext>
                  </a:extLst>
                </p:cNvPr>
                <p:cNvSpPr/>
                <p:nvPr/>
              </p:nvSpPr>
              <p:spPr>
                <a:xfrm>
                  <a:off x="6599258" y="3640999"/>
                  <a:ext cx="1097280" cy="2493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Rectangle 230">
                  <a:extLst>
                    <a:ext uri="{FF2B5EF4-FFF2-40B4-BE49-F238E27FC236}">
                      <a16:creationId xmlns:a16="http://schemas.microsoft.com/office/drawing/2014/main" id="{F424E8A8-5FF9-45A7-AD07-603D42ADAA63}"/>
                    </a:ext>
                  </a:extLst>
                </p:cNvPr>
                <p:cNvSpPr/>
                <p:nvPr/>
              </p:nvSpPr>
              <p:spPr>
                <a:xfrm>
                  <a:off x="7147898" y="3637245"/>
                  <a:ext cx="548640" cy="2623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3" name="Group 172">
                <a:extLst>
                  <a:ext uri="{FF2B5EF4-FFF2-40B4-BE49-F238E27FC236}">
                    <a16:creationId xmlns:a16="http://schemas.microsoft.com/office/drawing/2014/main" id="{53963267-E23F-45B4-B9A9-7794A13D6EA5}"/>
                  </a:ext>
                </a:extLst>
              </p:cNvPr>
              <p:cNvGrpSpPr/>
              <p:nvPr/>
            </p:nvGrpSpPr>
            <p:grpSpPr>
              <a:xfrm>
                <a:off x="9073712" y="3504421"/>
                <a:ext cx="3657600" cy="2238823"/>
                <a:chOff x="9073712" y="3504421"/>
                <a:chExt cx="3657600" cy="2238823"/>
              </a:xfrm>
            </p:grpSpPr>
            <p:sp>
              <p:nvSpPr>
                <p:cNvPr id="191" name="Rectangle 190">
                  <a:extLst>
                    <a:ext uri="{FF2B5EF4-FFF2-40B4-BE49-F238E27FC236}">
                      <a16:creationId xmlns:a16="http://schemas.microsoft.com/office/drawing/2014/main" id="{BF79950C-CE70-4A21-8A46-56C541647B52}"/>
                    </a:ext>
                  </a:extLst>
                </p:cNvPr>
                <p:cNvSpPr/>
                <p:nvPr/>
              </p:nvSpPr>
              <p:spPr>
                <a:xfrm>
                  <a:off x="9073712" y="3504421"/>
                  <a:ext cx="3657600" cy="22388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B6FA31BF-B808-4E26-A335-8089C363F4BE}"/>
                    </a:ext>
                  </a:extLst>
                </p:cNvPr>
                <p:cNvSpPr/>
                <p:nvPr/>
              </p:nvSpPr>
              <p:spPr>
                <a:xfrm>
                  <a:off x="9073712" y="3770741"/>
                  <a:ext cx="3657600" cy="19651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extLst>
                    <a:ext uri="{FF2B5EF4-FFF2-40B4-BE49-F238E27FC236}">
                      <a16:creationId xmlns:a16="http://schemas.microsoft.com/office/drawing/2014/main" id="{FCD16761-94E7-4F35-A27C-717BDD3D77BC}"/>
                    </a:ext>
                  </a:extLst>
                </p:cNvPr>
                <p:cNvSpPr/>
                <p:nvPr/>
              </p:nvSpPr>
              <p:spPr>
                <a:xfrm>
                  <a:off x="9073712" y="4530263"/>
                  <a:ext cx="3657600" cy="12055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a:extLst>
                    <a:ext uri="{FF2B5EF4-FFF2-40B4-BE49-F238E27FC236}">
                      <a16:creationId xmlns:a16="http://schemas.microsoft.com/office/drawing/2014/main" id="{05179164-5FAF-462F-B7B2-61DBD7C8BF9D}"/>
                    </a:ext>
                  </a:extLst>
                </p:cNvPr>
                <p:cNvGrpSpPr/>
                <p:nvPr/>
              </p:nvGrpSpPr>
              <p:grpSpPr>
                <a:xfrm>
                  <a:off x="10819673" y="5082143"/>
                  <a:ext cx="770444" cy="653701"/>
                  <a:chOff x="3816127" y="5359816"/>
                  <a:chExt cx="615608" cy="653701"/>
                </a:xfrm>
              </p:grpSpPr>
              <p:sp>
                <p:nvSpPr>
                  <p:cNvPr id="220" name="Rectangle 219">
                    <a:extLst>
                      <a:ext uri="{FF2B5EF4-FFF2-40B4-BE49-F238E27FC236}">
                        <a16:creationId xmlns:a16="http://schemas.microsoft.com/office/drawing/2014/main" id="{0416AC54-4DF2-4E71-AF36-5DE2CE42D90E}"/>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49D4F662-C72E-4E62-AEB8-97FF9EA71B6A}"/>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DC7FFA7F-8A5F-4A8D-B4D1-D0C40FD18734}"/>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EE3F1A7D-DBBA-46E0-B8C4-40CCDFF3492D}"/>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F968AC8D-4C27-4C35-9C41-BDC4A858BB52}"/>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a:extLst>
                    <a:ext uri="{FF2B5EF4-FFF2-40B4-BE49-F238E27FC236}">
                      <a16:creationId xmlns:a16="http://schemas.microsoft.com/office/drawing/2014/main" id="{FCC5B24B-6E4D-44E1-8F54-AAD1F3236571}"/>
                    </a:ext>
                  </a:extLst>
                </p:cNvPr>
                <p:cNvGrpSpPr/>
                <p:nvPr/>
              </p:nvGrpSpPr>
              <p:grpSpPr>
                <a:xfrm>
                  <a:off x="11733059" y="5082143"/>
                  <a:ext cx="770444" cy="653701"/>
                  <a:chOff x="3816127" y="5359816"/>
                  <a:chExt cx="615608" cy="653701"/>
                </a:xfrm>
              </p:grpSpPr>
              <p:sp>
                <p:nvSpPr>
                  <p:cNvPr id="215" name="Rectangle 214">
                    <a:extLst>
                      <a:ext uri="{FF2B5EF4-FFF2-40B4-BE49-F238E27FC236}">
                        <a16:creationId xmlns:a16="http://schemas.microsoft.com/office/drawing/2014/main" id="{C5E745C4-44EC-4F2D-8DD1-27C760565B88}"/>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86DBA311-683F-4B42-BE39-E606CDBE8EE0}"/>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7C953728-4171-4E60-B295-2B8DCAD503E4}"/>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A2048CB3-3939-4054-ACC4-1DD74A53999C}"/>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67DCB7E1-CDA8-4875-B5C1-ECD7811844CA}"/>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70AE2DD9-4957-4B52-BC65-6A93053D4CC8}"/>
                    </a:ext>
                  </a:extLst>
                </p:cNvPr>
                <p:cNvGrpSpPr/>
                <p:nvPr/>
              </p:nvGrpSpPr>
              <p:grpSpPr>
                <a:xfrm>
                  <a:off x="9420733" y="4325657"/>
                  <a:ext cx="3057417" cy="144298"/>
                  <a:chOff x="9420733" y="4325657"/>
                  <a:chExt cx="3057417" cy="144298"/>
                </a:xfrm>
              </p:grpSpPr>
              <p:sp>
                <p:nvSpPr>
                  <p:cNvPr id="207" name="Rectangle 206">
                    <a:extLst>
                      <a:ext uri="{FF2B5EF4-FFF2-40B4-BE49-F238E27FC236}">
                        <a16:creationId xmlns:a16="http://schemas.microsoft.com/office/drawing/2014/main" id="{F9DFAFA4-DEC2-45EF-A941-CDE8A40CFB0C}"/>
                      </a:ext>
                    </a:extLst>
                  </p:cNvPr>
                  <p:cNvSpPr/>
                  <p:nvPr/>
                </p:nvSpPr>
                <p:spPr>
                  <a:xfrm>
                    <a:off x="11455376"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18E6FEB7-0AC3-404D-A1C6-576C55E36AA9}"/>
                      </a:ext>
                    </a:extLst>
                  </p:cNvPr>
                  <p:cNvSpPr/>
                  <p:nvPr/>
                </p:nvSpPr>
                <p:spPr>
                  <a:xfrm>
                    <a:off x="11858950"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862D5A50-269E-4BE8-B27B-073590D6F2F7}"/>
                      </a:ext>
                    </a:extLst>
                  </p:cNvPr>
                  <p:cNvSpPr/>
                  <p:nvPr/>
                </p:nvSpPr>
                <p:spPr>
                  <a:xfrm>
                    <a:off x="12262524"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DB6FB81C-C130-459F-BCF3-4F43D01EBD9E}"/>
                      </a:ext>
                    </a:extLst>
                  </p:cNvPr>
                  <p:cNvSpPr/>
                  <p:nvPr/>
                </p:nvSpPr>
                <p:spPr>
                  <a:xfrm>
                    <a:off x="10227881"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962EA53C-D4C9-4E6C-8DC6-9B9A200381DC}"/>
                      </a:ext>
                    </a:extLst>
                  </p:cNvPr>
                  <p:cNvSpPr/>
                  <p:nvPr/>
                </p:nvSpPr>
                <p:spPr>
                  <a:xfrm>
                    <a:off x="1061971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637A2D21-D219-401E-9F0A-F4C9F4EB176B}"/>
                      </a:ext>
                    </a:extLst>
                  </p:cNvPr>
                  <p:cNvSpPr/>
                  <p:nvPr/>
                </p:nvSpPr>
                <p:spPr>
                  <a:xfrm>
                    <a:off x="1102328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70A54BC4-8F25-4B90-A617-216103A23A30}"/>
                      </a:ext>
                    </a:extLst>
                  </p:cNvPr>
                  <p:cNvSpPr/>
                  <p:nvPr/>
                </p:nvSpPr>
                <p:spPr>
                  <a:xfrm>
                    <a:off x="942073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74179A5D-E108-4DBE-BD76-24E4C98C9722}"/>
                      </a:ext>
                    </a:extLst>
                  </p:cNvPr>
                  <p:cNvSpPr/>
                  <p:nvPr/>
                </p:nvSpPr>
                <p:spPr>
                  <a:xfrm>
                    <a:off x="982430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574D1228-55F4-467E-9B0F-CC8C2E3E60A5}"/>
                    </a:ext>
                  </a:extLst>
                </p:cNvPr>
                <p:cNvGrpSpPr/>
                <p:nvPr/>
              </p:nvGrpSpPr>
              <p:grpSpPr>
                <a:xfrm>
                  <a:off x="9420733" y="4686474"/>
                  <a:ext cx="1022774" cy="743102"/>
                  <a:chOff x="5243508" y="4135174"/>
                  <a:chExt cx="1022774" cy="743102"/>
                </a:xfrm>
              </p:grpSpPr>
              <p:sp>
                <p:nvSpPr>
                  <p:cNvPr id="198" name="Rectangle 197">
                    <a:extLst>
                      <a:ext uri="{FF2B5EF4-FFF2-40B4-BE49-F238E27FC236}">
                        <a16:creationId xmlns:a16="http://schemas.microsoft.com/office/drawing/2014/main" id="{EE031AC2-B817-418B-AB52-154284CF3C2A}"/>
                      </a:ext>
                    </a:extLst>
                  </p:cNvPr>
                  <p:cNvSpPr/>
                  <p:nvPr/>
                </p:nvSpPr>
                <p:spPr>
                  <a:xfrm>
                    <a:off x="5243508"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CA0BE4AE-D49F-4EAE-8B79-A26E8612F228}"/>
                      </a:ext>
                    </a:extLst>
                  </p:cNvPr>
                  <p:cNvSpPr/>
                  <p:nvPr/>
                </p:nvSpPr>
                <p:spPr>
                  <a:xfrm>
                    <a:off x="5647082"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7112FD1D-DA2E-4FC1-9276-8FF5BC58DBBE}"/>
                      </a:ext>
                    </a:extLst>
                  </p:cNvPr>
                  <p:cNvSpPr/>
                  <p:nvPr/>
                </p:nvSpPr>
                <p:spPr>
                  <a:xfrm>
                    <a:off x="6050656"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F76BFFC3-FE86-4B3D-A27B-1051B43C6874}"/>
                      </a:ext>
                    </a:extLst>
                  </p:cNvPr>
                  <p:cNvSpPr/>
                  <p:nvPr/>
                </p:nvSpPr>
                <p:spPr>
                  <a:xfrm>
                    <a:off x="5243508"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F7231FA5-A5A3-4679-8400-B79BB776C661}"/>
                      </a:ext>
                    </a:extLst>
                  </p:cNvPr>
                  <p:cNvSpPr/>
                  <p:nvPr/>
                </p:nvSpPr>
                <p:spPr>
                  <a:xfrm>
                    <a:off x="5647082"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D18EF2AC-F6C3-4BAF-B0E2-32904EB96A19}"/>
                      </a:ext>
                    </a:extLst>
                  </p:cNvPr>
                  <p:cNvSpPr/>
                  <p:nvPr/>
                </p:nvSpPr>
                <p:spPr>
                  <a:xfrm>
                    <a:off x="6050656"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EFA5FDCB-503B-49F0-8ED1-7DA6C9D0F1E9}"/>
                      </a:ext>
                    </a:extLst>
                  </p:cNvPr>
                  <p:cNvSpPr/>
                  <p:nvPr/>
                </p:nvSpPr>
                <p:spPr>
                  <a:xfrm>
                    <a:off x="5243508"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B9F24837-75A5-42AB-81B7-D4AC7323A748}"/>
                      </a:ext>
                    </a:extLst>
                  </p:cNvPr>
                  <p:cNvSpPr/>
                  <p:nvPr/>
                </p:nvSpPr>
                <p:spPr>
                  <a:xfrm>
                    <a:off x="5647082"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FD8320ED-0854-4988-8BAC-658431810A26}"/>
                      </a:ext>
                    </a:extLst>
                  </p:cNvPr>
                  <p:cNvSpPr/>
                  <p:nvPr/>
                </p:nvSpPr>
                <p:spPr>
                  <a:xfrm>
                    <a:off x="6050656"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 name="Group 173">
                <a:extLst>
                  <a:ext uri="{FF2B5EF4-FFF2-40B4-BE49-F238E27FC236}">
                    <a16:creationId xmlns:a16="http://schemas.microsoft.com/office/drawing/2014/main" id="{4094A152-16A1-43FC-BC07-003C4DDC3945}"/>
                  </a:ext>
                </a:extLst>
              </p:cNvPr>
              <p:cNvGrpSpPr/>
              <p:nvPr/>
            </p:nvGrpSpPr>
            <p:grpSpPr>
              <a:xfrm>
                <a:off x="9277830" y="1166736"/>
                <a:ext cx="2250191" cy="2344826"/>
                <a:chOff x="9277830" y="1166736"/>
                <a:chExt cx="2250191" cy="2344826"/>
              </a:xfrm>
            </p:grpSpPr>
            <p:grpSp>
              <p:nvGrpSpPr>
                <p:cNvPr id="175" name="Group 174">
                  <a:extLst>
                    <a:ext uri="{FF2B5EF4-FFF2-40B4-BE49-F238E27FC236}">
                      <a16:creationId xmlns:a16="http://schemas.microsoft.com/office/drawing/2014/main" id="{7AD144D0-5262-4035-B1CA-1F999D88B875}"/>
                    </a:ext>
                  </a:extLst>
                </p:cNvPr>
                <p:cNvGrpSpPr/>
                <p:nvPr/>
              </p:nvGrpSpPr>
              <p:grpSpPr>
                <a:xfrm>
                  <a:off x="9830401" y="2180121"/>
                  <a:ext cx="731071" cy="1326166"/>
                  <a:chOff x="-772683" y="4329325"/>
                  <a:chExt cx="731071" cy="1692900"/>
                </a:xfrm>
              </p:grpSpPr>
              <p:sp>
                <p:nvSpPr>
                  <p:cNvPr id="189" name="Rectangle: Top Corners Rounded 188">
                    <a:extLst>
                      <a:ext uri="{FF2B5EF4-FFF2-40B4-BE49-F238E27FC236}">
                        <a16:creationId xmlns:a16="http://schemas.microsoft.com/office/drawing/2014/main" id="{3C542F49-FE72-41A2-B57F-63895803B36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AA18725E-23B3-42F7-952D-D9593A0B5F9E}"/>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a:extLst>
                    <a:ext uri="{FF2B5EF4-FFF2-40B4-BE49-F238E27FC236}">
                      <a16:creationId xmlns:a16="http://schemas.microsoft.com/office/drawing/2014/main" id="{4EF23BBF-FDEA-481F-988F-1CEB5E13C64C}"/>
                    </a:ext>
                  </a:extLst>
                </p:cNvPr>
                <p:cNvGrpSpPr/>
                <p:nvPr/>
              </p:nvGrpSpPr>
              <p:grpSpPr>
                <a:xfrm>
                  <a:off x="10796950" y="2179890"/>
                  <a:ext cx="731071" cy="1326166"/>
                  <a:chOff x="-772683" y="4329325"/>
                  <a:chExt cx="731071" cy="1692900"/>
                </a:xfrm>
              </p:grpSpPr>
              <p:sp>
                <p:nvSpPr>
                  <p:cNvPr id="187" name="Rectangle: Top Corners Rounded 186">
                    <a:extLst>
                      <a:ext uri="{FF2B5EF4-FFF2-40B4-BE49-F238E27FC236}">
                        <a16:creationId xmlns:a16="http://schemas.microsoft.com/office/drawing/2014/main" id="{2E20222E-0A49-4509-8628-87DF70D3840D}"/>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40384E49-F93F-4BD7-BAB8-76FCAE843274}"/>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a:extLst>
                    <a:ext uri="{FF2B5EF4-FFF2-40B4-BE49-F238E27FC236}">
                      <a16:creationId xmlns:a16="http://schemas.microsoft.com/office/drawing/2014/main" id="{0300973F-FE65-4349-ABC7-269FB5726AD0}"/>
                    </a:ext>
                  </a:extLst>
                </p:cNvPr>
                <p:cNvGrpSpPr/>
                <p:nvPr/>
              </p:nvGrpSpPr>
              <p:grpSpPr>
                <a:xfrm>
                  <a:off x="9277830" y="1166736"/>
                  <a:ext cx="424922" cy="2344826"/>
                  <a:chOff x="9277830" y="1166736"/>
                  <a:chExt cx="424922" cy="2344826"/>
                </a:xfrm>
              </p:grpSpPr>
              <p:grpSp>
                <p:nvGrpSpPr>
                  <p:cNvPr id="181" name="Group 180">
                    <a:extLst>
                      <a:ext uri="{FF2B5EF4-FFF2-40B4-BE49-F238E27FC236}">
                        <a16:creationId xmlns:a16="http://schemas.microsoft.com/office/drawing/2014/main" id="{9791D4D5-8E30-42F9-A955-3D6181B721BB}"/>
                      </a:ext>
                    </a:extLst>
                  </p:cNvPr>
                  <p:cNvGrpSpPr/>
                  <p:nvPr/>
                </p:nvGrpSpPr>
                <p:grpSpPr>
                  <a:xfrm>
                    <a:off x="9277830" y="1497989"/>
                    <a:ext cx="424922" cy="2013573"/>
                    <a:chOff x="2507828" y="1767064"/>
                    <a:chExt cx="424922" cy="214763"/>
                  </a:xfrm>
                </p:grpSpPr>
                <p:sp>
                  <p:nvSpPr>
                    <p:cNvPr id="185" name="Rectangle 184">
                      <a:extLst>
                        <a:ext uri="{FF2B5EF4-FFF2-40B4-BE49-F238E27FC236}">
                          <a16:creationId xmlns:a16="http://schemas.microsoft.com/office/drawing/2014/main" id="{D7445928-C4FC-4BE5-96CF-AA4778877076}"/>
                        </a:ext>
                      </a:extLst>
                    </p:cNvPr>
                    <p:cNvSpPr/>
                    <p:nvPr/>
                  </p:nvSpPr>
                  <p:spPr>
                    <a:xfrm>
                      <a:off x="2507828" y="1767065"/>
                      <a:ext cx="424922"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7A207D30-F9BA-401D-B123-9903DD013648}"/>
                        </a:ext>
                      </a:extLst>
                    </p:cNvPr>
                    <p:cNvSpPr/>
                    <p:nvPr/>
                  </p:nvSpPr>
                  <p:spPr>
                    <a:xfrm>
                      <a:off x="2709592" y="1767064"/>
                      <a:ext cx="223158"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a:extLst>
                      <a:ext uri="{FF2B5EF4-FFF2-40B4-BE49-F238E27FC236}">
                        <a16:creationId xmlns:a16="http://schemas.microsoft.com/office/drawing/2014/main" id="{399C6A98-AE23-4181-A52F-5FB4846B781D}"/>
                      </a:ext>
                    </a:extLst>
                  </p:cNvPr>
                  <p:cNvGrpSpPr/>
                  <p:nvPr/>
                </p:nvGrpSpPr>
                <p:grpSpPr>
                  <a:xfrm>
                    <a:off x="9277830" y="1166736"/>
                    <a:ext cx="424922" cy="407911"/>
                    <a:chOff x="2507828" y="1767064"/>
                    <a:chExt cx="424922" cy="268381"/>
                  </a:xfrm>
                </p:grpSpPr>
                <p:sp>
                  <p:nvSpPr>
                    <p:cNvPr id="183" name="Rectangle 182">
                      <a:extLst>
                        <a:ext uri="{FF2B5EF4-FFF2-40B4-BE49-F238E27FC236}">
                          <a16:creationId xmlns:a16="http://schemas.microsoft.com/office/drawing/2014/main" id="{2E955F0E-AEFC-40EB-BDA4-6E565EB84402}"/>
                        </a:ext>
                      </a:extLst>
                    </p:cNvPr>
                    <p:cNvSpPr/>
                    <p:nvPr/>
                  </p:nvSpPr>
                  <p:spPr>
                    <a:xfrm>
                      <a:off x="2507828" y="1767065"/>
                      <a:ext cx="424922" cy="2683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D8C4AF78-DDC5-4CBB-AE0A-E963B70A1595}"/>
                        </a:ext>
                      </a:extLst>
                    </p:cNvPr>
                    <p:cNvSpPr/>
                    <p:nvPr/>
                  </p:nvSpPr>
                  <p:spPr>
                    <a:xfrm>
                      <a:off x="2709592" y="1767064"/>
                      <a:ext cx="223158" cy="2683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8" name="Rectangle 177">
                  <a:extLst>
                    <a:ext uri="{FF2B5EF4-FFF2-40B4-BE49-F238E27FC236}">
                      <a16:creationId xmlns:a16="http://schemas.microsoft.com/office/drawing/2014/main" id="{4B15E39C-2A8C-4DA2-A649-A648820CADA2}"/>
                    </a:ext>
                  </a:extLst>
                </p:cNvPr>
                <p:cNvSpPr/>
                <p:nvPr/>
              </p:nvSpPr>
              <p:spPr>
                <a:xfrm>
                  <a:off x="9702752" y="1757176"/>
                  <a:ext cx="1475089"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D5D2E894-4C6C-4C9C-89A6-38CC6D32F0E6}"/>
                    </a:ext>
                  </a:extLst>
                </p:cNvPr>
                <p:cNvSpPr/>
                <p:nvPr/>
              </p:nvSpPr>
              <p:spPr>
                <a:xfrm>
                  <a:off x="10166773" y="1780779"/>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F43A2DEB-0066-4AF8-9848-375033F75CC4}"/>
                    </a:ext>
                  </a:extLst>
                </p:cNvPr>
                <p:cNvSpPr/>
                <p:nvPr/>
              </p:nvSpPr>
              <p:spPr>
                <a:xfrm>
                  <a:off x="11137203" y="1756226"/>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7" name="Group 296">
            <a:extLst>
              <a:ext uri="{FF2B5EF4-FFF2-40B4-BE49-F238E27FC236}">
                <a16:creationId xmlns:a16="http://schemas.microsoft.com/office/drawing/2014/main" id="{7F0AEC33-A0CD-49D1-9E6C-B86ED3B5732E}"/>
              </a:ext>
            </a:extLst>
          </p:cNvPr>
          <p:cNvGrpSpPr/>
          <p:nvPr/>
        </p:nvGrpSpPr>
        <p:grpSpPr>
          <a:xfrm>
            <a:off x="433257" y="5125337"/>
            <a:ext cx="2834998" cy="967775"/>
            <a:chOff x="643028" y="4941885"/>
            <a:chExt cx="2196000" cy="967775"/>
          </a:xfrm>
        </p:grpSpPr>
        <p:sp>
          <p:nvSpPr>
            <p:cNvPr id="298" name="Text Placeholder 8">
              <a:extLst>
                <a:ext uri="{FF2B5EF4-FFF2-40B4-BE49-F238E27FC236}">
                  <a16:creationId xmlns:a16="http://schemas.microsoft.com/office/drawing/2014/main" id="{6E2A1D6D-45BB-4703-B796-A641508FFDD8}"/>
                </a:ext>
              </a:extLst>
            </p:cNvPr>
            <p:cNvSpPr txBox="1">
              <a:spLocks/>
            </p:cNvSpPr>
            <p:nvPr/>
          </p:nvSpPr>
          <p:spPr>
            <a:xfrm>
              <a:off x="643028" y="4941885"/>
              <a:ext cx="2196000" cy="277200"/>
            </a:xfrm>
            <a:prstGeom prst="rect">
              <a:avLst/>
            </a:prstGeom>
          </p:spPr>
          <p:txBody>
            <a:bodyPr anchor="t"/>
            <a:lstStyle>
              <a:lvl1pPr marL="0" indent="0" algn="ctr"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tx1">
                      <a:lumMod val="65000"/>
                      <a:lumOff val="35000"/>
                    </a:schemeClr>
                  </a:solidFill>
                  <a:cs typeface="Arial" pitchFamily="34" charset="0"/>
                </a:rPr>
                <a:t>Hardware</a:t>
              </a:r>
              <a:endParaRPr lang="ko-KR" altLang="en-US" dirty="0">
                <a:solidFill>
                  <a:schemeClr val="tx1">
                    <a:lumMod val="65000"/>
                    <a:lumOff val="35000"/>
                  </a:schemeClr>
                </a:solidFill>
                <a:cs typeface="Arial" pitchFamily="34" charset="0"/>
              </a:endParaRPr>
            </a:p>
          </p:txBody>
        </p:sp>
        <p:sp>
          <p:nvSpPr>
            <p:cNvPr id="299" name="Text Placeholder 29">
              <a:extLst>
                <a:ext uri="{FF2B5EF4-FFF2-40B4-BE49-F238E27FC236}">
                  <a16:creationId xmlns:a16="http://schemas.microsoft.com/office/drawing/2014/main" id="{9044AC84-03BD-4457-A78C-672CCA1B6AB3}"/>
                </a:ext>
              </a:extLst>
            </p:cNvPr>
            <p:cNvSpPr txBox="1">
              <a:spLocks/>
            </p:cNvSpPr>
            <p:nvPr/>
          </p:nvSpPr>
          <p:spPr>
            <a:xfrm>
              <a:off x="643028" y="5218884"/>
              <a:ext cx="2196000" cy="690776"/>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err="1">
                  <a:cs typeface="Arial" pitchFamily="34" charset="0"/>
                </a:rPr>
                <a:t>Gli</a:t>
              </a:r>
              <a:r>
                <a:rPr lang="en-US" altLang="ko-KR" dirty="0">
                  <a:cs typeface="Arial" pitchFamily="34" charset="0"/>
                </a:rPr>
                <a:t> </a:t>
              </a:r>
              <a:r>
                <a:rPr lang="en-US" altLang="ko-KR" dirty="0" err="1">
                  <a:cs typeface="Arial" pitchFamily="34" charset="0"/>
                </a:rPr>
                <a:t>attori</a:t>
              </a:r>
              <a:r>
                <a:rPr lang="en-US" altLang="ko-KR" dirty="0">
                  <a:cs typeface="Arial" pitchFamily="34" charset="0"/>
                </a:rPr>
                <a:t> hardware in </a:t>
              </a:r>
              <a:r>
                <a:rPr lang="en-US" altLang="ko-KR" dirty="0" err="1">
                  <a:cs typeface="Arial" pitchFamily="34" charset="0"/>
                </a:rPr>
                <a:t>gioco</a:t>
              </a:r>
              <a:r>
                <a:rPr lang="en-US" altLang="ko-KR" dirty="0">
                  <a:cs typeface="Arial" pitchFamily="34" charset="0"/>
                </a:rPr>
                <a:t>.</a:t>
              </a:r>
              <a:endParaRPr lang="ko-KR" altLang="en-US" dirty="0">
                <a:cs typeface="Arial" pitchFamily="34" charset="0"/>
              </a:endParaRPr>
            </a:p>
          </p:txBody>
        </p:sp>
      </p:grpSp>
      <p:grpSp>
        <p:nvGrpSpPr>
          <p:cNvPr id="300" name="Group 299">
            <a:extLst>
              <a:ext uri="{FF2B5EF4-FFF2-40B4-BE49-F238E27FC236}">
                <a16:creationId xmlns:a16="http://schemas.microsoft.com/office/drawing/2014/main" id="{ECDC910C-430A-4D9C-AE94-EB7D97CAA3A7}"/>
              </a:ext>
            </a:extLst>
          </p:cNvPr>
          <p:cNvGrpSpPr/>
          <p:nvPr/>
        </p:nvGrpSpPr>
        <p:grpSpPr>
          <a:xfrm>
            <a:off x="8918680" y="5125337"/>
            <a:ext cx="2804650" cy="958672"/>
            <a:chOff x="9113277" y="5125337"/>
            <a:chExt cx="2196000" cy="958672"/>
          </a:xfrm>
        </p:grpSpPr>
        <p:sp>
          <p:nvSpPr>
            <p:cNvPr id="301" name="Text Placeholder 30">
              <a:extLst>
                <a:ext uri="{FF2B5EF4-FFF2-40B4-BE49-F238E27FC236}">
                  <a16:creationId xmlns:a16="http://schemas.microsoft.com/office/drawing/2014/main" id="{970EA6AB-4D5A-4E88-B44B-770E0E543152}"/>
                </a:ext>
              </a:extLst>
            </p:cNvPr>
            <p:cNvSpPr txBox="1">
              <a:spLocks/>
            </p:cNvSpPr>
            <p:nvPr/>
          </p:nvSpPr>
          <p:spPr>
            <a:xfrm>
              <a:off x="9113277" y="5125337"/>
              <a:ext cx="2196000" cy="277200"/>
            </a:xfrm>
            <a:prstGeom prst="rect">
              <a:avLst/>
            </a:prstGeom>
          </p:spPr>
          <p:txBody>
            <a:bodyPr anchor="t"/>
            <a:lstStyle>
              <a:lvl1pPr marL="0" indent="0" algn="ctr"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err="1">
                  <a:solidFill>
                    <a:schemeClr val="tx1">
                      <a:lumMod val="65000"/>
                      <a:lumOff val="35000"/>
                    </a:schemeClr>
                  </a:solidFill>
                  <a:cs typeface="Arial" pitchFamily="34" charset="0"/>
                </a:rPr>
                <a:t>Interconnessione</a:t>
              </a:r>
              <a:endParaRPr lang="ko-KR" altLang="en-US" dirty="0">
                <a:solidFill>
                  <a:schemeClr val="tx1">
                    <a:lumMod val="65000"/>
                    <a:lumOff val="35000"/>
                  </a:schemeClr>
                </a:solidFill>
                <a:cs typeface="Arial" pitchFamily="34" charset="0"/>
              </a:endParaRPr>
            </a:p>
          </p:txBody>
        </p:sp>
        <p:sp>
          <p:nvSpPr>
            <p:cNvPr id="302" name="Text Placeholder 31">
              <a:extLst>
                <a:ext uri="{FF2B5EF4-FFF2-40B4-BE49-F238E27FC236}">
                  <a16:creationId xmlns:a16="http://schemas.microsoft.com/office/drawing/2014/main" id="{04297958-7DB3-4D52-B294-D840904D2188}"/>
                </a:ext>
              </a:extLst>
            </p:cNvPr>
            <p:cNvSpPr txBox="1">
              <a:spLocks/>
            </p:cNvSpPr>
            <p:nvPr/>
          </p:nvSpPr>
          <p:spPr>
            <a:xfrm>
              <a:off x="9113277" y="5402336"/>
              <a:ext cx="2196000" cy="681673"/>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err="1">
                  <a:cs typeface="Arial" pitchFamily="34" charset="0"/>
                </a:rPr>
                <a:t>Protocolli</a:t>
              </a:r>
              <a:r>
                <a:rPr lang="en-US" altLang="ko-KR" dirty="0">
                  <a:cs typeface="Arial" pitchFamily="34" charset="0"/>
                </a:rPr>
                <a:t> e </a:t>
              </a:r>
              <a:r>
                <a:rPr lang="en-US" altLang="ko-KR" dirty="0" err="1">
                  <a:cs typeface="Arial" pitchFamily="34" charset="0"/>
                </a:rPr>
                <a:t>tecnologie</a:t>
              </a:r>
              <a:r>
                <a:rPr lang="en-US" altLang="ko-KR" dirty="0">
                  <a:cs typeface="Arial" pitchFamily="34" charset="0"/>
                </a:rPr>
                <a:t> hardware di </a:t>
              </a:r>
              <a:r>
                <a:rPr lang="en-US" altLang="ko-KR" dirty="0" err="1">
                  <a:cs typeface="Arial" pitchFamily="34" charset="0"/>
                </a:rPr>
                <a:t>connessione</a:t>
              </a:r>
              <a:endParaRPr lang="ko-KR" altLang="en-US" dirty="0">
                <a:cs typeface="Arial" pitchFamily="34" charset="0"/>
              </a:endParaRPr>
            </a:p>
          </p:txBody>
        </p:sp>
      </p:grpSp>
      <p:sp>
        <p:nvSpPr>
          <p:cNvPr id="303" name="Oval 19">
            <a:extLst>
              <a:ext uri="{FF2B5EF4-FFF2-40B4-BE49-F238E27FC236}">
                <a16:creationId xmlns:a16="http://schemas.microsoft.com/office/drawing/2014/main" id="{55B8E466-6180-40EE-B583-0F197444CD4D}"/>
              </a:ext>
            </a:extLst>
          </p:cNvPr>
          <p:cNvSpPr/>
          <p:nvPr/>
        </p:nvSpPr>
        <p:spPr>
          <a:xfrm>
            <a:off x="9943809" y="4270946"/>
            <a:ext cx="754393" cy="754393"/>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sp>
        <p:nvSpPr>
          <p:cNvPr id="304" name="Oval 20">
            <a:extLst>
              <a:ext uri="{FF2B5EF4-FFF2-40B4-BE49-F238E27FC236}">
                <a16:creationId xmlns:a16="http://schemas.microsoft.com/office/drawing/2014/main" id="{75A48EF4-3954-4816-9541-352CF93F7B0F}"/>
              </a:ext>
            </a:extLst>
          </p:cNvPr>
          <p:cNvSpPr/>
          <p:nvPr/>
        </p:nvSpPr>
        <p:spPr>
          <a:xfrm>
            <a:off x="1473560" y="4270946"/>
            <a:ext cx="754393" cy="754393"/>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sp>
        <p:nvSpPr>
          <p:cNvPr id="305" name="Donut 8">
            <a:extLst>
              <a:ext uri="{FF2B5EF4-FFF2-40B4-BE49-F238E27FC236}">
                <a16:creationId xmlns:a16="http://schemas.microsoft.com/office/drawing/2014/main" id="{5A46AB29-02AA-46AC-A9F7-4ECF79FD5911}"/>
              </a:ext>
            </a:extLst>
          </p:cNvPr>
          <p:cNvSpPr/>
          <p:nvPr/>
        </p:nvSpPr>
        <p:spPr>
          <a:xfrm>
            <a:off x="10150299" y="4425130"/>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306" name="Oval 21">
            <a:extLst>
              <a:ext uri="{FF2B5EF4-FFF2-40B4-BE49-F238E27FC236}">
                <a16:creationId xmlns:a16="http://schemas.microsoft.com/office/drawing/2014/main" id="{69004CF8-3CD6-4823-AC49-33EA08D92A9A}"/>
              </a:ext>
            </a:extLst>
          </p:cNvPr>
          <p:cNvSpPr>
            <a:spLocks noChangeAspect="1"/>
          </p:cNvSpPr>
          <p:nvPr/>
        </p:nvSpPr>
        <p:spPr>
          <a:xfrm>
            <a:off x="1683310" y="4479710"/>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nvGrpSpPr>
          <p:cNvPr id="307" name="Group 306">
            <a:extLst>
              <a:ext uri="{FF2B5EF4-FFF2-40B4-BE49-F238E27FC236}">
                <a16:creationId xmlns:a16="http://schemas.microsoft.com/office/drawing/2014/main" id="{C91DD5BC-19F1-45F5-8747-AD3407025FEE}"/>
              </a:ext>
            </a:extLst>
          </p:cNvPr>
          <p:cNvGrpSpPr/>
          <p:nvPr/>
        </p:nvGrpSpPr>
        <p:grpSpPr>
          <a:xfrm>
            <a:off x="4520486" y="2525896"/>
            <a:ext cx="3151028" cy="903104"/>
            <a:chOff x="4998000" y="2525896"/>
            <a:chExt cx="2196000" cy="903104"/>
          </a:xfrm>
        </p:grpSpPr>
        <p:sp>
          <p:nvSpPr>
            <p:cNvPr id="308" name="Text Placeholder 30">
              <a:extLst>
                <a:ext uri="{FF2B5EF4-FFF2-40B4-BE49-F238E27FC236}">
                  <a16:creationId xmlns:a16="http://schemas.microsoft.com/office/drawing/2014/main" id="{9995D2BD-516E-44A8-976C-2CEEE2F09FFE}"/>
                </a:ext>
              </a:extLst>
            </p:cNvPr>
            <p:cNvSpPr txBox="1">
              <a:spLocks/>
            </p:cNvSpPr>
            <p:nvPr/>
          </p:nvSpPr>
          <p:spPr>
            <a:xfrm>
              <a:off x="4998000" y="2525896"/>
              <a:ext cx="2196000" cy="277200"/>
            </a:xfrm>
            <a:prstGeom prst="rect">
              <a:avLst/>
            </a:prstGeom>
          </p:spPr>
          <p:txBody>
            <a:bodyPr anchor="t"/>
            <a:lstStyle>
              <a:lvl1pPr marL="0" indent="0" algn="ctr"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tx1">
                      <a:lumMod val="65000"/>
                      <a:lumOff val="35000"/>
                    </a:schemeClr>
                  </a:solidFill>
                  <a:cs typeface="Arial" pitchFamily="34" charset="0"/>
                </a:rPr>
                <a:t>Software</a:t>
              </a:r>
              <a:endParaRPr lang="ko-KR" altLang="en-US" dirty="0">
                <a:solidFill>
                  <a:schemeClr val="tx1">
                    <a:lumMod val="65000"/>
                    <a:lumOff val="35000"/>
                  </a:schemeClr>
                </a:solidFill>
                <a:cs typeface="Arial" pitchFamily="34" charset="0"/>
              </a:endParaRPr>
            </a:p>
          </p:txBody>
        </p:sp>
        <p:sp>
          <p:nvSpPr>
            <p:cNvPr id="309" name="Text Placeholder 31">
              <a:extLst>
                <a:ext uri="{FF2B5EF4-FFF2-40B4-BE49-F238E27FC236}">
                  <a16:creationId xmlns:a16="http://schemas.microsoft.com/office/drawing/2014/main" id="{DC1E1EB7-3BE6-4DFA-BB12-381056CB3CCB}"/>
                </a:ext>
              </a:extLst>
            </p:cNvPr>
            <p:cNvSpPr txBox="1">
              <a:spLocks/>
            </p:cNvSpPr>
            <p:nvPr/>
          </p:nvSpPr>
          <p:spPr>
            <a:xfrm>
              <a:off x="4998000" y="2802895"/>
              <a:ext cx="2196000" cy="626105"/>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err="1">
                  <a:cs typeface="Arial" pitchFamily="34" charset="0"/>
                </a:rPr>
                <a:t>Gli</a:t>
              </a:r>
              <a:r>
                <a:rPr lang="en-US" altLang="ko-KR" dirty="0">
                  <a:cs typeface="Arial" pitchFamily="34" charset="0"/>
                </a:rPr>
                <a:t> </a:t>
              </a:r>
              <a:r>
                <a:rPr lang="en-US" altLang="ko-KR" dirty="0" err="1">
                  <a:cs typeface="Arial" pitchFamily="34" charset="0"/>
                </a:rPr>
                <a:t>attori</a:t>
              </a:r>
              <a:r>
                <a:rPr lang="en-US" altLang="ko-KR" dirty="0">
                  <a:cs typeface="Arial" pitchFamily="34" charset="0"/>
                </a:rPr>
                <a:t> software in </a:t>
              </a:r>
              <a:r>
                <a:rPr lang="en-US" altLang="ko-KR" dirty="0" err="1">
                  <a:cs typeface="Arial" pitchFamily="34" charset="0"/>
                </a:rPr>
                <a:t>gioco</a:t>
              </a:r>
              <a:r>
                <a:rPr lang="en-US" altLang="ko-KR" dirty="0">
                  <a:cs typeface="Arial" pitchFamily="34" charset="0"/>
                </a:rPr>
                <a:t>.</a:t>
              </a:r>
              <a:endParaRPr lang="ko-KR" altLang="en-US" dirty="0">
                <a:cs typeface="Arial" pitchFamily="34" charset="0"/>
              </a:endParaRPr>
            </a:p>
          </p:txBody>
        </p:sp>
      </p:grpSp>
      <p:sp>
        <p:nvSpPr>
          <p:cNvPr id="310" name="Oval 19">
            <a:extLst>
              <a:ext uri="{FF2B5EF4-FFF2-40B4-BE49-F238E27FC236}">
                <a16:creationId xmlns:a16="http://schemas.microsoft.com/office/drawing/2014/main" id="{8450079B-96FF-45D0-B578-E80F1CA64E05}"/>
              </a:ext>
            </a:extLst>
          </p:cNvPr>
          <p:cNvSpPr/>
          <p:nvPr/>
        </p:nvSpPr>
        <p:spPr>
          <a:xfrm>
            <a:off x="5718804" y="1671505"/>
            <a:ext cx="754393" cy="754393"/>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sp>
        <p:nvSpPr>
          <p:cNvPr id="311" name="Rounded Rectangle 12">
            <a:extLst>
              <a:ext uri="{FF2B5EF4-FFF2-40B4-BE49-F238E27FC236}">
                <a16:creationId xmlns:a16="http://schemas.microsoft.com/office/drawing/2014/main" id="{A6241DA0-D874-454F-B58A-0ABE793495E6}"/>
              </a:ext>
            </a:extLst>
          </p:cNvPr>
          <p:cNvSpPr>
            <a:spLocks noChangeAspect="1"/>
          </p:cNvSpPr>
          <p:nvPr/>
        </p:nvSpPr>
        <p:spPr>
          <a:xfrm>
            <a:off x="5919413" y="1844594"/>
            <a:ext cx="353173" cy="420869"/>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312" name="Connector: Elbow 311">
            <a:extLst>
              <a:ext uri="{FF2B5EF4-FFF2-40B4-BE49-F238E27FC236}">
                <a16:creationId xmlns:a16="http://schemas.microsoft.com/office/drawing/2014/main" id="{B2F0A2F7-4FCA-4F3F-AD50-3463834D6297}"/>
              </a:ext>
            </a:extLst>
          </p:cNvPr>
          <p:cNvCxnSpPr>
            <a:cxnSpLocks/>
            <a:stCxn id="310" idx="6"/>
            <a:endCxn id="303" idx="0"/>
          </p:cNvCxnSpPr>
          <p:nvPr/>
        </p:nvCxnSpPr>
        <p:spPr>
          <a:xfrm>
            <a:off x="6473197" y="2048702"/>
            <a:ext cx="3847809" cy="2222244"/>
          </a:xfrm>
          <a:prstGeom prst="bentConnector2">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3" name="Connector: Elbow 312">
            <a:extLst>
              <a:ext uri="{FF2B5EF4-FFF2-40B4-BE49-F238E27FC236}">
                <a16:creationId xmlns:a16="http://schemas.microsoft.com/office/drawing/2014/main" id="{BE6BE884-5508-4841-AD45-6EE6F0FF86CA}"/>
              </a:ext>
            </a:extLst>
          </p:cNvPr>
          <p:cNvCxnSpPr>
            <a:cxnSpLocks/>
            <a:stCxn id="310" idx="2"/>
            <a:endCxn id="304" idx="0"/>
          </p:cNvCxnSpPr>
          <p:nvPr/>
        </p:nvCxnSpPr>
        <p:spPr>
          <a:xfrm rot="10800000" flipV="1">
            <a:off x="1850758" y="2048702"/>
            <a:ext cx="3868047" cy="2222244"/>
          </a:xfrm>
          <a:prstGeom prst="bentConnector2">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14" name="Freeform: Shape 313">
            <a:extLst>
              <a:ext uri="{FF2B5EF4-FFF2-40B4-BE49-F238E27FC236}">
                <a16:creationId xmlns:a16="http://schemas.microsoft.com/office/drawing/2014/main" id="{FA8F13A9-1DD3-4E07-9520-1EA8ABD9EE08}"/>
              </a:ext>
            </a:extLst>
          </p:cNvPr>
          <p:cNvSpPr/>
          <p:nvPr/>
        </p:nvSpPr>
        <p:spPr>
          <a:xfrm>
            <a:off x="5620185" y="3573292"/>
            <a:ext cx="951630" cy="700538"/>
          </a:xfrm>
          <a:custGeom>
            <a:avLst/>
            <a:gdLst>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788485 w 3738080"/>
              <a:gd name="connsiteY5" fmla="*/ 1841061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624294 w 3738080"/>
              <a:gd name="connsiteY5" fmla="*/ 1992174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1858846 w 3738080"/>
              <a:gd name="connsiteY5" fmla="*/ 1306247 h 2751770"/>
              <a:gd name="connsiteX6" fmla="*/ 2645621 w 3738080"/>
              <a:gd name="connsiteY6" fmla="*/ 1504218 h 2751770"/>
              <a:gd name="connsiteX7" fmla="*/ 2795575 w 3738080"/>
              <a:gd name="connsiteY7" fmla="*/ 1757331 h 2751770"/>
              <a:gd name="connsiteX8" fmla="*/ 2539052 w 3738080"/>
              <a:gd name="connsiteY8" fmla="*/ 1841672 h 2751770"/>
              <a:gd name="connsiteX9" fmla="*/ 1353947 w 3738080"/>
              <a:gd name="connsiteY9" fmla="*/ 1778974 h 2751770"/>
              <a:gd name="connsiteX10" fmla="*/ 982333 w 3738080"/>
              <a:gd name="connsiteY10" fmla="*/ 1780833 h 2751770"/>
              <a:gd name="connsiteX11" fmla="*/ 966756 w 3738080"/>
              <a:gd name="connsiteY11" fmla="*/ 1667407 h 2751770"/>
              <a:gd name="connsiteX12" fmla="*/ 1217540 w 3738080"/>
              <a:gd name="connsiteY12" fmla="*/ 1445700 h 2751770"/>
              <a:gd name="connsiteX13" fmla="*/ 1858846 w 3738080"/>
              <a:gd name="connsiteY13" fmla="*/ 1306247 h 2751770"/>
              <a:gd name="connsiteX14" fmla="*/ 1828129 w 3738080"/>
              <a:gd name="connsiteY14" fmla="*/ 650059 h 2751770"/>
              <a:gd name="connsiteX15" fmla="*/ 3108200 w 3738080"/>
              <a:gd name="connsiteY15" fmla="*/ 1008980 h 2751770"/>
              <a:gd name="connsiteX16" fmla="*/ 3258155 w 3738080"/>
              <a:gd name="connsiteY16" fmla="*/ 1319033 h 2751770"/>
              <a:gd name="connsiteX17" fmla="*/ 2937692 w 3738080"/>
              <a:gd name="connsiteY17" fmla="*/ 1304637 h 2751770"/>
              <a:gd name="connsiteX18" fmla="*/ 763561 w 3738080"/>
              <a:gd name="connsiteY18" fmla="*/ 1325535 h 2751770"/>
              <a:gd name="connsiteX19" fmla="*/ 464412 w 3738080"/>
              <a:gd name="connsiteY19" fmla="*/ 1278813 h 2751770"/>
              <a:gd name="connsiteX20" fmla="*/ 450482 w 3738080"/>
              <a:gd name="connsiteY20" fmla="*/ 1202928 h 2751770"/>
              <a:gd name="connsiteX21" fmla="*/ 622892 w 3738080"/>
              <a:gd name="connsiteY21" fmla="*/ 1008979 h 2751770"/>
              <a:gd name="connsiteX22" fmla="*/ 1828129 w 3738080"/>
              <a:gd name="connsiteY22" fmla="*/ 650059 h 2751770"/>
              <a:gd name="connsiteX23" fmla="*/ 1764313 w 3738080"/>
              <a:gd name="connsiteY23" fmla="*/ 591 h 2751770"/>
              <a:gd name="connsiteX24" fmla="*/ 3559697 w 3738080"/>
              <a:gd name="connsiteY24" fmla="*/ 547180 h 2751770"/>
              <a:gd name="connsiteX25" fmla="*/ 3709650 w 3738080"/>
              <a:gd name="connsiteY25" fmla="*/ 882310 h 2751770"/>
              <a:gd name="connsiteX26" fmla="*/ 3367875 w 3738080"/>
              <a:gd name="connsiteY26" fmla="*/ 834477 h 2751770"/>
              <a:gd name="connsiteX27" fmla="*/ 318417 w 3738080"/>
              <a:gd name="connsiteY27" fmla="*/ 884635 h 2751770"/>
              <a:gd name="connsiteX28" fmla="*/ 19267 w 3738080"/>
              <a:gd name="connsiteY28" fmla="*/ 846272 h 2751770"/>
              <a:gd name="connsiteX29" fmla="*/ 275 w 3738080"/>
              <a:gd name="connsiteY29" fmla="*/ 760137 h 2751770"/>
              <a:gd name="connsiteX30" fmla="*/ 173484 w 3738080"/>
              <a:gd name="connsiteY30" fmla="*/ 547180 h 2751770"/>
              <a:gd name="connsiteX31" fmla="*/ 1764313 w 3738080"/>
              <a:gd name="connsiteY31" fmla="*/ 591 h 275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38080" h="2751770">
                <a:moveTo>
                  <a:pt x="1869041" y="1997576"/>
                </a:moveTo>
                <a:cubicBezTo>
                  <a:pt x="2077306" y="1997576"/>
                  <a:pt x="2246138" y="2166408"/>
                  <a:pt x="2246138" y="2374673"/>
                </a:cubicBezTo>
                <a:cubicBezTo>
                  <a:pt x="2246138" y="2582938"/>
                  <a:pt x="2077306" y="2751770"/>
                  <a:pt x="1869041" y="2751770"/>
                </a:cubicBezTo>
                <a:cubicBezTo>
                  <a:pt x="1660776" y="2751770"/>
                  <a:pt x="1491944" y="2582938"/>
                  <a:pt x="1491944" y="2374673"/>
                </a:cubicBezTo>
                <a:cubicBezTo>
                  <a:pt x="1491944" y="2166408"/>
                  <a:pt x="1660776" y="1997576"/>
                  <a:pt x="1869041" y="1997576"/>
                </a:cubicBezTo>
                <a:close/>
                <a:moveTo>
                  <a:pt x="1858846" y="1306247"/>
                </a:moveTo>
                <a:cubicBezTo>
                  <a:pt x="2165924" y="1301758"/>
                  <a:pt x="2404940" y="1399722"/>
                  <a:pt x="2645621" y="1504218"/>
                </a:cubicBezTo>
                <a:cubicBezTo>
                  <a:pt x="2813424" y="1597955"/>
                  <a:pt x="2823993" y="1678797"/>
                  <a:pt x="2795575" y="1757331"/>
                </a:cubicBezTo>
                <a:cubicBezTo>
                  <a:pt x="2761471" y="1842158"/>
                  <a:pt x="2685239" y="1908552"/>
                  <a:pt x="2539052" y="1841672"/>
                </a:cubicBezTo>
                <a:cubicBezTo>
                  <a:pt x="2347207" y="1684231"/>
                  <a:pt x="1733351" y="1556050"/>
                  <a:pt x="1353947" y="1778974"/>
                </a:cubicBezTo>
                <a:cubicBezTo>
                  <a:pt x="1250080" y="1855218"/>
                  <a:pt x="1037749" y="1915097"/>
                  <a:pt x="982333" y="1780833"/>
                </a:cubicBezTo>
                <a:cubicBezTo>
                  <a:pt x="968480" y="1736637"/>
                  <a:pt x="963386" y="1699601"/>
                  <a:pt x="966756" y="1667407"/>
                </a:cubicBezTo>
                <a:cubicBezTo>
                  <a:pt x="976866" y="1570822"/>
                  <a:pt x="1063141" y="1517802"/>
                  <a:pt x="1217540" y="1445700"/>
                </a:cubicBezTo>
                <a:cubicBezTo>
                  <a:pt x="1465851" y="1348519"/>
                  <a:pt x="1674601" y="1308942"/>
                  <a:pt x="1858846" y="1306247"/>
                </a:cubicBezTo>
                <a:close/>
                <a:moveTo>
                  <a:pt x="1828129" y="650059"/>
                </a:moveTo>
                <a:cubicBezTo>
                  <a:pt x="2445754" y="646836"/>
                  <a:pt x="2937662" y="894034"/>
                  <a:pt x="3108200" y="1008980"/>
                </a:cubicBezTo>
                <a:cubicBezTo>
                  <a:pt x="3228810" y="1075858"/>
                  <a:pt x="3343409" y="1171509"/>
                  <a:pt x="3258155" y="1319033"/>
                </a:cubicBezTo>
                <a:cubicBezTo>
                  <a:pt x="3134282" y="1435449"/>
                  <a:pt x="3057301" y="1393031"/>
                  <a:pt x="2937692" y="1304637"/>
                </a:cubicBezTo>
                <a:cubicBezTo>
                  <a:pt x="2647778" y="1191783"/>
                  <a:pt x="2008321" y="619142"/>
                  <a:pt x="763561" y="1325535"/>
                </a:cubicBezTo>
                <a:cubicBezTo>
                  <a:pt x="621636" y="1425852"/>
                  <a:pt x="511304" y="1376178"/>
                  <a:pt x="464412" y="1278813"/>
                </a:cubicBezTo>
                <a:cubicBezTo>
                  <a:pt x="452398" y="1252494"/>
                  <a:pt x="448110" y="1227223"/>
                  <a:pt x="450482" y="1202928"/>
                </a:cubicBezTo>
                <a:cubicBezTo>
                  <a:pt x="457599" y="1130049"/>
                  <a:pt x="524660" y="1065987"/>
                  <a:pt x="622892" y="1008979"/>
                </a:cubicBezTo>
                <a:cubicBezTo>
                  <a:pt x="1041721" y="744082"/>
                  <a:pt x="1457554" y="651995"/>
                  <a:pt x="1828129" y="650059"/>
                </a:cubicBezTo>
                <a:close/>
                <a:moveTo>
                  <a:pt x="1764313" y="591"/>
                </a:moveTo>
                <a:cubicBezTo>
                  <a:pt x="2430887" y="-13278"/>
                  <a:pt x="3056659" y="218017"/>
                  <a:pt x="3559697" y="547180"/>
                </a:cubicBezTo>
                <a:cubicBezTo>
                  <a:pt x="3671781" y="597338"/>
                  <a:pt x="3794905" y="759863"/>
                  <a:pt x="3709650" y="882310"/>
                </a:cubicBezTo>
                <a:cubicBezTo>
                  <a:pt x="3594303" y="984791"/>
                  <a:pt x="3449118" y="907547"/>
                  <a:pt x="3367875" y="834477"/>
                </a:cubicBezTo>
                <a:cubicBezTo>
                  <a:pt x="3193985" y="725799"/>
                  <a:pt x="1920315" y="-235561"/>
                  <a:pt x="318417" y="884635"/>
                </a:cubicBezTo>
                <a:cubicBezTo>
                  <a:pt x="189280" y="993311"/>
                  <a:pt x="70419" y="922739"/>
                  <a:pt x="19267" y="846272"/>
                </a:cubicBezTo>
                <a:cubicBezTo>
                  <a:pt x="4410" y="817516"/>
                  <a:pt x="-1388" y="788500"/>
                  <a:pt x="275" y="760137"/>
                </a:cubicBezTo>
                <a:cubicBezTo>
                  <a:pt x="5260" y="675044"/>
                  <a:pt x="77384" y="595829"/>
                  <a:pt x="173484" y="547180"/>
                </a:cubicBezTo>
                <a:cubicBezTo>
                  <a:pt x="702741" y="170471"/>
                  <a:pt x="1245868" y="11376"/>
                  <a:pt x="1764313" y="59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458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4524315"/>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pPr algn="just"/>
            <a:endParaRPr lang="it-IT" dirty="0"/>
          </a:p>
          <a:p>
            <a:pPr algn="just"/>
            <a:endParaRPr lang="it-IT" dirty="0"/>
          </a:p>
          <a:p>
            <a:pPr algn="just"/>
            <a:endParaRPr lang="it-IT" dirty="0"/>
          </a:p>
          <a:p>
            <a:pPr algn="just"/>
            <a:endParaRPr lang="it-IT" dirty="0"/>
          </a:p>
          <a:p>
            <a:pPr algn="just"/>
            <a:r>
              <a:rPr lang="it-IT" dirty="0"/>
              <a:t>La figura mostra un segmento </a:t>
            </a:r>
            <a:r>
              <a:rPr lang="it-IT"/>
              <a:t>(chiamata istruzione</a:t>
            </a:r>
            <a:r>
              <a:rPr lang="it-IT" dirty="0"/>
              <a:t>) in </a:t>
            </a:r>
            <a:r>
              <a:rPr lang="it-IT" b="1" dirty="0" err="1"/>
              <a:t>ladder</a:t>
            </a:r>
            <a:r>
              <a:rPr lang="it-IT" dirty="0"/>
              <a:t> che effettua l’accensione della luce. </a:t>
            </a:r>
          </a:p>
          <a:p>
            <a:pPr algn="just"/>
            <a:r>
              <a:rPr lang="it-IT" dirty="0"/>
              <a:t>I1 è l’input digitale (stato interruttore). O1 è l’uscita ossia il comando di accensione o spegnimento della lampada. Quando l’interruttore I1 si chiude circola corrente (I1=1) e quindi  si accende la lampadina. Il simbolo mostrato di seguito fa circolare corrente quando vale 1 (chiusura interruttore). La figura a lato invece è una COIL e quindi di fatto copia il valore dello stato del contatto direttamente sull’uscita. Quindi se I1=1-&gt;O1=1 e viceversa.</a:t>
            </a:r>
          </a:p>
          <a:p>
            <a:pPr algn="just"/>
            <a:endParaRPr lang="it-IT" dirty="0"/>
          </a:p>
          <a:p>
            <a:pPr algn="just"/>
            <a:endParaRPr lang="it-IT" dirty="0"/>
          </a:p>
          <a:p>
            <a:r>
              <a:rPr lang="it-IT" dirty="0"/>
              <a:t> </a:t>
            </a:r>
          </a:p>
          <a:p>
            <a:r>
              <a:rPr lang="it-IT" dirty="0"/>
              <a:t> </a:t>
            </a:r>
          </a:p>
        </p:txBody>
      </p:sp>
      <p:pic>
        <p:nvPicPr>
          <p:cNvPr id="5" name="Immagine 4">
            <a:extLst>
              <a:ext uri="{FF2B5EF4-FFF2-40B4-BE49-F238E27FC236}">
                <a16:creationId xmlns:a16="http://schemas.microsoft.com/office/drawing/2014/main" id="{28223EE8-E2C3-4CA4-98F3-E5E9B074624D}"/>
              </a:ext>
            </a:extLst>
          </p:cNvPr>
          <p:cNvPicPr>
            <a:picLocks noChangeAspect="1"/>
          </p:cNvPicPr>
          <p:nvPr/>
        </p:nvPicPr>
        <p:blipFill>
          <a:blip r:embed="rId2"/>
          <a:stretch>
            <a:fillRect/>
          </a:stretch>
        </p:blipFill>
        <p:spPr>
          <a:xfrm>
            <a:off x="3077393" y="1249571"/>
            <a:ext cx="5433531" cy="807790"/>
          </a:xfrm>
          <a:prstGeom prst="rect">
            <a:avLst/>
          </a:prstGeom>
        </p:spPr>
      </p:pic>
      <p:pic>
        <p:nvPicPr>
          <p:cNvPr id="8" name="Immagine 7">
            <a:extLst>
              <a:ext uri="{FF2B5EF4-FFF2-40B4-BE49-F238E27FC236}">
                <a16:creationId xmlns:a16="http://schemas.microsoft.com/office/drawing/2014/main" id="{36B3B6A2-FD35-4456-94A8-12D635564862}"/>
              </a:ext>
            </a:extLst>
          </p:cNvPr>
          <p:cNvPicPr>
            <a:picLocks noChangeAspect="1"/>
          </p:cNvPicPr>
          <p:nvPr/>
        </p:nvPicPr>
        <p:blipFill>
          <a:blip r:embed="rId3"/>
          <a:stretch>
            <a:fillRect/>
          </a:stretch>
        </p:blipFill>
        <p:spPr>
          <a:xfrm>
            <a:off x="2528705" y="4511055"/>
            <a:ext cx="548688" cy="579170"/>
          </a:xfrm>
          <a:prstGeom prst="rect">
            <a:avLst/>
          </a:prstGeom>
        </p:spPr>
      </p:pic>
      <p:pic>
        <p:nvPicPr>
          <p:cNvPr id="10" name="Immagine 9">
            <a:extLst>
              <a:ext uri="{FF2B5EF4-FFF2-40B4-BE49-F238E27FC236}">
                <a16:creationId xmlns:a16="http://schemas.microsoft.com/office/drawing/2014/main" id="{7344CB4B-BCEB-4EC0-85B4-DC77D6B63F85}"/>
              </a:ext>
            </a:extLst>
          </p:cNvPr>
          <p:cNvPicPr>
            <a:picLocks noChangeAspect="1"/>
          </p:cNvPicPr>
          <p:nvPr/>
        </p:nvPicPr>
        <p:blipFill>
          <a:blip r:embed="rId4"/>
          <a:stretch>
            <a:fillRect/>
          </a:stretch>
        </p:blipFill>
        <p:spPr>
          <a:xfrm>
            <a:off x="4151318" y="4488193"/>
            <a:ext cx="640135" cy="602032"/>
          </a:xfrm>
          <a:prstGeom prst="rect">
            <a:avLst/>
          </a:prstGeom>
        </p:spPr>
      </p:pic>
    </p:spTree>
    <p:extLst>
      <p:ext uri="{BB962C8B-B14F-4D97-AF65-F5344CB8AC3E}">
        <p14:creationId xmlns:p14="http://schemas.microsoft.com/office/powerpoint/2010/main" val="2035422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6463308"/>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La figura mostra il collegamento del circuito con il PLC. I1, I2,…sono gli ingressi della scheda di ingressi del PLC, mentre O1, O2,…sono le uscite della scheda di uscite del PLC. L è la fase N è il neutro. </a:t>
            </a:r>
          </a:p>
          <a:p>
            <a:pPr algn="just"/>
            <a:endParaRPr lang="it-IT" dirty="0"/>
          </a:p>
          <a:p>
            <a:pPr algn="just"/>
            <a:endParaRPr lang="it-IT" dirty="0"/>
          </a:p>
          <a:p>
            <a:r>
              <a:rPr lang="it-IT" dirty="0"/>
              <a:t> </a:t>
            </a:r>
          </a:p>
          <a:p>
            <a:r>
              <a:rPr lang="it-IT" dirty="0"/>
              <a:t> </a:t>
            </a:r>
          </a:p>
        </p:txBody>
      </p:sp>
      <p:pic>
        <p:nvPicPr>
          <p:cNvPr id="4" name="Immagine 3">
            <a:extLst>
              <a:ext uri="{FF2B5EF4-FFF2-40B4-BE49-F238E27FC236}">
                <a16:creationId xmlns:a16="http://schemas.microsoft.com/office/drawing/2014/main" id="{C71D8CFB-FCB1-4ADE-9936-3E9E321DC8BC}"/>
              </a:ext>
            </a:extLst>
          </p:cNvPr>
          <p:cNvPicPr>
            <a:picLocks noChangeAspect="1"/>
          </p:cNvPicPr>
          <p:nvPr/>
        </p:nvPicPr>
        <p:blipFill>
          <a:blip r:embed="rId2"/>
          <a:stretch>
            <a:fillRect/>
          </a:stretch>
        </p:blipFill>
        <p:spPr>
          <a:xfrm>
            <a:off x="2076377" y="1222740"/>
            <a:ext cx="7666384" cy="3566469"/>
          </a:xfrm>
          <a:prstGeom prst="rect">
            <a:avLst/>
          </a:prstGeom>
        </p:spPr>
      </p:pic>
    </p:spTree>
    <p:extLst>
      <p:ext uri="{BB962C8B-B14F-4D97-AF65-F5344CB8AC3E}">
        <p14:creationId xmlns:p14="http://schemas.microsoft.com/office/powerpoint/2010/main" val="9413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7294305"/>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pPr algn="just"/>
            <a:r>
              <a:rPr lang="it-IT" dirty="0"/>
              <a:t>IL PLC è un microcontrollore industriale che essenzialmente lavora nel seguente modo:</a:t>
            </a: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Il programma del PLC legge gli input provenienti dal campo (sensori) li elabora e produce degli output verso gli attuatori (motori, valvole, pompe,…) secondo una logica stabilita dal programmatore PLC. Tale logica risponde alla logica del processo che si sta automatizzando. L’elaborazione è ciclica e quindi ogni tot millisecondi (tempo di ciclo) ricomincia l’elaborazione partendo dalla lettura degli ingressi.</a:t>
            </a:r>
          </a:p>
          <a:p>
            <a:pPr algn="just"/>
            <a:endParaRPr lang="it-IT" dirty="0"/>
          </a:p>
          <a:p>
            <a:pPr algn="just"/>
            <a:endParaRPr lang="it-IT" dirty="0"/>
          </a:p>
          <a:p>
            <a:pPr algn="just"/>
            <a:endParaRPr lang="it-IT" dirty="0"/>
          </a:p>
          <a:p>
            <a:pPr algn="just"/>
            <a:endParaRPr lang="it-IT" dirty="0"/>
          </a:p>
          <a:p>
            <a:r>
              <a:rPr lang="it-IT" dirty="0"/>
              <a:t> </a:t>
            </a:r>
          </a:p>
          <a:p>
            <a:r>
              <a:rPr lang="it-IT" dirty="0"/>
              <a:t> </a:t>
            </a:r>
          </a:p>
        </p:txBody>
      </p:sp>
      <p:pic>
        <p:nvPicPr>
          <p:cNvPr id="5" name="Immagine 4">
            <a:extLst>
              <a:ext uri="{FF2B5EF4-FFF2-40B4-BE49-F238E27FC236}">
                <a16:creationId xmlns:a16="http://schemas.microsoft.com/office/drawing/2014/main" id="{CCEAF6A0-E089-40C2-B51F-6D31453310CE}"/>
              </a:ext>
            </a:extLst>
          </p:cNvPr>
          <p:cNvPicPr>
            <a:picLocks noChangeAspect="1"/>
          </p:cNvPicPr>
          <p:nvPr/>
        </p:nvPicPr>
        <p:blipFill>
          <a:blip r:embed="rId2"/>
          <a:stretch>
            <a:fillRect/>
          </a:stretch>
        </p:blipFill>
        <p:spPr>
          <a:xfrm>
            <a:off x="4721692" y="1869768"/>
            <a:ext cx="2748615" cy="2901644"/>
          </a:xfrm>
          <a:prstGeom prst="rect">
            <a:avLst/>
          </a:prstGeom>
        </p:spPr>
      </p:pic>
    </p:spTree>
    <p:extLst>
      <p:ext uri="{BB962C8B-B14F-4D97-AF65-F5344CB8AC3E}">
        <p14:creationId xmlns:p14="http://schemas.microsoft.com/office/powerpoint/2010/main" val="1420151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3970318"/>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pPr algn="just"/>
            <a:r>
              <a:rPr lang="it-IT" dirty="0"/>
              <a:t>Si supponga ora che al posto dell’interruttore ci siano due pulsanti: P1 e P2 i quali permettono rispettivamente di accendere e spegnere la lampadina. La logica mostrata prima cambia sensibilmente in quanto I1 è l’ingresso digitale (contatto pulito) legato al pulsante P1 ed è un </a:t>
            </a:r>
            <a:r>
              <a:rPr lang="it-IT" b="1" dirty="0"/>
              <a:t>contatto normalmente aperto</a:t>
            </a:r>
            <a:r>
              <a:rPr lang="it-IT" dirty="0"/>
              <a:t>, mentre I2 è un </a:t>
            </a:r>
            <a:r>
              <a:rPr lang="it-IT" b="1" dirty="0"/>
              <a:t>contatto normalmente chiuso </a:t>
            </a:r>
            <a:r>
              <a:rPr lang="it-IT" dirty="0"/>
              <a:t>in quanto è legato al pulsante P2 il quale quando si schiaccia fa si che si apra l’interruttore, non circoli corrente nel circuito e quindi si spenga la lampada. </a:t>
            </a:r>
          </a:p>
          <a:p>
            <a:pPr algn="just"/>
            <a:endParaRPr lang="it-IT" dirty="0"/>
          </a:p>
          <a:p>
            <a:pPr algn="just"/>
            <a:endParaRPr lang="it-IT" dirty="0"/>
          </a:p>
          <a:p>
            <a:pPr algn="just"/>
            <a:endParaRPr lang="it-IT" dirty="0"/>
          </a:p>
          <a:p>
            <a:pPr algn="just"/>
            <a:endParaRPr lang="it-IT" dirty="0"/>
          </a:p>
          <a:p>
            <a:r>
              <a:rPr lang="it-IT" dirty="0"/>
              <a:t> </a:t>
            </a:r>
          </a:p>
          <a:p>
            <a:r>
              <a:rPr lang="it-IT" dirty="0"/>
              <a:t> </a:t>
            </a:r>
          </a:p>
        </p:txBody>
      </p:sp>
      <p:pic>
        <p:nvPicPr>
          <p:cNvPr id="4" name="Immagine 3">
            <a:extLst>
              <a:ext uri="{FF2B5EF4-FFF2-40B4-BE49-F238E27FC236}">
                <a16:creationId xmlns:a16="http://schemas.microsoft.com/office/drawing/2014/main" id="{59E1634B-ABBD-4A60-B157-353E37367055}"/>
              </a:ext>
            </a:extLst>
          </p:cNvPr>
          <p:cNvPicPr>
            <a:picLocks noChangeAspect="1"/>
          </p:cNvPicPr>
          <p:nvPr/>
        </p:nvPicPr>
        <p:blipFill>
          <a:blip r:embed="rId2"/>
          <a:stretch>
            <a:fillRect/>
          </a:stretch>
        </p:blipFill>
        <p:spPr>
          <a:xfrm>
            <a:off x="3321978" y="3667439"/>
            <a:ext cx="5685013" cy="1707028"/>
          </a:xfrm>
          <a:prstGeom prst="rect">
            <a:avLst/>
          </a:prstGeom>
        </p:spPr>
      </p:pic>
    </p:spTree>
    <p:extLst>
      <p:ext uri="{BB962C8B-B14F-4D97-AF65-F5344CB8AC3E}">
        <p14:creationId xmlns:p14="http://schemas.microsoft.com/office/powerpoint/2010/main" val="280540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7848302"/>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pPr algn="just"/>
            <a:r>
              <a:rPr lang="it-IT" dirty="0"/>
              <a:t>La logica cambia nel seguente modo:</a:t>
            </a: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Quando si chiude I1 la lampada si accende in quanto I2 è normalmente chiuso. Quando premo sul pulsante P2 si apre il contatto I2 e di conseguenza non circola più corrente e l’uscita O1 si abbassa (spegnimento lampada).  La vera novità sta nel frammento di istruzione sotto il contatto I1. Compare l’uscita O1. Tale logica si chiama </a:t>
            </a:r>
            <a:r>
              <a:rPr lang="it-IT" b="1" dirty="0"/>
              <a:t>auto ritenuta</a:t>
            </a:r>
            <a:r>
              <a:rPr lang="it-IT" dirty="0"/>
              <a:t>.</a:t>
            </a:r>
          </a:p>
          <a:p>
            <a:pPr algn="just"/>
            <a:endParaRPr lang="it-IT" dirty="0"/>
          </a:p>
          <a:p>
            <a:pPr algn="just"/>
            <a:r>
              <a:rPr lang="it-IT" dirty="0"/>
              <a:t> </a:t>
            </a:r>
          </a:p>
          <a:p>
            <a:pPr algn="just"/>
            <a:endParaRPr lang="it-IT" dirty="0"/>
          </a:p>
          <a:p>
            <a:pPr algn="just"/>
            <a:endParaRPr lang="it-IT" dirty="0"/>
          </a:p>
          <a:p>
            <a:pPr algn="just"/>
            <a:endParaRPr lang="it-IT" dirty="0"/>
          </a:p>
          <a:p>
            <a:pPr algn="just"/>
            <a:endParaRPr lang="it-IT" dirty="0"/>
          </a:p>
          <a:p>
            <a:r>
              <a:rPr lang="it-IT" dirty="0"/>
              <a:t> </a:t>
            </a:r>
          </a:p>
          <a:p>
            <a:r>
              <a:rPr lang="it-IT" dirty="0"/>
              <a:t> </a:t>
            </a:r>
          </a:p>
        </p:txBody>
      </p:sp>
      <p:pic>
        <p:nvPicPr>
          <p:cNvPr id="5" name="Immagine 4">
            <a:extLst>
              <a:ext uri="{FF2B5EF4-FFF2-40B4-BE49-F238E27FC236}">
                <a16:creationId xmlns:a16="http://schemas.microsoft.com/office/drawing/2014/main" id="{82ECCCBD-A89B-40B2-9887-F11E9C215C79}"/>
              </a:ext>
            </a:extLst>
          </p:cNvPr>
          <p:cNvPicPr>
            <a:picLocks noChangeAspect="1"/>
          </p:cNvPicPr>
          <p:nvPr/>
        </p:nvPicPr>
        <p:blipFill>
          <a:blip r:embed="rId2"/>
          <a:stretch>
            <a:fillRect/>
          </a:stretch>
        </p:blipFill>
        <p:spPr>
          <a:xfrm>
            <a:off x="2841978" y="2049660"/>
            <a:ext cx="6508044" cy="2758679"/>
          </a:xfrm>
          <a:prstGeom prst="rect">
            <a:avLst/>
          </a:prstGeom>
        </p:spPr>
      </p:pic>
    </p:spTree>
    <p:extLst>
      <p:ext uri="{BB962C8B-B14F-4D97-AF65-F5344CB8AC3E}">
        <p14:creationId xmlns:p14="http://schemas.microsoft.com/office/powerpoint/2010/main" val="508639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5355312"/>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pPr algn="just"/>
            <a:r>
              <a:rPr lang="it-IT" dirty="0"/>
              <a:t>In poche parole, anche se I1 rimane aperto ma la lampada è accesa essa continua ad essere accesa.  </a:t>
            </a: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La logica mostrata è un OR tra i due BIT I1 e O1. Basta che una delle due condizioni sia verificata che l’uscita scatta a 1. La slide successiva mostra la logica del connettore OR.</a:t>
            </a:r>
          </a:p>
          <a:p>
            <a:pPr algn="just"/>
            <a:endParaRPr lang="it-IT" dirty="0"/>
          </a:p>
          <a:p>
            <a:r>
              <a:rPr lang="it-IT" dirty="0"/>
              <a:t> </a:t>
            </a:r>
          </a:p>
          <a:p>
            <a:r>
              <a:rPr lang="it-IT" dirty="0"/>
              <a:t> </a:t>
            </a:r>
          </a:p>
        </p:txBody>
      </p:sp>
      <p:pic>
        <p:nvPicPr>
          <p:cNvPr id="4" name="Immagine 3">
            <a:extLst>
              <a:ext uri="{FF2B5EF4-FFF2-40B4-BE49-F238E27FC236}">
                <a16:creationId xmlns:a16="http://schemas.microsoft.com/office/drawing/2014/main" id="{2A8262D7-6FB3-4E8B-9CF2-0EE3EFE0AEF9}"/>
              </a:ext>
            </a:extLst>
          </p:cNvPr>
          <p:cNvPicPr>
            <a:picLocks noChangeAspect="1"/>
          </p:cNvPicPr>
          <p:nvPr/>
        </p:nvPicPr>
        <p:blipFill>
          <a:blip r:embed="rId2"/>
          <a:stretch>
            <a:fillRect/>
          </a:stretch>
        </p:blipFill>
        <p:spPr>
          <a:xfrm>
            <a:off x="4960521" y="1960059"/>
            <a:ext cx="2270957" cy="2156647"/>
          </a:xfrm>
          <a:prstGeom prst="rect">
            <a:avLst/>
          </a:prstGeom>
        </p:spPr>
      </p:pic>
    </p:spTree>
    <p:extLst>
      <p:ext uri="{BB962C8B-B14F-4D97-AF65-F5344CB8AC3E}">
        <p14:creationId xmlns:p14="http://schemas.microsoft.com/office/powerpoint/2010/main" val="2012502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2031325"/>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pPr algn="just"/>
            <a:r>
              <a:rPr lang="it-IT" dirty="0"/>
              <a:t>LOGICA OR:</a:t>
            </a:r>
          </a:p>
          <a:p>
            <a:pPr algn="just"/>
            <a:endParaRPr lang="it-IT" dirty="0"/>
          </a:p>
          <a:p>
            <a:pPr algn="just"/>
            <a:endParaRPr lang="it-IT" dirty="0"/>
          </a:p>
          <a:p>
            <a:r>
              <a:rPr lang="it-IT" dirty="0"/>
              <a:t> </a:t>
            </a:r>
          </a:p>
          <a:p>
            <a:r>
              <a:rPr lang="it-IT" dirty="0"/>
              <a:t> </a:t>
            </a:r>
          </a:p>
        </p:txBody>
      </p:sp>
      <p:pic>
        <p:nvPicPr>
          <p:cNvPr id="5" name="Immagine 4">
            <a:extLst>
              <a:ext uri="{FF2B5EF4-FFF2-40B4-BE49-F238E27FC236}">
                <a16:creationId xmlns:a16="http://schemas.microsoft.com/office/drawing/2014/main" id="{52F5DD19-461E-4FAB-B5D4-8B0569D55069}"/>
              </a:ext>
            </a:extLst>
          </p:cNvPr>
          <p:cNvPicPr>
            <a:picLocks noChangeAspect="1"/>
          </p:cNvPicPr>
          <p:nvPr/>
        </p:nvPicPr>
        <p:blipFill>
          <a:blip r:embed="rId2"/>
          <a:stretch>
            <a:fillRect/>
          </a:stretch>
        </p:blipFill>
        <p:spPr>
          <a:xfrm>
            <a:off x="1841591" y="2414627"/>
            <a:ext cx="2720576" cy="1425063"/>
          </a:xfrm>
          <a:prstGeom prst="rect">
            <a:avLst/>
          </a:prstGeom>
        </p:spPr>
      </p:pic>
      <p:graphicFrame>
        <p:nvGraphicFramePr>
          <p:cNvPr id="7" name="Tabella 7">
            <a:extLst>
              <a:ext uri="{FF2B5EF4-FFF2-40B4-BE49-F238E27FC236}">
                <a16:creationId xmlns:a16="http://schemas.microsoft.com/office/drawing/2014/main" id="{3F8A5315-4F85-4E35-9991-94BF653E2201}"/>
              </a:ext>
            </a:extLst>
          </p:cNvPr>
          <p:cNvGraphicFramePr>
            <a:graphicFrameLocks noGrp="1"/>
          </p:cNvGraphicFramePr>
          <p:nvPr>
            <p:extLst>
              <p:ext uri="{D42A27DB-BD31-4B8C-83A1-F6EECF244321}">
                <p14:modId xmlns:p14="http://schemas.microsoft.com/office/powerpoint/2010/main" val="3012400360"/>
              </p:ext>
            </p:extLst>
          </p:nvPr>
        </p:nvGraphicFramePr>
        <p:xfrm>
          <a:off x="1841591" y="4094268"/>
          <a:ext cx="8127999" cy="1854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839208286"/>
                    </a:ext>
                  </a:extLst>
                </a:gridCol>
                <a:gridCol w="2709333">
                  <a:extLst>
                    <a:ext uri="{9D8B030D-6E8A-4147-A177-3AD203B41FA5}">
                      <a16:colId xmlns:a16="http://schemas.microsoft.com/office/drawing/2014/main" val="3128704987"/>
                    </a:ext>
                  </a:extLst>
                </a:gridCol>
                <a:gridCol w="2709333">
                  <a:extLst>
                    <a:ext uri="{9D8B030D-6E8A-4147-A177-3AD203B41FA5}">
                      <a16:colId xmlns:a16="http://schemas.microsoft.com/office/drawing/2014/main" val="3049078071"/>
                    </a:ext>
                  </a:extLst>
                </a:gridCol>
              </a:tblGrid>
              <a:tr h="370840">
                <a:tc>
                  <a:txBody>
                    <a:bodyPr/>
                    <a:lstStyle/>
                    <a:p>
                      <a:r>
                        <a:rPr lang="it-IT" dirty="0"/>
                        <a:t>I1</a:t>
                      </a:r>
                    </a:p>
                  </a:txBody>
                  <a:tcPr/>
                </a:tc>
                <a:tc>
                  <a:txBody>
                    <a:bodyPr/>
                    <a:lstStyle/>
                    <a:p>
                      <a:r>
                        <a:rPr lang="it-IT" dirty="0"/>
                        <a:t>I2</a:t>
                      </a:r>
                    </a:p>
                  </a:txBody>
                  <a:tcPr/>
                </a:tc>
                <a:tc>
                  <a:txBody>
                    <a:bodyPr/>
                    <a:lstStyle/>
                    <a:p>
                      <a:r>
                        <a:rPr lang="it-IT" dirty="0"/>
                        <a:t>O1</a:t>
                      </a:r>
                    </a:p>
                  </a:txBody>
                  <a:tcPr/>
                </a:tc>
                <a:extLst>
                  <a:ext uri="{0D108BD9-81ED-4DB2-BD59-A6C34878D82A}">
                    <a16:rowId xmlns:a16="http://schemas.microsoft.com/office/drawing/2014/main" val="4204665431"/>
                  </a:ext>
                </a:extLst>
              </a:tr>
              <a:tr h="370840">
                <a:tc>
                  <a:txBody>
                    <a:bodyPr/>
                    <a:lstStyle/>
                    <a:p>
                      <a:r>
                        <a:rPr lang="it-IT" dirty="0"/>
                        <a:t>0</a:t>
                      </a:r>
                    </a:p>
                  </a:txBody>
                  <a:tcPr/>
                </a:tc>
                <a:tc>
                  <a:txBody>
                    <a:bodyPr/>
                    <a:lstStyle/>
                    <a:p>
                      <a:r>
                        <a:rPr lang="it-IT" dirty="0"/>
                        <a:t>0</a:t>
                      </a:r>
                    </a:p>
                  </a:txBody>
                  <a:tcPr/>
                </a:tc>
                <a:tc>
                  <a:txBody>
                    <a:bodyPr/>
                    <a:lstStyle/>
                    <a:p>
                      <a:r>
                        <a:rPr lang="it-IT" dirty="0"/>
                        <a:t>0</a:t>
                      </a:r>
                    </a:p>
                  </a:txBody>
                  <a:tcPr/>
                </a:tc>
                <a:extLst>
                  <a:ext uri="{0D108BD9-81ED-4DB2-BD59-A6C34878D82A}">
                    <a16:rowId xmlns:a16="http://schemas.microsoft.com/office/drawing/2014/main" val="847801341"/>
                  </a:ext>
                </a:extLst>
              </a:tr>
              <a:tr h="370840">
                <a:tc>
                  <a:txBody>
                    <a:bodyPr/>
                    <a:lstStyle/>
                    <a:p>
                      <a:r>
                        <a:rPr lang="it-IT" dirty="0"/>
                        <a:t>0</a:t>
                      </a:r>
                    </a:p>
                  </a:txBody>
                  <a:tcPr/>
                </a:tc>
                <a:tc>
                  <a:txBody>
                    <a:bodyPr/>
                    <a:lstStyle/>
                    <a:p>
                      <a:r>
                        <a:rPr lang="it-IT" dirty="0"/>
                        <a:t>1</a:t>
                      </a:r>
                    </a:p>
                  </a:txBody>
                  <a:tcPr/>
                </a:tc>
                <a:tc>
                  <a:txBody>
                    <a:bodyPr/>
                    <a:lstStyle/>
                    <a:p>
                      <a:r>
                        <a:rPr lang="it-IT" dirty="0"/>
                        <a:t>1</a:t>
                      </a:r>
                    </a:p>
                  </a:txBody>
                  <a:tcPr/>
                </a:tc>
                <a:extLst>
                  <a:ext uri="{0D108BD9-81ED-4DB2-BD59-A6C34878D82A}">
                    <a16:rowId xmlns:a16="http://schemas.microsoft.com/office/drawing/2014/main" val="1195908546"/>
                  </a:ext>
                </a:extLst>
              </a:tr>
              <a:tr h="370840">
                <a:tc>
                  <a:txBody>
                    <a:bodyPr/>
                    <a:lstStyle/>
                    <a:p>
                      <a:r>
                        <a:rPr lang="it-IT" dirty="0"/>
                        <a:t>1</a:t>
                      </a:r>
                    </a:p>
                  </a:txBody>
                  <a:tcPr/>
                </a:tc>
                <a:tc>
                  <a:txBody>
                    <a:bodyPr/>
                    <a:lstStyle/>
                    <a:p>
                      <a:r>
                        <a:rPr lang="it-IT" dirty="0"/>
                        <a:t>0</a:t>
                      </a:r>
                    </a:p>
                  </a:txBody>
                  <a:tcPr/>
                </a:tc>
                <a:tc>
                  <a:txBody>
                    <a:bodyPr/>
                    <a:lstStyle/>
                    <a:p>
                      <a:r>
                        <a:rPr lang="it-IT" dirty="0"/>
                        <a:t>1</a:t>
                      </a:r>
                    </a:p>
                  </a:txBody>
                  <a:tcPr/>
                </a:tc>
                <a:extLst>
                  <a:ext uri="{0D108BD9-81ED-4DB2-BD59-A6C34878D82A}">
                    <a16:rowId xmlns:a16="http://schemas.microsoft.com/office/drawing/2014/main" val="3038376348"/>
                  </a:ext>
                </a:extLst>
              </a:tr>
              <a:tr h="370840">
                <a:tc>
                  <a:txBody>
                    <a:bodyPr/>
                    <a:lstStyle/>
                    <a:p>
                      <a:r>
                        <a:rPr lang="it-IT" dirty="0"/>
                        <a:t>1</a:t>
                      </a:r>
                    </a:p>
                  </a:txBody>
                  <a:tcPr/>
                </a:tc>
                <a:tc>
                  <a:txBody>
                    <a:bodyPr/>
                    <a:lstStyle/>
                    <a:p>
                      <a:r>
                        <a:rPr lang="it-IT" dirty="0"/>
                        <a:t>1</a:t>
                      </a:r>
                    </a:p>
                  </a:txBody>
                  <a:tcPr/>
                </a:tc>
                <a:tc>
                  <a:txBody>
                    <a:bodyPr/>
                    <a:lstStyle/>
                    <a:p>
                      <a:r>
                        <a:rPr lang="it-IT" dirty="0"/>
                        <a:t>1</a:t>
                      </a:r>
                    </a:p>
                  </a:txBody>
                  <a:tcPr/>
                </a:tc>
                <a:extLst>
                  <a:ext uri="{0D108BD9-81ED-4DB2-BD59-A6C34878D82A}">
                    <a16:rowId xmlns:a16="http://schemas.microsoft.com/office/drawing/2014/main" val="522873539"/>
                  </a:ext>
                </a:extLst>
              </a:tr>
            </a:tbl>
          </a:graphicData>
        </a:graphic>
      </p:graphicFrame>
    </p:spTree>
    <p:extLst>
      <p:ext uri="{BB962C8B-B14F-4D97-AF65-F5344CB8AC3E}">
        <p14:creationId xmlns:p14="http://schemas.microsoft.com/office/powerpoint/2010/main" val="51239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2031325"/>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pPr algn="just"/>
            <a:r>
              <a:rPr lang="it-IT" dirty="0"/>
              <a:t>LOGICA AND:</a:t>
            </a:r>
          </a:p>
          <a:p>
            <a:pPr algn="just"/>
            <a:endParaRPr lang="it-IT" dirty="0"/>
          </a:p>
          <a:p>
            <a:pPr algn="just"/>
            <a:endParaRPr lang="it-IT" dirty="0"/>
          </a:p>
          <a:p>
            <a:r>
              <a:rPr lang="it-IT" dirty="0"/>
              <a:t> </a:t>
            </a:r>
          </a:p>
          <a:p>
            <a:r>
              <a:rPr lang="it-IT" dirty="0"/>
              <a:t> </a:t>
            </a:r>
          </a:p>
        </p:txBody>
      </p:sp>
      <p:graphicFrame>
        <p:nvGraphicFramePr>
          <p:cNvPr id="7" name="Tabella 7">
            <a:extLst>
              <a:ext uri="{FF2B5EF4-FFF2-40B4-BE49-F238E27FC236}">
                <a16:creationId xmlns:a16="http://schemas.microsoft.com/office/drawing/2014/main" id="{3F8A5315-4F85-4E35-9991-94BF653E2201}"/>
              </a:ext>
            </a:extLst>
          </p:cNvPr>
          <p:cNvGraphicFramePr>
            <a:graphicFrameLocks noGrp="1"/>
          </p:cNvGraphicFramePr>
          <p:nvPr>
            <p:extLst>
              <p:ext uri="{D42A27DB-BD31-4B8C-83A1-F6EECF244321}">
                <p14:modId xmlns:p14="http://schemas.microsoft.com/office/powerpoint/2010/main" val="3956083826"/>
              </p:ext>
            </p:extLst>
          </p:nvPr>
        </p:nvGraphicFramePr>
        <p:xfrm>
          <a:off x="1841591" y="4094268"/>
          <a:ext cx="8127999" cy="1854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839208286"/>
                    </a:ext>
                  </a:extLst>
                </a:gridCol>
                <a:gridCol w="2709333">
                  <a:extLst>
                    <a:ext uri="{9D8B030D-6E8A-4147-A177-3AD203B41FA5}">
                      <a16:colId xmlns:a16="http://schemas.microsoft.com/office/drawing/2014/main" val="3128704987"/>
                    </a:ext>
                  </a:extLst>
                </a:gridCol>
                <a:gridCol w="2709333">
                  <a:extLst>
                    <a:ext uri="{9D8B030D-6E8A-4147-A177-3AD203B41FA5}">
                      <a16:colId xmlns:a16="http://schemas.microsoft.com/office/drawing/2014/main" val="3049078071"/>
                    </a:ext>
                  </a:extLst>
                </a:gridCol>
              </a:tblGrid>
              <a:tr h="370840">
                <a:tc>
                  <a:txBody>
                    <a:bodyPr/>
                    <a:lstStyle/>
                    <a:p>
                      <a:r>
                        <a:rPr lang="it-IT" dirty="0"/>
                        <a:t>I1</a:t>
                      </a:r>
                    </a:p>
                  </a:txBody>
                  <a:tcPr/>
                </a:tc>
                <a:tc>
                  <a:txBody>
                    <a:bodyPr/>
                    <a:lstStyle/>
                    <a:p>
                      <a:r>
                        <a:rPr lang="it-IT" dirty="0"/>
                        <a:t>I2</a:t>
                      </a:r>
                    </a:p>
                  </a:txBody>
                  <a:tcPr/>
                </a:tc>
                <a:tc>
                  <a:txBody>
                    <a:bodyPr/>
                    <a:lstStyle/>
                    <a:p>
                      <a:r>
                        <a:rPr lang="it-IT" dirty="0"/>
                        <a:t>O1</a:t>
                      </a:r>
                    </a:p>
                  </a:txBody>
                  <a:tcPr/>
                </a:tc>
                <a:extLst>
                  <a:ext uri="{0D108BD9-81ED-4DB2-BD59-A6C34878D82A}">
                    <a16:rowId xmlns:a16="http://schemas.microsoft.com/office/drawing/2014/main" val="4204665431"/>
                  </a:ext>
                </a:extLst>
              </a:tr>
              <a:tr h="370840">
                <a:tc>
                  <a:txBody>
                    <a:bodyPr/>
                    <a:lstStyle/>
                    <a:p>
                      <a:r>
                        <a:rPr lang="it-IT" dirty="0"/>
                        <a:t>0</a:t>
                      </a:r>
                    </a:p>
                  </a:txBody>
                  <a:tcPr/>
                </a:tc>
                <a:tc>
                  <a:txBody>
                    <a:bodyPr/>
                    <a:lstStyle/>
                    <a:p>
                      <a:r>
                        <a:rPr lang="it-IT" dirty="0"/>
                        <a:t>0</a:t>
                      </a:r>
                    </a:p>
                  </a:txBody>
                  <a:tcPr/>
                </a:tc>
                <a:tc>
                  <a:txBody>
                    <a:bodyPr/>
                    <a:lstStyle/>
                    <a:p>
                      <a:r>
                        <a:rPr lang="it-IT" dirty="0"/>
                        <a:t>0</a:t>
                      </a:r>
                    </a:p>
                  </a:txBody>
                  <a:tcPr/>
                </a:tc>
                <a:extLst>
                  <a:ext uri="{0D108BD9-81ED-4DB2-BD59-A6C34878D82A}">
                    <a16:rowId xmlns:a16="http://schemas.microsoft.com/office/drawing/2014/main" val="847801341"/>
                  </a:ext>
                </a:extLst>
              </a:tr>
              <a:tr h="370840">
                <a:tc>
                  <a:txBody>
                    <a:bodyPr/>
                    <a:lstStyle/>
                    <a:p>
                      <a:r>
                        <a:rPr lang="it-IT" dirty="0"/>
                        <a:t>0</a:t>
                      </a:r>
                    </a:p>
                  </a:txBody>
                  <a:tcPr/>
                </a:tc>
                <a:tc>
                  <a:txBody>
                    <a:bodyPr/>
                    <a:lstStyle/>
                    <a:p>
                      <a:r>
                        <a:rPr lang="it-IT" dirty="0"/>
                        <a:t>1</a:t>
                      </a:r>
                    </a:p>
                  </a:txBody>
                  <a:tcPr/>
                </a:tc>
                <a:tc>
                  <a:txBody>
                    <a:bodyPr/>
                    <a:lstStyle/>
                    <a:p>
                      <a:r>
                        <a:rPr lang="it-IT" dirty="0"/>
                        <a:t>0</a:t>
                      </a:r>
                    </a:p>
                  </a:txBody>
                  <a:tcPr/>
                </a:tc>
                <a:extLst>
                  <a:ext uri="{0D108BD9-81ED-4DB2-BD59-A6C34878D82A}">
                    <a16:rowId xmlns:a16="http://schemas.microsoft.com/office/drawing/2014/main" val="1195908546"/>
                  </a:ext>
                </a:extLst>
              </a:tr>
              <a:tr h="370840">
                <a:tc>
                  <a:txBody>
                    <a:bodyPr/>
                    <a:lstStyle/>
                    <a:p>
                      <a:r>
                        <a:rPr lang="it-IT" dirty="0"/>
                        <a:t>1</a:t>
                      </a:r>
                    </a:p>
                  </a:txBody>
                  <a:tcPr/>
                </a:tc>
                <a:tc>
                  <a:txBody>
                    <a:bodyPr/>
                    <a:lstStyle/>
                    <a:p>
                      <a:r>
                        <a:rPr lang="it-IT" dirty="0"/>
                        <a:t>0</a:t>
                      </a:r>
                    </a:p>
                  </a:txBody>
                  <a:tcPr/>
                </a:tc>
                <a:tc>
                  <a:txBody>
                    <a:bodyPr/>
                    <a:lstStyle/>
                    <a:p>
                      <a:r>
                        <a:rPr lang="it-IT" dirty="0"/>
                        <a:t>0</a:t>
                      </a:r>
                    </a:p>
                  </a:txBody>
                  <a:tcPr/>
                </a:tc>
                <a:extLst>
                  <a:ext uri="{0D108BD9-81ED-4DB2-BD59-A6C34878D82A}">
                    <a16:rowId xmlns:a16="http://schemas.microsoft.com/office/drawing/2014/main" val="3038376348"/>
                  </a:ext>
                </a:extLst>
              </a:tr>
              <a:tr h="370840">
                <a:tc>
                  <a:txBody>
                    <a:bodyPr/>
                    <a:lstStyle/>
                    <a:p>
                      <a:r>
                        <a:rPr lang="it-IT" dirty="0"/>
                        <a:t>1</a:t>
                      </a:r>
                    </a:p>
                  </a:txBody>
                  <a:tcPr/>
                </a:tc>
                <a:tc>
                  <a:txBody>
                    <a:bodyPr/>
                    <a:lstStyle/>
                    <a:p>
                      <a:r>
                        <a:rPr lang="it-IT" dirty="0"/>
                        <a:t>1</a:t>
                      </a:r>
                    </a:p>
                  </a:txBody>
                  <a:tcPr/>
                </a:tc>
                <a:tc>
                  <a:txBody>
                    <a:bodyPr/>
                    <a:lstStyle/>
                    <a:p>
                      <a:r>
                        <a:rPr lang="it-IT" dirty="0"/>
                        <a:t>1</a:t>
                      </a:r>
                    </a:p>
                  </a:txBody>
                  <a:tcPr/>
                </a:tc>
                <a:extLst>
                  <a:ext uri="{0D108BD9-81ED-4DB2-BD59-A6C34878D82A}">
                    <a16:rowId xmlns:a16="http://schemas.microsoft.com/office/drawing/2014/main" val="522873539"/>
                  </a:ext>
                </a:extLst>
              </a:tr>
            </a:tbl>
          </a:graphicData>
        </a:graphic>
      </p:graphicFrame>
      <p:pic>
        <p:nvPicPr>
          <p:cNvPr id="4" name="Immagine 3">
            <a:extLst>
              <a:ext uri="{FF2B5EF4-FFF2-40B4-BE49-F238E27FC236}">
                <a16:creationId xmlns:a16="http://schemas.microsoft.com/office/drawing/2014/main" id="{67E0BE02-F863-412A-BD1B-82457F8D84CE}"/>
              </a:ext>
            </a:extLst>
          </p:cNvPr>
          <p:cNvPicPr>
            <a:picLocks noChangeAspect="1"/>
          </p:cNvPicPr>
          <p:nvPr/>
        </p:nvPicPr>
        <p:blipFill>
          <a:blip r:embed="rId2"/>
          <a:stretch>
            <a:fillRect/>
          </a:stretch>
        </p:blipFill>
        <p:spPr>
          <a:xfrm>
            <a:off x="2399196" y="1872114"/>
            <a:ext cx="3292125" cy="1783235"/>
          </a:xfrm>
          <a:prstGeom prst="rect">
            <a:avLst/>
          </a:prstGeom>
        </p:spPr>
      </p:pic>
    </p:spTree>
    <p:extLst>
      <p:ext uri="{BB962C8B-B14F-4D97-AF65-F5344CB8AC3E}">
        <p14:creationId xmlns:p14="http://schemas.microsoft.com/office/powerpoint/2010/main" val="1352035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5355312"/>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pPr algn="just"/>
            <a:r>
              <a:rPr lang="it-IT" dirty="0"/>
              <a:t>Con la logica AND l’uscita si alza se e soltanto se entrambi gli ingressi sono alti (presenza segnali). A livello di programmazione </a:t>
            </a:r>
            <a:r>
              <a:rPr lang="it-IT" dirty="0" err="1"/>
              <a:t>ladder</a:t>
            </a:r>
            <a:r>
              <a:rPr lang="it-IT" dirty="0"/>
              <a:t>, l’AND tra due contatti si fa nel seguente modo:</a:t>
            </a:r>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Se I1 e I2 sono alti allora l’uscita sarà alta. Gli esempi mostrati sono legati all’accensione di una singola lampada ma nulla ci vieta di comandare una valvola ON/OFF (apri e chiudi), far partire un motore, eccetera.</a:t>
            </a:r>
          </a:p>
          <a:p>
            <a:pPr algn="just"/>
            <a:endParaRPr lang="it-IT" dirty="0"/>
          </a:p>
          <a:p>
            <a:pPr algn="just"/>
            <a:r>
              <a:rPr lang="it-IT" dirty="0"/>
              <a:t>Nelle successive slide verrà mostrato come programmare un PLC simulato con il software </a:t>
            </a:r>
            <a:r>
              <a:rPr lang="it-IT" dirty="0" err="1"/>
              <a:t>ZelioSoft</a:t>
            </a:r>
            <a:r>
              <a:rPr lang="it-IT" dirty="0"/>
              <a:t> liberamente scaricabile dal seguente indirizzo:</a:t>
            </a:r>
          </a:p>
          <a:p>
            <a:pPr algn="just"/>
            <a:endParaRPr lang="it-IT" dirty="0"/>
          </a:p>
          <a:p>
            <a:pPr algn="just"/>
            <a:r>
              <a:rPr lang="it-IT" dirty="0"/>
              <a:t>	https://www.se.com/it/it/product-range/542-zelio-soft/</a:t>
            </a:r>
          </a:p>
          <a:p>
            <a:r>
              <a:rPr lang="it-IT" dirty="0"/>
              <a:t> </a:t>
            </a:r>
          </a:p>
          <a:p>
            <a:r>
              <a:rPr lang="it-IT" dirty="0"/>
              <a:t> </a:t>
            </a:r>
          </a:p>
        </p:txBody>
      </p:sp>
      <p:pic>
        <p:nvPicPr>
          <p:cNvPr id="5" name="Immagine 4">
            <a:extLst>
              <a:ext uri="{FF2B5EF4-FFF2-40B4-BE49-F238E27FC236}">
                <a16:creationId xmlns:a16="http://schemas.microsoft.com/office/drawing/2014/main" id="{76EB916F-1D56-4B13-A2FC-8F4E5204EFC2}"/>
              </a:ext>
            </a:extLst>
          </p:cNvPr>
          <p:cNvPicPr>
            <a:picLocks noChangeAspect="1"/>
          </p:cNvPicPr>
          <p:nvPr/>
        </p:nvPicPr>
        <p:blipFill>
          <a:blip r:embed="rId2"/>
          <a:stretch>
            <a:fillRect/>
          </a:stretch>
        </p:blipFill>
        <p:spPr>
          <a:xfrm>
            <a:off x="1436023" y="2324172"/>
            <a:ext cx="9319953" cy="652067"/>
          </a:xfrm>
          <a:prstGeom prst="rect">
            <a:avLst/>
          </a:prstGeom>
        </p:spPr>
      </p:pic>
    </p:spTree>
    <p:extLst>
      <p:ext uri="{BB962C8B-B14F-4D97-AF65-F5344CB8AC3E}">
        <p14:creationId xmlns:p14="http://schemas.microsoft.com/office/powerpoint/2010/main" val="377811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2031325"/>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r>
              <a:rPr lang="it-IT" dirty="0"/>
              <a:t>Una volta scaricato ed installato </a:t>
            </a:r>
            <a:r>
              <a:rPr lang="it-IT" dirty="0" err="1"/>
              <a:t>ZelioSoft</a:t>
            </a:r>
            <a:r>
              <a:rPr lang="it-IT" dirty="0"/>
              <a:t> è possibile creare un </a:t>
            </a:r>
            <a:r>
              <a:rPr lang="it-IT" dirty="0" err="1"/>
              <a:t>programa</a:t>
            </a:r>
            <a:r>
              <a:rPr lang="it-IT" dirty="0"/>
              <a:t> da zero come mostrato di seguito. </a:t>
            </a:r>
          </a:p>
          <a:p>
            <a:endParaRPr lang="it-IT" dirty="0"/>
          </a:p>
          <a:p>
            <a:endParaRPr lang="it-IT" dirty="0"/>
          </a:p>
          <a:p>
            <a:r>
              <a:rPr lang="it-IT" dirty="0"/>
              <a:t> </a:t>
            </a:r>
          </a:p>
        </p:txBody>
      </p:sp>
      <p:pic>
        <p:nvPicPr>
          <p:cNvPr id="4" name="Immagine 3">
            <a:extLst>
              <a:ext uri="{FF2B5EF4-FFF2-40B4-BE49-F238E27FC236}">
                <a16:creationId xmlns:a16="http://schemas.microsoft.com/office/drawing/2014/main" id="{62D74FFC-C0F2-4CCA-9B7F-78296526C4CD}"/>
              </a:ext>
            </a:extLst>
          </p:cNvPr>
          <p:cNvPicPr>
            <a:picLocks noChangeAspect="1"/>
          </p:cNvPicPr>
          <p:nvPr/>
        </p:nvPicPr>
        <p:blipFill>
          <a:blip r:embed="rId2"/>
          <a:stretch>
            <a:fillRect/>
          </a:stretch>
        </p:blipFill>
        <p:spPr>
          <a:xfrm>
            <a:off x="2447121" y="1855432"/>
            <a:ext cx="7967644" cy="4270159"/>
          </a:xfrm>
          <a:prstGeom prst="rect">
            <a:avLst/>
          </a:prstGeom>
        </p:spPr>
      </p:pic>
    </p:spTree>
    <p:extLst>
      <p:ext uri="{BB962C8B-B14F-4D97-AF65-F5344CB8AC3E}">
        <p14:creationId xmlns:p14="http://schemas.microsoft.com/office/powerpoint/2010/main" val="344567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58789" y="1358283"/>
            <a:ext cx="10546672" cy="2308324"/>
          </a:xfrm>
          <a:prstGeom prst="rect">
            <a:avLst/>
          </a:prstGeom>
          <a:noFill/>
        </p:spPr>
        <p:txBody>
          <a:bodyPr wrap="square" rtlCol="0">
            <a:spAutoFit/>
          </a:bodyPr>
          <a:lstStyle/>
          <a:p>
            <a:r>
              <a:rPr lang="it-IT" dirty="0"/>
              <a:t>Come accennato nel precedente modulo gli attori principali di un sistema di automazione sono il controllore industriale (PLC) ed il sistema di supervisione. Solitamente questi due attori comunicano tra di loro tramite cavo ethernet o via WiFi. Il PLC successivamente comunica con il campo (macchina o impianto).</a:t>
            </a:r>
          </a:p>
          <a:p>
            <a:endParaRPr lang="it-IT" dirty="0"/>
          </a:p>
          <a:p>
            <a:endParaRPr lang="it-IT" dirty="0"/>
          </a:p>
          <a:p>
            <a:endParaRPr lang="it-IT" dirty="0"/>
          </a:p>
          <a:p>
            <a:endParaRPr lang="it-IT" dirty="0"/>
          </a:p>
        </p:txBody>
      </p:sp>
      <p:pic>
        <p:nvPicPr>
          <p:cNvPr id="4" name="Immagine 3">
            <a:extLst>
              <a:ext uri="{FF2B5EF4-FFF2-40B4-BE49-F238E27FC236}">
                <a16:creationId xmlns:a16="http://schemas.microsoft.com/office/drawing/2014/main" id="{A5219F81-9D3E-4BCD-8163-2B270E58867A}"/>
              </a:ext>
            </a:extLst>
          </p:cNvPr>
          <p:cNvPicPr>
            <a:picLocks noChangeAspect="1"/>
          </p:cNvPicPr>
          <p:nvPr/>
        </p:nvPicPr>
        <p:blipFill>
          <a:blip r:embed="rId2"/>
          <a:stretch>
            <a:fillRect/>
          </a:stretch>
        </p:blipFill>
        <p:spPr>
          <a:xfrm>
            <a:off x="5131986" y="2661826"/>
            <a:ext cx="1928027" cy="3292125"/>
          </a:xfrm>
          <a:prstGeom prst="rect">
            <a:avLst/>
          </a:prstGeom>
        </p:spPr>
      </p:pic>
    </p:spTree>
    <p:extLst>
      <p:ext uri="{BB962C8B-B14F-4D97-AF65-F5344CB8AC3E}">
        <p14:creationId xmlns:p14="http://schemas.microsoft.com/office/powerpoint/2010/main" val="507202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2031325"/>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r>
              <a:rPr lang="it-IT" dirty="0"/>
              <a:t>Scegliere il modello di controllore. Per esempio scegliamo il primo modello di PLC, con scheda ad 8 ingressi digitali e 4 uscite digitali. </a:t>
            </a:r>
          </a:p>
          <a:p>
            <a:endParaRPr lang="it-IT" dirty="0"/>
          </a:p>
          <a:p>
            <a:endParaRPr lang="it-IT" dirty="0"/>
          </a:p>
          <a:p>
            <a:r>
              <a:rPr lang="it-IT" dirty="0"/>
              <a:t> </a:t>
            </a:r>
          </a:p>
        </p:txBody>
      </p:sp>
      <p:pic>
        <p:nvPicPr>
          <p:cNvPr id="5" name="Immagine 4">
            <a:extLst>
              <a:ext uri="{FF2B5EF4-FFF2-40B4-BE49-F238E27FC236}">
                <a16:creationId xmlns:a16="http://schemas.microsoft.com/office/drawing/2014/main" id="{ADC357B9-EADD-4F1A-A08B-2435E183ABE8}"/>
              </a:ext>
            </a:extLst>
          </p:cNvPr>
          <p:cNvPicPr>
            <a:picLocks noChangeAspect="1"/>
          </p:cNvPicPr>
          <p:nvPr/>
        </p:nvPicPr>
        <p:blipFill>
          <a:blip r:embed="rId2"/>
          <a:stretch>
            <a:fillRect/>
          </a:stretch>
        </p:blipFill>
        <p:spPr>
          <a:xfrm>
            <a:off x="3762107" y="1970842"/>
            <a:ext cx="4667786" cy="4478138"/>
          </a:xfrm>
          <a:prstGeom prst="rect">
            <a:avLst/>
          </a:prstGeom>
        </p:spPr>
      </p:pic>
    </p:spTree>
    <p:extLst>
      <p:ext uri="{BB962C8B-B14F-4D97-AF65-F5344CB8AC3E}">
        <p14:creationId xmlns:p14="http://schemas.microsoft.com/office/powerpoint/2010/main" val="2161581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1754326"/>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r>
              <a:rPr lang="it-IT" dirty="0"/>
              <a:t>Scegliere la modalità grafica LADDER come mostrato di seguito: </a:t>
            </a:r>
          </a:p>
          <a:p>
            <a:endParaRPr lang="it-IT" dirty="0"/>
          </a:p>
          <a:p>
            <a:endParaRPr lang="it-IT" dirty="0"/>
          </a:p>
          <a:p>
            <a:r>
              <a:rPr lang="it-IT" dirty="0"/>
              <a:t> </a:t>
            </a:r>
          </a:p>
        </p:txBody>
      </p:sp>
      <p:pic>
        <p:nvPicPr>
          <p:cNvPr id="4" name="Immagine 3">
            <a:extLst>
              <a:ext uri="{FF2B5EF4-FFF2-40B4-BE49-F238E27FC236}">
                <a16:creationId xmlns:a16="http://schemas.microsoft.com/office/drawing/2014/main" id="{B8F5CB52-0E89-4C2E-9AEC-E29F3E117D94}"/>
              </a:ext>
            </a:extLst>
          </p:cNvPr>
          <p:cNvPicPr>
            <a:picLocks noChangeAspect="1"/>
          </p:cNvPicPr>
          <p:nvPr/>
        </p:nvPicPr>
        <p:blipFill>
          <a:blip r:embed="rId2"/>
          <a:stretch>
            <a:fillRect/>
          </a:stretch>
        </p:blipFill>
        <p:spPr>
          <a:xfrm>
            <a:off x="4066910" y="1802167"/>
            <a:ext cx="4723308" cy="4531404"/>
          </a:xfrm>
          <a:prstGeom prst="rect">
            <a:avLst/>
          </a:prstGeom>
        </p:spPr>
      </p:pic>
    </p:spTree>
    <p:extLst>
      <p:ext uri="{BB962C8B-B14F-4D97-AF65-F5344CB8AC3E}">
        <p14:creationId xmlns:p14="http://schemas.microsoft.com/office/powerpoint/2010/main" val="4291693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1754326"/>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r>
              <a:rPr lang="it-IT" dirty="0"/>
              <a:t>Comparirà a video la seguente schermata in cui è possibile editare il programma.</a:t>
            </a:r>
          </a:p>
          <a:p>
            <a:endParaRPr lang="it-IT" dirty="0"/>
          </a:p>
          <a:p>
            <a:endParaRPr lang="it-IT" dirty="0"/>
          </a:p>
          <a:p>
            <a:r>
              <a:rPr lang="it-IT" dirty="0"/>
              <a:t> </a:t>
            </a:r>
          </a:p>
        </p:txBody>
      </p:sp>
      <p:pic>
        <p:nvPicPr>
          <p:cNvPr id="5" name="Immagine 4">
            <a:extLst>
              <a:ext uri="{FF2B5EF4-FFF2-40B4-BE49-F238E27FC236}">
                <a16:creationId xmlns:a16="http://schemas.microsoft.com/office/drawing/2014/main" id="{09BE3CC3-7165-4AE3-95E7-42F0D964E4DA}"/>
              </a:ext>
            </a:extLst>
          </p:cNvPr>
          <p:cNvPicPr>
            <a:picLocks noChangeAspect="1"/>
          </p:cNvPicPr>
          <p:nvPr/>
        </p:nvPicPr>
        <p:blipFill>
          <a:blip r:embed="rId2"/>
          <a:stretch>
            <a:fillRect/>
          </a:stretch>
        </p:blipFill>
        <p:spPr>
          <a:xfrm>
            <a:off x="1677934" y="1701318"/>
            <a:ext cx="9111449" cy="4683854"/>
          </a:xfrm>
          <a:prstGeom prst="rect">
            <a:avLst/>
          </a:prstGeom>
        </p:spPr>
      </p:pic>
    </p:spTree>
    <p:extLst>
      <p:ext uri="{BB962C8B-B14F-4D97-AF65-F5344CB8AC3E}">
        <p14:creationId xmlns:p14="http://schemas.microsoft.com/office/powerpoint/2010/main" val="2938648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58789" y="1358283"/>
            <a:ext cx="10546672" cy="5909310"/>
          </a:xfrm>
          <a:prstGeom prst="rect">
            <a:avLst/>
          </a:prstGeom>
          <a:noFill/>
        </p:spPr>
        <p:txBody>
          <a:bodyPr wrap="square" rtlCol="0">
            <a:spAutoFit/>
          </a:bodyPr>
          <a:lstStyle/>
          <a:p>
            <a:pPr algn="just"/>
            <a:r>
              <a:rPr lang="it-IT" dirty="0"/>
              <a:t>Le applicazioni dell’automazione industriale vanno dalla lavorazione di pezzi grezzi (tornitura, fresatura, manipolazione di oggetti sfruttando la robotica alla movimentazione intelligente ed efficiente di oggetti nei siti produttivi o in magazzino (tramite per esempio gli </a:t>
            </a:r>
            <a:r>
              <a:rPr lang="it-IT" b="1" dirty="0"/>
              <a:t>AGV (</a:t>
            </a:r>
            <a:r>
              <a:rPr lang="it-IT" b="1" dirty="0" err="1"/>
              <a:t>Automated</a:t>
            </a:r>
            <a:r>
              <a:rPr lang="it-IT" b="1" dirty="0"/>
              <a:t> Guide </a:t>
            </a:r>
            <a:r>
              <a:rPr lang="it-IT" b="1" dirty="0" err="1"/>
              <a:t>Vehicle</a:t>
            </a:r>
            <a:r>
              <a:rPr lang="it-IT" b="1" dirty="0"/>
              <a:t>)</a:t>
            </a:r>
            <a:r>
              <a:rPr lang="it-IT" dirty="0"/>
              <a:t>).</a:t>
            </a:r>
          </a:p>
          <a:p>
            <a:endParaRPr lang="it-IT" dirty="0"/>
          </a:p>
          <a:p>
            <a:r>
              <a:rPr lang="it-IT" dirty="0"/>
              <a:t>Una parte fondamentale dell’automazione industriale è la parte legata a controllo del processo che si desidera automatizzare. La realizzazione dei sistemi di controllo può avvenire con circuiti cablati oppure con soluzioni programmabili (PLC).</a:t>
            </a:r>
          </a:p>
          <a:p>
            <a:endParaRPr lang="it-IT" dirty="0"/>
          </a:p>
          <a:p>
            <a:r>
              <a:rPr lang="it-IT" dirty="0"/>
              <a:t>Circuiti cablati:</a:t>
            </a:r>
          </a:p>
          <a:p>
            <a:endParaRPr lang="it-IT" dirty="0"/>
          </a:p>
          <a:p>
            <a:pPr marL="285750" indent="-285750">
              <a:buFont typeface="Arial" panose="020B0604020202020204" pitchFamily="34" charset="0"/>
              <a:buChar char="•"/>
            </a:pPr>
            <a:r>
              <a:rPr lang="it-IT" dirty="0"/>
              <a:t>Comandi pneumatici</a:t>
            </a:r>
          </a:p>
          <a:p>
            <a:pPr marL="285750" indent="-285750">
              <a:buFont typeface="Arial" panose="020B0604020202020204" pitchFamily="34" charset="0"/>
              <a:buChar char="•"/>
            </a:pPr>
            <a:r>
              <a:rPr lang="it-IT" dirty="0"/>
              <a:t>Comandi elettrici</a:t>
            </a:r>
          </a:p>
          <a:p>
            <a:pPr marL="285750" indent="-285750">
              <a:buFont typeface="Arial" panose="020B0604020202020204" pitchFamily="34" charset="0"/>
              <a:buChar char="•"/>
            </a:pPr>
            <a:r>
              <a:rPr lang="it-IT" dirty="0"/>
              <a:t>Comandi idraulici</a:t>
            </a:r>
          </a:p>
          <a:p>
            <a:pPr marL="285750" indent="-285750">
              <a:buFont typeface="Arial" panose="020B0604020202020204" pitchFamily="34" charset="0"/>
              <a:buChar char="•"/>
            </a:pPr>
            <a:endParaRPr lang="it-IT" dirty="0"/>
          </a:p>
          <a:p>
            <a:r>
              <a:rPr lang="it-IT" dirty="0"/>
              <a:t>Soluzione programmabili:</a:t>
            </a:r>
          </a:p>
          <a:p>
            <a:endParaRPr lang="it-IT" dirty="0"/>
          </a:p>
          <a:p>
            <a:pPr marL="285750" indent="-285750">
              <a:buFont typeface="Arial" panose="020B0604020202020204" pitchFamily="34" charset="0"/>
              <a:buChar char="•"/>
            </a:pPr>
            <a:r>
              <a:rPr lang="it-IT" dirty="0"/>
              <a:t>Microcontrollori</a:t>
            </a:r>
          </a:p>
          <a:p>
            <a:pPr marL="285750" indent="-285750">
              <a:buFont typeface="Arial" panose="020B0604020202020204" pitchFamily="34" charset="0"/>
              <a:buChar char="•"/>
            </a:pPr>
            <a:r>
              <a:rPr lang="it-IT" dirty="0"/>
              <a:t>PLC</a:t>
            </a:r>
          </a:p>
          <a:p>
            <a:pPr marL="285750" indent="-285750">
              <a:buFont typeface="Arial" panose="020B0604020202020204" pitchFamily="34" charset="0"/>
              <a:buChar char="•"/>
            </a:pPr>
            <a:endParaRPr lang="it-IT" dirty="0"/>
          </a:p>
          <a:p>
            <a:endParaRPr lang="it-IT" dirty="0"/>
          </a:p>
          <a:p>
            <a:endParaRPr lang="it-IT" dirty="0"/>
          </a:p>
        </p:txBody>
      </p:sp>
    </p:spTree>
    <p:extLst>
      <p:ext uri="{BB962C8B-B14F-4D97-AF65-F5344CB8AC3E}">
        <p14:creationId xmlns:p14="http://schemas.microsoft.com/office/powerpoint/2010/main" val="3555365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58789" y="1358283"/>
            <a:ext cx="10546672" cy="1754326"/>
          </a:xfrm>
          <a:prstGeom prst="rect">
            <a:avLst/>
          </a:prstGeom>
          <a:noFill/>
        </p:spPr>
        <p:txBody>
          <a:bodyPr wrap="square" rtlCol="0">
            <a:spAutoFit/>
          </a:bodyPr>
          <a:lstStyle/>
          <a:p>
            <a:pPr algn="just"/>
            <a:r>
              <a:rPr lang="it-IT" dirty="0"/>
              <a:t>Riprendiamo in esame il caso di un robot con il suo controllore. La figura seguente mostra un </a:t>
            </a:r>
            <a:r>
              <a:rPr lang="it-IT" dirty="0" err="1"/>
              <a:t>cobot</a:t>
            </a:r>
            <a:r>
              <a:rPr lang="it-IT" dirty="0"/>
              <a:t> della </a:t>
            </a:r>
            <a:r>
              <a:rPr lang="it-IT" dirty="0" err="1"/>
              <a:t>Doosan</a:t>
            </a:r>
            <a:r>
              <a:rPr lang="it-IT" dirty="0"/>
              <a:t> con il suo relativo controllore.</a:t>
            </a:r>
          </a:p>
          <a:p>
            <a:pPr algn="just"/>
            <a:endParaRPr lang="it-IT" dirty="0"/>
          </a:p>
          <a:p>
            <a:pPr marL="285750" indent="-285750">
              <a:buFont typeface="Arial" panose="020B0604020202020204" pitchFamily="34" charset="0"/>
              <a:buChar char="•"/>
            </a:pPr>
            <a:endParaRPr lang="it-IT" dirty="0"/>
          </a:p>
          <a:p>
            <a:endParaRPr lang="it-IT" dirty="0"/>
          </a:p>
          <a:p>
            <a:endParaRPr lang="it-IT" dirty="0"/>
          </a:p>
        </p:txBody>
      </p:sp>
      <p:pic>
        <p:nvPicPr>
          <p:cNvPr id="4" name="Immagine 3">
            <a:extLst>
              <a:ext uri="{FF2B5EF4-FFF2-40B4-BE49-F238E27FC236}">
                <a16:creationId xmlns:a16="http://schemas.microsoft.com/office/drawing/2014/main" id="{3E25371D-F4D4-42FB-A462-2213D00813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0125" y="2328169"/>
            <a:ext cx="4572000" cy="3429000"/>
          </a:xfrm>
          <a:prstGeom prst="rect">
            <a:avLst/>
          </a:prstGeom>
        </p:spPr>
      </p:pic>
      <p:pic>
        <p:nvPicPr>
          <p:cNvPr id="7" name="Immagine 6">
            <a:extLst>
              <a:ext uri="{FF2B5EF4-FFF2-40B4-BE49-F238E27FC236}">
                <a16:creationId xmlns:a16="http://schemas.microsoft.com/office/drawing/2014/main" id="{F3241028-8907-490B-B9C1-0DC1742F0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763" y="2328169"/>
            <a:ext cx="4572000" cy="3429000"/>
          </a:xfrm>
          <a:prstGeom prst="rect">
            <a:avLst/>
          </a:prstGeom>
        </p:spPr>
      </p:pic>
    </p:spTree>
    <p:extLst>
      <p:ext uri="{BB962C8B-B14F-4D97-AF65-F5344CB8AC3E}">
        <p14:creationId xmlns:p14="http://schemas.microsoft.com/office/powerpoint/2010/main" val="375487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1754326"/>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r>
              <a:rPr lang="it-IT" dirty="0"/>
              <a:t>La figura mostra, a grandi linee, come funziona la logica di un qualsiasi controllore industriale. Il programma nel controllore legge ciclicamente i dati provenienti dai vari sensori installati su campo, effettua delle elaborazione e comanda le uscite (gli attuatori). In realtà, oltre ai sensori, anche gli attuatori, inviano dei dati al controllore (stati degli attuatori).</a:t>
            </a:r>
          </a:p>
        </p:txBody>
      </p:sp>
      <p:pic>
        <p:nvPicPr>
          <p:cNvPr id="4" name="Immagine 3">
            <a:extLst>
              <a:ext uri="{FF2B5EF4-FFF2-40B4-BE49-F238E27FC236}">
                <a16:creationId xmlns:a16="http://schemas.microsoft.com/office/drawing/2014/main" id="{12C97D7F-6856-410D-9DA4-5FDEB3099133}"/>
              </a:ext>
            </a:extLst>
          </p:cNvPr>
          <p:cNvPicPr>
            <a:picLocks noChangeAspect="1"/>
          </p:cNvPicPr>
          <p:nvPr/>
        </p:nvPicPr>
        <p:blipFill>
          <a:blip r:embed="rId2"/>
          <a:stretch>
            <a:fillRect/>
          </a:stretch>
        </p:blipFill>
        <p:spPr>
          <a:xfrm>
            <a:off x="1796211" y="2663941"/>
            <a:ext cx="8874896" cy="3461651"/>
          </a:xfrm>
          <a:prstGeom prst="rect">
            <a:avLst/>
          </a:prstGeom>
        </p:spPr>
      </p:pic>
    </p:spTree>
    <p:extLst>
      <p:ext uri="{BB962C8B-B14F-4D97-AF65-F5344CB8AC3E}">
        <p14:creationId xmlns:p14="http://schemas.microsoft.com/office/powerpoint/2010/main" val="69874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4801314"/>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r>
              <a:rPr lang="it-IT" dirty="0"/>
              <a:t>Tornando all’esempio del serbatoio da automatizzare, mostrato nel primo modulo del corso, un possibile stato proveniente dagli attuatori (valvole e pompe) potrebbe essere:</a:t>
            </a:r>
          </a:p>
          <a:p>
            <a:endParaRPr lang="it-IT" dirty="0"/>
          </a:p>
          <a:p>
            <a:pPr marL="285750" indent="-285750">
              <a:buFont typeface="Arial" panose="020B0604020202020204" pitchFamily="34" charset="0"/>
              <a:buChar char="•"/>
            </a:pPr>
            <a:r>
              <a:rPr lang="it-IT" dirty="0"/>
              <a:t>Pompa/valvola in allarme</a:t>
            </a:r>
          </a:p>
          <a:p>
            <a:pPr marL="285750" indent="-285750">
              <a:buFont typeface="Arial" panose="020B0604020202020204" pitchFamily="34" charset="0"/>
              <a:buChar char="•"/>
            </a:pPr>
            <a:r>
              <a:rPr lang="it-IT" dirty="0"/>
              <a:t>Pompa nello stato di RUN</a:t>
            </a:r>
          </a:p>
          <a:p>
            <a:pPr marL="285750" indent="-285750">
              <a:buFont typeface="Arial" panose="020B0604020202020204" pitchFamily="34" charset="0"/>
              <a:buChar char="•"/>
            </a:pPr>
            <a:r>
              <a:rPr lang="it-IT" dirty="0"/>
              <a:t>Pompa nello stato di STOP</a:t>
            </a:r>
          </a:p>
          <a:p>
            <a:pPr marL="285750" indent="-285750">
              <a:buFont typeface="Arial" panose="020B0604020202020204" pitchFamily="34" charset="0"/>
              <a:buChar char="•"/>
            </a:pPr>
            <a:r>
              <a:rPr lang="it-IT" dirty="0"/>
              <a:t>Valvola aperta</a:t>
            </a:r>
          </a:p>
          <a:p>
            <a:pPr marL="285750" indent="-285750">
              <a:buFont typeface="Arial" panose="020B0604020202020204" pitchFamily="34" charset="0"/>
              <a:buChar char="•"/>
            </a:pPr>
            <a:r>
              <a:rPr lang="it-IT" dirty="0"/>
              <a:t>Valvola chiusa</a:t>
            </a:r>
          </a:p>
          <a:p>
            <a:pPr marL="285750" indent="-285750">
              <a:buFont typeface="Arial" panose="020B0604020202020204" pitchFamily="34" charset="0"/>
              <a:buChar char="•"/>
            </a:pPr>
            <a:endParaRPr lang="it-IT" dirty="0"/>
          </a:p>
          <a:p>
            <a:r>
              <a:rPr lang="it-IT" dirty="0"/>
              <a:t>Per verificare lo stato di effettiva apertura e chiusura di una valvola solitamente si usano dei </a:t>
            </a:r>
            <a:r>
              <a:rPr lang="it-IT" b="1" dirty="0"/>
              <a:t>finecorsa </a:t>
            </a:r>
            <a:r>
              <a:rPr lang="it-IT" dirty="0"/>
              <a:t>(finecorsa di apertura e di chiusura della valvola).</a:t>
            </a:r>
          </a:p>
          <a:p>
            <a:r>
              <a:rPr lang="it-IT" dirty="0"/>
              <a:t>Un finecorsa è essenzialmente un </a:t>
            </a:r>
            <a:r>
              <a:rPr lang="it-IT" b="0" i="0" dirty="0">
                <a:solidFill>
                  <a:srgbClr val="222222"/>
                </a:solidFill>
                <a:effectLst/>
                <a:latin typeface="arial" panose="020B0604020202020204" pitchFamily="34" charset="0"/>
              </a:rPr>
              <a:t>dispositivo per arrestare al momento opportuno la corsa di un organo meccanico che si muove automaticamente e periodicamente.</a:t>
            </a:r>
            <a:endParaRPr lang="it-IT" dirty="0"/>
          </a:p>
          <a:p>
            <a:pPr marL="285750" indent="-285750">
              <a:buFont typeface="Arial" panose="020B0604020202020204" pitchFamily="34" charset="0"/>
              <a:buChar char="•"/>
            </a:pPr>
            <a:endParaRPr lang="it-IT" dirty="0"/>
          </a:p>
          <a:p>
            <a:r>
              <a:rPr lang="it-IT" dirty="0"/>
              <a:t> </a:t>
            </a:r>
          </a:p>
        </p:txBody>
      </p:sp>
    </p:spTree>
    <p:extLst>
      <p:ext uri="{BB962C8B-B14F-4D97-AF65-F5344CB8AC3E}">
        <p14:creationId xmlns:p14="http://schemas.microsoft.com/office/powerpoint/2010/main" val="2487140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1754326"/>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r>
              <a:rPr lang="it-IT" dirty="0"/>
              <a:t>Di fatto un fine corsa è un </a:t>
            </a:r>
            <a:r>
              <a:rPr lang="it-IT" b="1" dirty="0"/>
              <a:t>contatto pulito</a:t>
            </a:r>
            <a:r>
              <a:rPr lang="it-IT" dirty="0"/>
              <a:t> (un semplice interruttore ON/OFF).</a:t>
            </a:r>
          </a:p>
          <a:p>
            <a:endParaRPr lang="it-IT" dirty="0"/>
          </a:p>
          <a:p>
            <a:r>
              <a:rPr lang="it-IT" dirty="0"/>
              <a:t> </a:t>
            </a:r>
          </a:p>
          <a:p>
            <a:r>
              <a:rPr lang="it-IT" dirty="0"/>
              <a:t> </a:t>
            </a:r>
          </a:p>
        </p:txBody>
      </p:sp>
      <p:pic>
        <p:nvPicPr>
          <p:cNvPr id="4" name="Immagine 3">
            <a:extLst>
              <a:ext uri="{FF2B5EF4-FFF2-40B4-BE49-F238E27FC236}">
                <a16:creationId xmlns:a16="http://schemas.microsoft.com/office/drawing/2014/main" id="{66F64D2B-C794-45E3-BC9A-B06C1A4055D5}"/>
              </a:ext>
            </a:extLst>
          </p:cNvPr>
          <p:cNvPicPr>
            <a:picLocks noChangeAspect="1"/>
          </p:cNvPicPr>
          <p:nvPr/>
        </p:nvPicPr>
        <p:blipFill>
          <a:blip r:embed="rId2"/>
          <a:stretch>
            <a:fillRect/>
          </a:stretch>
        </p:blipFill>
        <p:spPr>
          <a:xfrm>
            <a:off x="2087535" y="1993986"/>
            <a:ext cx="1127858" cy="2049958"/>
          </a:xfrm>
          <a:prstGeom prst="rect">
            <a:avLst/>
          </a:prstGeom>
        </p:spPr>
      </p:pic>
      <p:sp>
        <p:nvSpPr>
          <p:cNvPr id="5" name="CasellaDiTesto 4">
            <a:extLst>
              <a:ext uri="{FF2B5EF4-FFF2-40B4-BE49-F238E27FC236}">
                <a16:creationId xmlns:a16="http://schemas.microsoft.com/office/drawing/2014/main" id="{0204BDA0-BD09-4556-92D2-336829E195EB}"/>
              </a:ext>
            </a:extLst>
          </p:cNvPr>
          <p:cNvSpPr txBox="1"/>
          <p:nvPr/>
        </p:nvSpPr>
        <p:spPr>
          <a:xfrm>
            <a:off x="3994951" y="2636668"/>
            <a:ext cx="7526419" cy="369332"/>
          </a:xfrm>
          <a:prstGeom prst="rect">
            <a:avLst/>
          </a:prstGeom>
          <a:noFill/>
        </p:spPr>
        <p:txBody>
          <a:bodyPr wrap="none" rtlCol="0">
            <a:spAutoFit/>
          </a:bodyPr>
          <a:lstStyle/>
          <a:p>
            <a:r>
              <a:rPr lang="it-IT" dirty="0"/>
              <a:t>Esempio di interruttore aperto. Non circola corrente -&gt; livello logico OFF</a:t>
            </a:r>
          </a:p>
        </p:txBody>
      </p:sp>
    </p:spTree>
    <p:extLst>
      <p:ext uri="{BB962C8B-B14F-4D97-AF65-F5344CB8AC3E}">
        <p14:creationId xmlns:p14="http://schemas.microsoft.com/office/powerpoint/2010/main" val="327430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4524315"/>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pPr algn="just"/>
            <a:r>
              <a:rPr lang="it-IT" dirty="0"/>
              <a:t>Anche i segnali che giungono dai sensori tipo i </a:t>
            </a:r>
            <a:r>
              <a:rPr lang="it-IT" b="1" dirty="0"/>
              <a:t>pressostati</a:t>
            </a:r>
            <a:r>
              <a:rPr lang="it-IT" dirty="0"/>
              <a:t>, </a:t>
            </a:r>
            <a:r>
              <a:rPr lang="it-IT" b="1" dirty="0"/>
              <a:t>termostati</a:t>
            </a:r>
            <a:r>
              <a:rPr lang="it-IT" dirty="0"/>
              <a:t>, </a:t>
            </a:r>
            <a:r>
              <a:rPr lang="it-IT" b="1" dirty="0" err="1"/>
              <a:t>flussostati</a:t>
            </a:r>
            <a:r>
              <a:rPr lang="it-IT" dirty="0"/>
              <a:t>, </a:t>
            </a:r>
            <a:r>
              <a:rPr lang="it-IT" b="1" dirty="0" err="1"/>
              <a:t>livellostati</a:t>
            </a:r>
            <a:r>
              <a:rPr lang="it-IT" dirty="0"/>
              <a:t> sono contatti puliti. In poche parole, se si installa un </a:t>
            </a:r>
            <a:r>
              <a:rPr lang="it-IT" dirty="0" err="1"/>
              <a:t>livellostato</a:t>
            </a:r>
            <a:r>
              <a:rPr lang="it-IT" dirty="0"/>
              <a:t> per verificare la soglia di livello in un serbatoio, esso ci fornirà un segnale digitale come ingresso al PLC in quanto verrà impostato sul </a:t>
            </a:r>
            <a:r>
              <a:rPr lang="it-IT" dirty="0" err="1"/>
              <a:t>livellostato</a:t>
            </a:r>
            <a:r>
              <a:rPr lang="it-IT" dirty="0"/>
              <a:t> una soglia di livello tale per cui se si va oltre una data soglia esso fornisce un segnale alto in uscita altrimenti fornirà un segnale basso. Analogo discorso per un termostato.</a:t>
            </a:r>
          </a:p>
          <a:p>
            <a:endParaRPr lang="it-IT" dirty="0"/>
          </a:p>
          <a:p>
            <a:pPr algn="just"/>
            <a:r>
              <a:rPr lang="it-IT" dirty="0"/>
              <a:t>Tutti questi sensori che forniscono uno stato sull’effettiva variabile di processo (temperatura, pressione, eccetera…) effettuano una misurazione su campo ma inviano al PLC non la misura ma un segnale (alto o basso) a seconda del valore della grandezza fisica misurata. </a:t>
            </a:r>
          </a:p>
          <a:p>
            <a:pPr algn="just"/>
            <a:endParaRPr lang="it-IT" dirty="0"/>
          </a:p>
          <a:p>
            <a:pPr algn="just"/>
            <a:r>
              <a:rPr lang="it-IT" dirty="0"/>
              <a:t>Viceversa, gli strumenti di misura che trasmettono un segnale analogico secondo lo standard 0-10V o 4-20mA, effettuano una lettura ma inviano un segnale per l’appunto analogico e non digitale.</a:t>
            </a:r>
          </a:p>
          <a:p>
            <a:r>
              <a:rPr lang="it-IT" dirty="0"/>
              <a:t> </a:t>
            </a:r>
          </a:p>
          <a:p>
            <a:r>
              <a:rPr lang="it-IT" dirty="0"/>
              <a:t> </a:t>
            </a:r>
          </a:p>
        </p:txBody>
      </p:sp>
    </p:spTree>
    <p:extLst>
      <p:ext uri="{BB962C8B-B14F-4D97-AF65-F5344CB8AC3E}">
        <p14:creationId xmlns:p14="http://schemas.microsoft.com/office/powerpoint/2010/main" val="251147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60323" y="732408"/>
            <a:ext cx="10546672" cy="6186309"/>
          </a:xfrm>
          <a:prstGeom prst="rect">
            <a:avLst/>
          </a:prstGeom>
          <a:noFill/>
        </p:spPr>
        <p:txBody>
          <a:bodyPr wrap="square" rtlCol="0">
            <a:spAutoFit/>
          </a:bodyPr>
          <a:lstStyle/>
          <a:p>
            <a:pPr marL="285750" indent="-285750">
              <a:buFont typeface="Arial" panose="020B0604020202020204" pitchFamily="34" charset="0"/>
              <a:buChar char="•"/>
            </a:pPr>
            <a:endParaRPr lang="it-IT" dirty="0"/>
          </a:p>
          <a:p>
            <a:endParaRPr lang="it-IT" dirty="0"/>
          </a:p>
          <a:p>
            <a:pPr algn="just"/>
            <a:r>
              <a:rPr lang="it-IT" dirty="0"/>
              <a:t>Si prenda in esame un semplice programma di accensione di una lampada tramite un semplice pulsante. Lo schema circuitale è il seguente:</a:t>
            </a: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La luce si accende quando si chiude il circuito azionando l’apposito interruttore. La slide successiva mostra un semplice esempio di programma PLC per l’accensione di una lampada.</a:t>
            </a:r>
          </a:p>
          <a:p>
            <a:pPr algn="just"/>
            <a:endParaRPr lang="it-IT" dirty="0"/>
          </a:p>
          <a:p>
            <a:pPr algn="just"/>
            <a:endParaRPr lang="it-IT" dirty="0"/>
          </a:p>
          <a:p>
            <a:r>
              <a:rPr lang="it-IT" dirty="0"/>
              <a:t> </a:t>
            </a:r>
          </a:p>
          <a:p>
            <a:r>
              <a:rPr lang="it-IT" dirty="0"/>
              <a:t> </a:t>
            </a:r>
          </a:p>
        </p:txBody>
      </p:sp>
      <p:pic>
        <p:nvPicPr>
          <p:cNvPr id="4" name="Immagine 3">
            <a:extLst>
              <a:ext uri="{FF2B5EF4-FFF2-40B4-BE49-F238E27FC236}">
                <a16:creationId xmlns:a16="http://schemas.microsoft.com/office/drawing/2014/main" id="{7A076806-D046-40B5-93C8-9192FB717B7A}"/>
              </a:ext>
            </a:extLst>
          </p:cNvPr>
          <p:cNvPicPr>
            <a:picLocks noChangeAspect="1"/>
          </p:cNvPicPr>
          <p:nvPr/>
        </p:nvPicPr>
        <p:blipFill>
          <a:blip r:embed="rId2"/>
          <a:stretch>
            <a:fillRect/>
          </a:stretch>
        </p:blipFill>
        <p:spPr>
          <a:xfrm>
            <a:off x="3211580" y="2224935"/>
            <a:ext cx="5768840" cy="2408129"/>
          </a:xfrm>
          <a:prstGeom prst="rect">
            <a:avLst/>
          </a:prstGeom>
        </p:spPr>
      </p:pic>
    </p:spTree>
    <p:extLst>
      <p:ext uri="{BB962C8B-B14F-4D97-AF65-F5344CB8AC3E}">
        <p14:creationId xmlns:p14="http://schemas.microsoft.com/office/powerpoint/2010/main" val="591685059"/>
      </p:ext>
    </p:extLst>
  </p:cSld>
  <p:clrMapOvr>
    <a:masterClrMapping/>
  </p:clrMapOvr>
</p:sld>
</file>

<file path=ppt/theme/theme1.xml><?xml version="1.0" encoding="utf-8"?>
<a:theme xmlns:a="http://schemas.openxmlformats.org/drawingml/2006/main" name="Office Theme">
  <a:themeElements>
    <a:clrScheme name="Allppt-Diagram-Theme-Color-01">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57687C"/>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12622</TotalTime>
  <Words>1370</Words>
  <Application>Microsoft Office PowerPoint</Application>
  <PresentationFormat>Widescreen</PresentationFormat>
  <Paragraphs>294</Paragraphs>
  <Slides>22</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22</vt:i4>
      </vt:variant>
    </vt:vector>
  </HeadingPairs>
  <TitlesOfParts>
    <vt:vector size="25" baseType="lpstr">
      <vt:lpstr>arial</vt:lpstr>
      <vt:lpstr>arial</vt:lpstr>
      <vt:lpstr>Office Theme</vt:lpstr>
      <vt:lpstr>Appunti di 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revision>124</cp:revision>
  <dcterms:created xsi:type="dcterms:W3CDTF">2018-02-18T19:39:47Z</dcterms:created>
  <dcterms:modified xsi:type="dcterms:W3CDTF">2020-09-24T11:04:41Z</dcterms:modified>
</cp:coreProperties>
</file>