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9" r:id="rId4"/>
    <p:sldId id="280" r:id="rId5"/>
    <p:sldId id="281" r:id="rId6"/>
    <p:sldId id="282" r:id="rId7"/>
    <p:sldId id="284" r:id="rId8"/>
    <p:sldId id="285" r:id="rId9"/>
    <p:sldId id="283" r:id="rId10"/>
    <p:sldId id="286" r:id="rId11"/>
    <p:sldId id="287" r:id="rId12"/>
    <p:sldId id="288" r:id="rId13"/>
    <p:sldId id="289" r:id="rId14"/>
    <p:sldId id="290" r:id="rId1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6713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95596" autoAdjust="0"/>
  </p:normalViewPr>
  <p:slideViewPr>
    <p:cSldViewPr>
      <p:cViewPr varScale="1">
        <p:scale>
          <a:sx n="82" d="100"/>
          <a:sy n="82" d="100"/>
        </p:scale>
        <p:origin x="907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3193563-DE67-4229-B085-B6549C7F6685}" type="slidenum">
              <a:rPr lang="en-US" altLang="zh-CN"/>
              <a:pPr>
                <a:defRPr/>
              </a:pPr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08724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DD587D-A238-477E-818D-AADB53C2BB82}" type="slidenum">
              <a:rPr lang="en-US" altLang="zh-CN" sz="1200" smtClean="0"/>
              <a:pPr eaLnBrk="1" hangingPunct="1"/>
              <a:t>1</a:t>
            </a:fld>
            <a:endParaRPr lang="en-US" altLang="zh-CN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05CC52-6617-4640-BD15-00625B63C49F}" type="slidenum">
              <a:rPr lang="en-US" altLang="zh-CN" sz="1200" smtClean="0"/>
              <a:pPr eaLnBrk="1" hangingPunct="1"/>
              <a:t>2</a:t>
            </a:fld>
            <a:endParaRPr lang="en-US" altLang="zh-CN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6232A0-B015-44EF-8F2F-038648A8670F}" type="slidenum">
              <a:rPr lang="en-US" altLang="zh-CN" sz="1200" smtClean="0"/>
              <a:pPr eaLnBrk="1" hangingPunct="1"/>
              <a:t>3</a:t>
            </a:fld>
            <a:endParaRPr lang="en-US" altLang="zh-CN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362200"/>
            <a:ext cx="70866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altLang="zh-CN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987675"/>
            <a:ext cx="7086600" cy="441325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en-US" altLang="zh-CN" noProof="0"/>
          </a:p>
        </p:txBody>
      </p:sp>
    </p:spTree>
    <p:extLst>
      <p:ext uri="{BB962C8B-B14F-4D97-AF65-F5344CB8AC3E}">
        <p14:creationId xmlns:p14="http://schemas.microsoft.com/office/powerpoint/2010/main" val="2309715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0279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77000" y="1189038"/>
            <a:ext cx="1828800" cy="55165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90600" y="1189038"/>
            <a:ext cx="5334000" cy="55165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2245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81488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4429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90600" y="2133600"/>
            <a:ext cx="3581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24400" y="2133600"/>
            <a:ext cx="3581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2123728" y="260648"/>
            <a:ext cx="4190571" cy="407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</a:t>
            </a:r>
            <a:r>
              <a:rPr lang="en-US" altLang="zh-CN" sz="2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模板网</a:t>
            </a:r>
            <a:r>
              <a:rPr lang="en-US" altLang="zh-CN" sz="2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-WWW.1PPT.COM</a:t>
            </a:r>
          </a:p>
        </p:txBody>
      </p:sp>
    </p:spTree>
    <p:extLst>
      <p:ext uri="{BB962C8B-B14F-4D97-AF65-F5344CB8AC3E}">
        <p14:creationId xmlns:p14="http://schemas.microsoft.com/office/powerpoint/2010/main" val="1983164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60106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6665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980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矩形 5"/>
          <p:cNvSpPr/>
          <p:nvPr userDrawn="1"/>
        </p:nvSpPr>
        <p:spPr>
          <a:xfrm>
            <a:off x="6300192" y="5517232"/>
            <a:ext cx="8640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www.1ppt.com/jiaoan/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www.1ppt.cn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4221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45582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1890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133600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99592" y="1916832"/>
            <a:ext cx="7086600" cy="704850"/>
          </a:xfrm>
        </p:spPr>
        <p:txBody>
          <a:bodyPr/>
          <a:lstStyle/>
          <a:p>
            <a:pPr eaLnBrk="1" hangingPunct="1"/>
            <a:r>
              <a:rPr lang="it-IT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I SISTEMI EMBEDDED</a:t>
            </a:r>
            <a:endParaRPr lang="ru-RU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924944"/>
            <a:ext cx="7086600" cy="441325"/>
          </a:xfrm>
        </p:spPr>
        <p:txBody>
          <a:bodyPr/>
          <a:lstStyle/>
          <a:p>
            <a:r>
              <a:rPr lang="it-IT" altLang="zh-CN" sz="2400" dirty="0">
                <a:latin typeface="微软雅黑" pitchFamily="34" charset="-122"/>
                <a:ea typeface="微软雅黑" pitchFamily="34" charset="-122"/>
              </a:rPr>
              <a:t>Corso base sui sistemi </a:t>
            </a:r>
            <a:r>
              <a:rPr lang="it-IT" altLang="zh-CN" sz="2400">
                <a:latin typeface="微软雅黑" pitchFamily="34" charset="-122"/>
                <a:ea typeface="微软雅黑" pitchFamily="34" charset="-122"/>
              </a:rPr>
              <a:t>a microcontrollore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286111-124B-4F30-9E0B-0E39748FC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6672"/>
            <a:ext cx="7315200" cy="715962"/>
          </a:xfrm>
        </p:spPr>
        <p:txBody>
          <a:bodyPr/>
          <a:lstStyle/>
          <a:p>
            <a:r>
              <a:rPr lang="it-IT" dirty="0"/>
              <a:t>Il multiplexing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11B076-AB73-4CC0-A35B-EBA7BDDC3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12776"/>
            <a:ext cx="7315200" cy="4572000"/>
          </a:xfrm>
        </p:spPr>
        <p:txBody>
          <a:bodyPr/>
          <a:lstStyle/>
          <a:p>
            <a:pPr algn="just"/>
            <a:r>
              <a:rPr lang="it-IT" dirty="0"/>
              <a:t>Nel mondo delle piattaforme embedded capita con relativa frequenza di dover gestire informazioni provenienti da sensori (o inviate ad attuatori) in numero maggiore rispetto alla disponibilità di ingressi/uscite (GPIO) della board in uso. </a:t>
            </a:r>
          </a:p>
        </p:txBody>
      </p:sp>
    </p:spTree>
    <p:extLst>
      <p:ext uri="{BB962C8B-B14F-4D97-AF65-F5344CB8AC3E}">
        <p14:creationId xmlns:p14="http://schemas.microsoft.com/office/powerpoint/2010/main" val="1495933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E2B880-D250-41C3-9656-98A4B4E69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64164"/>
            <a:ext cx="7315200" cy="715962"/>
          </a:xfrm>
        </p:spPr>
        <p:txBody>
          <a:bodyPr/>
          <a:lstStyle/>
          <a:p>
            <a:r>
              <a:rPr lang="it-IT" dirty="0"/>
              <a:t>Convertitori AD e DA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17ACE5-B00D-4A49-9B94-5689EC9E5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980728"/>
            <a:ext cx="8280920" cy="45720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  <a:defRPr/>
            </a:pPr>
            <a:r>
              <a:rPr lang="it-IT" sz="2400" dirty="0">
                <a:latin typeface="Segoe UI" panose="020B0502040204020203" pitchFamily="34" charset="0"/>
                <a:cs typeface="Segoe UI" panose="020B0502040204020203" pitchFamily="34" charset="0"/>
              </a:rPr>
              <a:t>In questa e nelle prossime slides verranno affrontati i singoli componenti di un sistema embedded. Si parte dal convertitore A/D-D/A.</a:t>
            </a:r>
          </a:p>
          <a:p>
            <a:pPr marL="0" indent="0">
              <a:spcAft>
                <a:spcPts val="600"/>
              </a:spcAft>
              <a:buNone/>
              <a:defRPr/>
            </a:pPr>
            <a:endParaRPr lang="it-IT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endParaRPr lang="it-IT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endParaRPr lang="it-IT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endParaRPr lang="it-IT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endParaRPr lang="it-IT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it-IT" sz="2400" dirty="0">
                <a:latin typeface="Segoe UI" panose="020B0502040204020203" pitchFamily="34" charset="0"/>
                <a:cs typeface="Segoe UI" panose="020B0502040204020203" pitchFamily="34" charset="0"/>
              </a:rPr>
              <a:t>Per esempio, gli ADC (</a:t>
            </a:r>
            <a:r>
              <a:rPr lang="it-IT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Analog</a:t>
            </a:r>
            <a:r>
              <a:rPr lang="it-IT" sz="2400" dirty="0">
                <a:latin typeface="Segoe UI" panose="020B0502040204020203" pitchFamily="34" charset="0"/>
                <a:cs typeface="Segoe UI" panose="020B0502040204020203" pitchFamily="34" charset="0"/>
              </a:rPr>
              <a:t> Digital Converter) sono dei convertitori analogici-digitali i quali convertono i segnali analogici di ingresso nei corrispondenti valori in formato binario. Uno dei parametri fondamentali di un convertitore ADC è la </a:t>
            </a:r>
            <a:r>
              <a:rPr lang="it-IT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risoluzione</a:t>
            </a:r>
            <a:r>
              <a:rPr lang="it-IT" sz="24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381F868-B42C-4081-AB9E-D4279D4E1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698" y="2842209"/>
            <a:ext cx="4648603" cy="11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39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E2B880-D250-41C3-9656-98A4B4E69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64164"/>
            <a:ext cx="7315200" cy="715962"/>
          </a:xfrm>
        </p:spPr>
        <p:txBody>
          <a:bodyPr/>
          <a:lstStyle/>
          <a:p>
            <a:r>
              <a:rPr lang="it-IT" dirty="0"/>
              <a:t>Convertitori AD e DA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17ACE5-B00D-4A49-9B94-5689EC9E5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980728"/>
            <a:ext cx="8280920" cy="45720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  <a:defRPr/>
            </a:pPr>
            <a:r>
              <a:rPr lang="it-IT" sz="2400" dirty="0">
                <a:latin typeface="Segoe UI" panose="020B0502040204020203" pitchFamily="34" charset="0"/>
                <a:cs typeface="Segoe UI" panose="020B0502040204020203" pitchFamily="34" charset="0"/>
              </a:rPr>
              <a:t>La risoluzione di un convertitore ADC è definita come la minima variazione della grandezza analogica in ingresso che provoca una variazione di un LSB nel numero di uscita.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it-IT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LSB</a:t>
            </a:r>
            <a:r>
              <a:rPr lang="it-IT" sz="2400" dirty="0">
                <a:latin typeface="Segoe UI" panose="020B0502040204020203" pitchFamily="34" charset="0"/>
                <a:cs typeface="Segoe UI" panose="020B0502040204020203" pitchFamily="34" charset="0"/>
              </a:rPr>
              <a:t> è l’acronimo di </a:t>
            </a:r>
            <a:r>
              <a:rPr lang="it-IT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Least</a:t>
            </a:r>
            <a:r>
              <a:rPr lang="it-IT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Significant</a:t>
            </a:r>
            <a:r>
              <a:rPr lang="it-IT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Bit </a:t>
            </a:r>
            <a:r>
              <a:rPr lang="it-IT" sz="2400" dirty="0">
                <a:latin typeface="Segoe UI" panose="020B0502040204020203" pitchFamily="34" charset="0"/>
                <a:cs typeface="Segoe UI" panose="020B0502040204020203" pitchFamily="34" charset="0"/>
              </a:rPr>
              <a:t>ed è il bit meno significativo in una sequenza di bit. LSB è il bit con peso minore mentre </a:t>
            </a:r>
            <a:r>
              <a:rPr lang="it-IT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MSB (</a:t>
            </a:r>
            <a:r>
              <a:rPr lang="it-IT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Most</a:t>
            </a:r>
            <a:r>
              <a:rPr lang="it-IT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Significant</a:t>
            </a:r>
            <a:r>
              <a:rPr lang="it-IT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Bit) </a:t>
            </a:r>
            <a:r>
              <a:rPr lang="it-IT" sz="2400" dirty="0">
                <a:latin typeface="Segoe UI" panose="020B0502040204020203" pitchFamily="34" charset="0"/>
                <a:cs typeface="Segoe UI" panose="020B0502040204020203" pitchFamily="34" charset="0"/>
              </a:rPr>
              <a:t>è il bit con peso maggiore. 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it-IT" sz="2400" dirty="0">
                <a:latin typeface="Segoe UI" panose="020B0502040204020203" pitchFamily="34" charset="0"/>
                <a:cs typeface="Segoe UI" panose="020B0502040204020203" pitchFamily="34" charset="0"/>
              </a:rPr>
              <a:t>Per esempio, il seguente byte (sequenza di 8 bit): 00110011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it-IT" sz="2400" dirty="0">
                <a:latin typeface="Segoe UI" panose="020B0502040204020203" pitchFamily="34" charset="0"/>
                <a:cs typeface="Segoe UI" panose="020B0502040204020203" pitchFamily="34" charset="0"/>
              </a:rPr>
              <a:t>ha LSB=1 ed MSB=0.</a:t>
            </a:r>
          </a:p>
        </p:txBody>
      </p:sp>
    </p:spTree>
    <p:extLst>
      <p:ext uri="{BB962C8B-B14F-4D97-AF65-F5344CB8AC3E}">
        <p14:creationId xmlns:p14="http://schemas.microsoft.com/office/powerpoint/2010/main" val="3405008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E2B880-D250-41C3-9656-98A4B4E69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64164"/>
            <a:ext cx="7315200" cy="715962"/>
          </a:xfrm>
        </p:spPr>
        <p:txBody>
          <a:bodyPr/>
          <a:lstStyle/>
          <a:p>
            <a:r>
              <a:rPr lang="it-IT" dirty="0"/>
              <a:t>Convertitori AD e DA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B417ACE5-B00D-4A49-9B94-5689EC9E5B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7544" y="980728"/>
                <a:ext cx="8280920" cy="4572000"/>
              </a:xfrm>
            </p:spPr>
            <p:txBody>
              <a:bodyPr/>
              <a:lstStyle/>
              <a:p>
                <a:pPr marL="0" indent="0" algn="just">
                  <a:spcAft>
                    <a:spcPts val="600"/>
                  </a:spcAft>
                  <a:buNone/>
                  <a:defRPr/>
                </a:pPr>
                <a:r>
                  <a:rPr lang="it-IT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La risoluzione di un convertitore ADC indica quindi il numero di valori discreti che esso è in grado di produrre. Per esempio, un ADC in grado di codificare un segnale analogico con 256 differenti valori numerici, ha una risoluzione di 8 bit. Infatti:</a:t>
                </a:r>
              </a:p>
              <a:p>
                <a:pPr marL="0" indent="0">
                  <a:spcAft>
                    <a:spcPts val="600"/>
                  </a:spcAft>
                  <a:buNone/>
                  <a:defRPr/>
                </a:pPr>
                <a:r>
                  <a:rPr lang="it-IT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2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8</m:t>
                        </m:r>
                      </m:sup>
                    </m:sSup>
                    <m:r>
                      <a:rPr lang="it-IT" sz="24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=256</m:t>
                    </m:r>
                  </m:oMath>
                </a14:m>
                <a:endParaRPr lang="it-IT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spcAft>
                    <a:spcPts val="600"/>
                  </a:spcAft>
                  <a:buNone/>
                  <a:defRPr/>
                </a:pPr>
                <a:r>
                  <a:rPr lang="it-IT" sz="2400" dirty="0">
                    <a:effectLst/>
                    <a:latin typeface="Segoe UI" panose="020B0502040204020203" pitchFamily="34" charset="0"/>
                    <a:cs typeface="Segoe UI" panose="020B0502040204020203" pitchFamily="34" charset="0"/>
                  </a:rPr>
                  <a:t>Per esempio, l’ADC usato sulla scheda Arduino UNO mostrata nella slide successiva ha una risoluzione di 10 bit, quindi si è in grado di codificare 1024 differenti valori.  </a:t>
                </a:r>
              </a:p>
              <a:p>
                <a:pPr marL="0" indent="0">
                  <a:buNone/>
                </a:pPr>
                <a:br>
                  <a:rPr lang="it-IT" dirty="0">
                    <a:effectLst/>
                  </a:rPr>
                </a:br>
                <a:endParaRPr lang="it-IT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B417ACE5-B00D-4A49-9B94-5689EC9E5B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980728"/>
                <a:ext cx="8280920" cy="4572000"/>
              </a:xfrm>
              <a:blipFill>
                <a:blip r:embed="rId2"/>
                <a:stretch>
                  <a:fillRect l="-1178" t="-933" r="-11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3749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E2B880-D250-41C3-9656-98A4B4E69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64164"/>
            <a:ext cx="7315200" cy="715962"/>
          </a:xfrm>
        </p:spPr>
        <p:txBody>
          <a:bodyPr/>
          <a:lstStyle/>
          <a:p>
            <a:r>
              <a:rPr lang="it-IT" dirty="0"/>
              <a:t>Convertitori AD e DA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17ACE5-B00D-4A49-9B94-5689EC9E5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980728"/>
            <a:ext cx="8280920" cy="4572000"/>
          </a:xfrm>
        </p:spPr>
        <p:txBody>
          <a:bodyPr/>
          <a:lstStyle/>
          <a:p>
            <a:pPr marL="0" indent="0">
              <a:buNone/>
            </a:pPr>
            <a:br>
              <a:rPr lang="it-IT" dirty="0">
                <a:effectLst/>
              </a:rPr>
            </a:br>
            <a:endParaRPr lang="it-IT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D894779-E3C2-4AAB-862D-79F2AF20FC42}"/>
              </a:ext>
            </a:extLst>
          </p:cNvPr>
          <p:cNvSpPr txBox="1"/>
          <p:nvPr/>
        </p:nvSpPr>
        <p:spPr>
          <a:xfrm>
            <a:off x="251520" y="1074439"/>
            <a:ext cx="32001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Tabella tipologie ADC: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A14A5DEE-E74C-4F99-B8BB-9E86E4A9BB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556070"/>
              </p:ext>
            </p:extLst>
          </p:nvPr>
        </p:nvGraphicFramePr>
        <p:xfrm>
          <a:off x="395536" y="1539880"/>
          <a:ext cx="8424935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987">
                  <a:extLst>
                    <a:ext uri="{9D8B030D-6E8A-4147-A177-3AD203B41FA5}">
                      <a16:colId xmlns:a16="http://schemas.microsoft.com/office/drawing/2014/main" val="4145777024"/>
                    </a:ext>
                  </a:extLst>
                </a:gridCol>
                <a:gridCol w="1684987">
                  <a:extLst>
                    <a:ext uri="{9D8B030D-6E8A-4147-A177-3AD203B41FA5}">
                      <a16:colId xmlns:a16="http://schemas.microsoft.com/office/drawing/2014/main" val="802248019"/>
                    </a:ext>
                  </a:extLst>
                </a:gridCol>
                <a:gridCol w="1684987">
                  <a:extLst>
                    <a:ext uri="{9D8B030D-6E8A-4147-A177-3AD203B41FA5}">
                      <a16:colId xmlns:a16="http://schemas.microsoft.com/office/drawing/2014/main" val="3820868007"/>
                    </a:ext>
                  </a:extLst>
                </a:gridCol>
                <a:gridCol w="1909937">
                  <a:extLst>
                    <a:ext uri="{9D8B030D-6E8A-4147-A177-3AD203B41FA5}">
                      <a16:colId xmlns:a16="http://schemas.microsoft.com/office/drawing/2014/main" val="3137291901"/>
                    </a:ext>
                  </a:extLst>
                </a:gridCol>
                <a:gridCol w="1460037">
                  <a:extLst>
                    <a:ext uri="{9D8B030D-6E8A-4147-A177-3AD203B41FA5}">
                      <a16:colId xmlns:a16="http://schemas.microsoft.com/office/drawing/2014/main" val="142235905"/>
                    </a:ext>
                  </a:extLst>
                </a:gridCol>
              </a:tblGrid>
              <a:tr h="551467">
                <a:tc>
                  <a:txBody>
                    <a:bodyPr/>
                    <a:lstStyle/>
                    <a:p>
                      <a:r>
                        <a:rPr lang="it-IT" dirty="0"/>
                        <a:t>Tipo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Caratteristiche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Massima risoluzione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Massimo campionamento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105583"/>
                  </a:ext>
                </a:extLst>
              </a:tr>
              <a:tr h="551467">
                <a:tc>
                  <a:txBody>
                    <a:bodyPr/>
                    <a:lstStyle/>
                    <a:p>
                      <a:r>
                        <a:rPr lang="it-IT" dirty="0"/>
                        <a:t>Dual </a:t>
                      </a:r>
                      <a:r>
                        <a:rPr lang="it-IT" dirty="0" err="1"/>
                        <a:t>Slope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Lento ma economico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20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100Hz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749160"/>
                  </a:ext>
                </a:extLst>
              </a:tr>
              <a:tr h="787810">
                <a:tc>
                  <a:txBody>
                    <a:bodyPr/>
                    <a:lstStyle/>
                    <a:p>
                      <a:r>
                        <a:rPr lang="it-IT" dirty="0"/>
                        <a:t>Flash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Veloce ma con bassa risoluzione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12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562366"/>
                  </a:ext>
                </a:extLst>
              </a:tr>
              <a:tr h="1024153">
                <a:tc>
                  <a:txBody>
                    <a:bodyPr/>
                    <a:lstStyle/>
                    <a:p>
                      <a:r>
                        <a:rPr lang="it-IT" dirty="0"/>
                        <a:t>Pipeline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Molto veloce ma con risoluzione limitata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16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641895"/>
                  </a:ext>
                </a:extLst>
              </a:tr>
              <a:tr h="787810">
                <a:tc>
                  <a:txBody>
                    <a:bodyPr/>
                    <a:lstStyle/>
                    <a:p>
                      <a:r>
                        <a:rPr lang="it-IT" dirty="0"/>
                        <a:t>SAR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Buon rapporto velocita-risoluzione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18 </a:t>
                      </a:r>
                      <a:r>
                        <a:rPr lang="it-IT" u="none" dirty="0"/>
                        <a:t>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953018"/>
                  </a:ext>
                </a:extLst>
              </a:tr>
              <a:tr h="1024153">
                <a:tc>
                  <a:txBody>
                    <a:bodyPr/>
                    <a:lstStyle/>
                    <a:p>
                      <a:r>
                        <a:rPr lang="it-IT" dirty="0"/>
                        <a:t>Sigma-Delta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Alta dinamica, filtro anti-aliasing integrato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32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19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33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476672"/>
            <a:ext cx="7315200" cy="715962"/>
          </a:xfrm>
        </p:spPr>
        <p:txBody>
          <a:bodyPr/>
          <a:lstStyle/>
          <a:p>
            <a:pPr eaLnBrk="1" hangingPunct="1"/>
            <a:r>
              <a:rPr lang="en-US" altLang="zh-CN" sz="4000" dirty="0" err="1">
                <a:ea typeface="宋体" charset="-122"/>
              </a:rPr>
              <a:t>Introduzione</a:t>
            </a:r>
            <a:endParaRPr lang="ru-RU" altLang="zh-CN" sz="4000" dirty="0"/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484784"/>
            <a:ext cx="73152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ko-KR" sz="2000" dirty="0">
                <a:latin typeface="Verdana" pitchFamily="34" charset="0"/>
                <a:ea typeface="굴림" pitchFamily="34" charset="-127"/>
              </a:rPr>
              <a:t>Lo </a:t>
            </a:r>
            <a:r>
              <a:rPr lang="en-US" altLang="ko-KR" sz="2000" dirty="0" err="1">
                <a:latin typeface="Verdana" pitchFamily="34" charset="0"/>
                <a:ea typeface="굴림" pitchFamily="34" charset="-127"/>
              </a:rPr>
              <a:t>scopo</a:t>
            </a:r>
            <a:r>
              <a:rPr lang="en-US" altLang="ko-KR" sz="2000" dirty="0">
                <a:latin typeface="Verdana" pitchFamily="34" charset="0"/>
                <a:ea typeface="굴림" pitchFamily="34" charset="-127"/>
              </a:rPr>
              <a:t> di </a:t>
            </a:r>
            <a:r>
              <a:rPr lang="en-US" altLang="ko-KR" sz="2000" dirty="0" err="1">
                <a:latin typeface="Verdana" pitchFamily="34" charset="0"/>
                <a:ea typeface="굴림" pitchFamily="34" charset="-127"/>
              </a:rPr>
              <a:t>questo</a:t>
            </a:r>
            <a:r>
              <a:rPr lang="en-US" altLang="ko-KR" sz="2000" dirty="0">
                <a:latin typeface="Verdana" pitchFamily="34" charset="0"/>
                <a:ea typeface="굴림" pitchFamily="34" charset="-127"/>
              </a:rPr>
              <a:t> mini </a:t>
            </a:r>
            <a:r>
              <a:rPr lang="en-US" altLang="ko-KR" sz="2000" dirty="0" err="1">
                <a:latin typeface="Verdana" pitchFamily="34" charset="0"/>
                <a:ea typeface="굴림" pitchFamily="34" charset="-127"/>
              </a:rPr>
              <a:t>corso</a:t>
            </a:r>
            <a:r>
              <a:rPr lang="en-US" altLang="ko-KR" sz="2000" dirty="0">
                <a:latin typeface="Verdana" pitchFamily="34" charset="0"/>
                <a:ea typeface="굴림" pitchFamily="34" charset="-127"/>
              </a:rPr>
              <a:t> è </a:t>
            </a:r>
            <a:r>
              <a:rPr lang="en-US" altLang="ko-KR" sz="2000" dirty="0" err="1">
                <a:latin typeface="Verdana" pitchFamily="34" charset="0"/>
                <a:ea typeface="굴림" pitchFamily="34" charset="-127"/>
              </a:rPr>
              <a:t>quello</a:t>
            </a:r>
            <a:r>
              <a:rPr lang="en-US" altLang="ko-KR" sz="2000" dirty="0">
                <a:latin typeface="Verdana" pitchFamily="34" charset="0"/>
                <a:ea typeface="굴림" pitchFamily="34" charset="-127"/>
              </a:rPr>
              <a:t> di </a:t>
            </a:r>
            <a:r>
              <a:rPr lang="en-US" altLang="ko-KR" sz="2000" dirty="0" err="1">
                <a:latin typeface="Verdana" pitchFamily="34" charset="0"/>
                <a:ea typeface="굴림" pitchFamily="34" charset="-127"/>
              </a:rPr>
              <a:t>descrivere</a:t>
            </a:r>
            <a:r>
              <a:rPr lang="en-US" altLang="ko-KR" sz="2000" dirty="0">
                <a:latin typeface="Verdana" pitchFamily="34" charset="0"/>
                <a:ea typeface="굴림" pitchFamily="34" charset="-127"/>
              </a:rPr>
              <a:t> </a:t>
            </a:r>
            <a:r>
              <a:rPr lang="en-US" altLang="ko-KR" sz="2000" dirty="0" err="1">
                <a:latin typeface="Verdana" pitchFamily="34" charset="0"/>
                <a:ea typeface="굴림" pitchFamily="34" charset="-127"/>
              </a:rPr>
              <a:t>il</a:t>
            </a:r>
            <a:r>
              <a:rPr lang="en-US" altLang="ko-KR" sz="2000" dirty="0">
                <a:latin typeface="Verdana" pitchFamily="34" charset="0"/>
                <a:ea typeface="굴림" pitchFamily="34" charset="-127"/>
              </a:rPr>
              <a:t> mondo </a:t>
            </a:r>
            <a:r>
              <a:rPr lang="en-US" altLang="ko-KR" sz="2000" dirty="0" err="1">
                <a:latin typeface="Verdana" pitchFamily="34" charset="0"/>
                <a:ea typeface="굴림" pitchFamily="34" charset="-127"/>
              </a:rPr>
              <a:t>dei</a:t>
            </a:r>
            <a:r>
              <a:rPr lang="en-US" altLang="ko-KR" sz="2000" dirty="0">
                <a:latin typeface="Verdana" pitchFamily="34" charset="0"/>
                <a:ea typeface="굴림" pitchFamily="34" charset="-127"/>
              </a:rPr>
              <a:t> </a:t>
            </a:r>
            <a:r>
              <a:rPr lang="en-US" altLang="ko-KR" sz="2000" dirty="0" err="1">
                <a:latin typeface="Verdana" pitchFamily="34" charset="0"/>
                <a:ea typeface="굴림" pitchFamily="34" charset="-127"/>
              </a:rPr>
              <a:t>sistemi</a:t>
            </a:r>
            <a:r>
              <a:rPr lang="en-US" altLang="ko-KR" sz="2000" dirty="0">
                <a:latin typeface="Verdana" pitchFamily="34" charset="0"/>
                <a:ea typeface="굴림" pitchFamily="34" charset="-127"/>
              </a:rPr>
              <a:t> embedded.</a:t>
            </a:r>
          </a:p>
          <a:p>
            <a:pPr eaLnBrk="1" hangingPunct="1">
              <a:lnSpc>
                <a:spcPct val="80000"/>
              </a:lnSpc>
            </a:pPr>
            <a:endParaRPr lang="en-US" altLang="ko-KR" sz="2000" dirty="0">
              <a:latin typeface="Verdana" pitchFamily="34" charset="0"/>
              <a:ea typeface="굴림" pitchFamily="34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ko-KR" sz="2000" dirty="0">
                <a:latin typeface="Verdana" pitchFamily="34" charset="0"/>
                <a:ea typeface="굴림" pitchFamily="34" charset="-127"/>
              </a:rPr>
              <a:t>Il </a:t>
            </a:r>
            <a:r>
              <a:rPr lang="en-US" altLang="ko-KR" sz="2000" dirty="0" err="1">
                <a:latin typeface="Verdana" pitchFamily="34" charset="0"/>
                <a:ea typeface="굴림" pitchFamily="34" charset="-127"/>
              </a:rPr>
              <a:t>corso</a:t>
            </a:r>
            <a:r>
              <a:rPr lang="en-US" altLang="ko-KR" sz="2000" dirty="0">
                <a:latin typeface="Verdana" pitchFamily="34" charset="0"/>
                <a:ea typeface="굴림" pitchFamily="34" charset="-127"/>
              </a:rPr>
              <a:t> </a:t>
            </a:r>
            <a:r>
              <a:rPr lang="en-US" altLang="ko-KR" sz="2000" dirty="0" err="1">
                <a:latin typeface="Verdana" pitchFamily="34" charset="0"/>
                <a:ea typeface="굴림" pitchFamily="34" charset="-127"/>
              </a:rPr>
              <a:t>parte</a:t>
            </a:r>
            <a:r>
              <a:rPr lang="en-US" altLang="ko-KR" sz="2000" dirty="0">
                <a:latin typeface="Verdana" pitchFamily="34" charset="0"/>
                <a:ea typeface="굴림" pitchFamily="34" charset="-127"/>
              </a:rPr>
              <a:t> </a:t>
            </a:r>
            <a:r>
              <a:rPr lang="en-US" altLang="ko-KR" sz="2000" dirty="0" err="1">
                <a:latin typeface="Verdana" pitchFamily="34" charset="0"/>
                <a:ea typeface="굴림" pitchFamily="34" charset="-127"/>
              </a:rPr>
              <a:t>dalla</a:t>
            </a:r>
            <a:r>
              <a:rPr lang="en-US" altLang="ko-KR" sz="2000" dirty="0">
                <a:latin typeface="Verdana" pitchFamily="34" charset="0"/>
                <a:ea typeface="굴림" pitchFamily="34" charset="-127"/>
              </a:rPr>
              <a:t> </a:t>
            </a:r>
            <a:r>
              <a:rPr lang="en-US" altLang="ko-KR" sz="2000" dirty="0" err="1">
                <a:latin typeface="Verdana" pitchFamily="34" charset="0"/>
                <a:ea typeface="굴림" pitchFamily="34" charset="-127"/>
              </a:rPr>
              <a:t>definizione</a:t>
            </a:r>
            <a:r>
              <a:rPr lang="en-US" altLang="ko-KR" sz="2000" dirty="0">
                <a:latin typeface="Verdana" pitchFamily="34" charset="0"/>
                <a:ea typeface="굴림" pitchFamily="34" charset="-127"/>
              </a:rPr>
              <a:t> di </a:t>
            </a:r>
            <a:r>
              <a:rPr lang="en-US" altLang="ko-KR" sz="2000" dirty="0" err="1">
                <a:latin typeface="Verdana" pitchFamily="34" charset="0"/>
                <a:ea typeface="굴림" pitchFamily="34" charset="-127"/>
              </a:rPr>
              <a:t>cosa</a:t>
            </a:r>
            <a:r>
              <a:rPr lang="en-US" altLang="ko-KR" sz="2000" dirty="0">
                <a:latin typeface="Verdana" pitchFamily="34" charset="0"/>
                <a:ea typeface="굴림" pitchFamily="34" charset="-127"/>
              </a:rPr>
              <a:t> è un </a:t>
            </a:r>
            <a:r>
              <a:rPr lang="en-US" altLang="ko-KR" sz="2000" dirty="0" err="1">
                <a:latin typeface="Verdana" pitchFamily="34" charset="0"/>
                <a:ea typeface="굴림" pitchFamily="34" charset="-127"/>
              </a:rPr>
              <a:t>sistema</a:t>
            </a:r>
            <a:r>
              <a:rPr lang="en-US" altLang="ko-KR" sz="2000" dirty="0">
                <a:latin typeface="Verdana" pitchFamily="34" charset="0"/>
                <a:ea typeface="굴림" pitchFamily="34" charset="-127"/>
              </a:rPr>
              <a:t> embedded </a:t>
            </a:r>
            <a:r>
              <a:rPr lang="en-US" altLang="ko-KR" sz="2000" dirty="0" err="1">
                <a:latin typeface="Verdana" pitchFamily="34" charset="0"/>
                <a:ea typeface="굴림" pitchFamily="34" charset="-127"/>
              </a:rPr>
              <a:t>fino</a:t>
            </a:r>
            <a:r>
              <a:rPr lang="en-US" altLang="ko-KR" sz="2000" dirty="0">
                <a:latin typeface="Verdana" pitchFamily="34" charset="0"/>
                <a:ea typeface="굴림" pitchFamily="34" charset="-127"/>
              </a:rPr>
              <a:t> </a:t>
            </a:r>
            <a:r>
              <a:rPr lang="en-US" altLang="ko-KR" sz="2000" dirty="0" err="1">
                <a:latin typeface="Verdana" pitchFamily="34" charset="0"/>
                <a:ea typeface="굴림" pitchFamily="34" charset="-127"/>
              </a:rPr>
              <a:t>alla</a:t>
            </a:r>
            <a:r>
              <a:rPr lang="en-US" altLang="ko-KR" sz="2000" dirty="0">
                <a:latin typeface="Verdana" pitchFamily="34" charset="0"/>
                <a:ea typeface="굴림" pitchFamily="34" charset="-127"/>
              </a:rPr>
              <a:t> </a:t>
            </a:r>
            <a:r>
              <a:rPr lang="en-US" altLang="ko-KR" sz="2000" dirty="0" err="1">
                <a:latin typeface="Verdana" pitchFamily="34" charset="0"/>
                <a:ea typeface="굴림" pitchFamily="34" charset="-127"/>
              </a:rPr>
              <a:t>sommaria</a:t>
            </a:r>
            <a:r>
              <a:rPr lang="en-US" altLang="ko-KR" sz="2000" dirty="0">
                <a:latin typeface="Verdana" pitchFamily="34" charset="0"/>
                <a:ea typeface="굴림" pitchFamily="34" charset="-127"/>
              </a:rPr>
              <a:t> </a:t>
            </a:r>
            <a:r>
              <a:rPr lang="en-US" altLang="ko-KR" sz="2000" dirty="0" err="1">
                <a:latin typeface="Verdana" pitchFamily="34" charset="0"/>
                <a:ea typeface="굴림" pitchFamily="34" charset="-127"/>
              </a:rPr>
              <a:t>descrizione</a:t>
            </a:r>
            <a:r>
              <a:rPr lang="en-US" altLang="ko-KR" sz="2000" dirty="0">
                <a:latin typeface="Verdana" pitchFamily="34" charset="0"/>
                <a:ea typeface="굴림" pitchFamily="34" charset="-127"/>
              </a:rPr>
              <a:t> </a:t>
            </a:r>
            <a:r>
              <a:rPr lang="en-US" altLang="ko-KR" sz="2000" dirty="0" err="1">
                <a:latin typeface="Verdana" pitchFamily="34" charset="0"/>
                <a:ea typeface="굴림" pitchFamily="34" charset="-127"/>
              </a:rPr>
              <a:t>dell’architettura</a:t>
            </a:r>
            <a:r>
              <a:rPr lang="en-US" altLang="ko-KR" sz="2000" dirty="0">
                <a:latin typeface="Verdana" pitchFamily="34" charset="0"/>
                <a:ea typeface="굴림" pitchFamily="34" charset="-127"/>
              </a:rPr>
              <a:t> </a:t>
            </a:r>
            <a:r>
              <a:rPr lang="en-US" altLang="ko-KR" sz="2000" dirty="0" err="1">
                <a:latin typeface="Verdana" pitchFamily="34" charset="0"/>
                <a:ea typeface="굴림" pitchFamily="34" charset="-127"/>
              </a:rPr>
              <a:t>generale</a:t>
            </a:r>
            <a:r>
              <a:rPr lang="en-US" altLang="ko-KR" sz="2000" dirty="0">
                <a:latin typeface="Verdana" pitchFamily="34" charset="0"/>
                <a:ea typeface="굴림" pitchFamily="34" charset="-127"/>
              </a:rPr>
              <a:t> di un </a:t>
            </a:r>
            <a:r>
              <a:rPr lang="en-US" altLang="ko-KR" sz="2000" dirty="0" err="1">
                <a:latin typeface="Verdana" pitchFamily="34" charset="0"/>
                <a:ea typeface="굴림" pitchFamily="34" charset="-127"/>
              </a:rPr>
              <a:t>sistema</a:t>
            </a:r>
            <a:r>
              <a:rPr lang="en-US" altLang="ko-KR" sz="2000" dirty="0">
                <a:latin typeface="Verdana" pitchFamily="34" charset="0"/>
                <a:ea typeface="굴림" pitchFamily="34" charset="-127"/>
              </a:rPr>
              <a:t> embedded</a:t>
            </a:r>
          </a:p>
          <a:p>
            <a:pPr eaLnBrk="1" hangingPunct="1">
              <a:lnSpc>
                <a:spcPct val="80000"/>
              </a:lnSpc>
            </a:pPr>
            <a:endParaRPr lang="en-US" altLang="ko-KR" sz="2000" dirty="0">
              <a:latin typeface="Verdana" pitchFamily="34" charset="0"/>
              <a:ea typeface="굴림" pitchFamily="34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ko-KR" sz="2000" dirty="0">
                <a:latin typeface="Verdana" pitchFamily="34" charset="0"/>
                <a:ea typeface="굴림" pitchFamily="34" charset="-127"/>
              </a:rPr>
              <a:t>Il </a:t>
            </a:r>
            <a:r>
              <a:rPr lang="en-US" altLang="ko-KR" sz="2000" dirty="0" err="1">
                <a:latin typeface="Verdana" pitchFamily="34" charset="0"/>
                <a:ea typeface="굴림" pitchFamily="34" charset="-127"/>
              </a:rPr>
              <a:t>corso</a:t>
            </a:r>
            <a:r>
              <a:rPr lang="en-US" altLang="ko-KR" sz="2000" dirty="0">
                <a:latin typeface="Verdana" pitchFamily="34" charset="0"/>
                <a:ea typeface="굴림" pitchFamily="34" charset="-127"/>
              </a:rPr>
              <a:t> </a:t>
            </a:r>
            <a:r>
              <a:rPr lang="en-US" altLang="ko-KR" sz="2000" dirty="0" err="1">
                <a:latin typeface="Verdana" pitchFamily="34" charset="0"/>
                <a:ea typeface="굴림" pitchFamily="34" charset="-127"/>
              </a:rPr>
              <a:t>mostrerà</a:t>
            </a:r>
            <a:r>
              <a:rPr lang="en-US" altLang="ko-KR" sz="2000" dirty="0">
                <a:latin typeface="Verdana" pitchFamily="34" charset="0"/>
                <a:ea typeface="굴림" pitchFamily="34" charset="-127"/>
              </a:rPr>
              <a:t> </a:t>
            </a:r>
            <a:r>
              <a:rPr lang="en-US" altLang="ko-KR" sz="2000" dirty="0" err="1">
                <a:latin typeface="Verdana" pitchFamily="34" charset="0"/>
                <a:ea typeface="굴림" pitchFamily="34" charset="-127"/>
              </a:rPr>
              <a:t>alcuni</a:t>
            </a:r>
            <a:r>
              <a:rPr lang="en-US" altLang="ko-KR" sz="2000" dirty="0">
                <a:latin typeface="Verdana" pitchFamily="34" charset="0"/>
                <a:ea typeface="굴림" pitchFamily="34" charset="-127"/>
              </a:rPr>
              <a:t> </a:t>
            </a:r>
            <a:r>
              <a:rPr lang="en-US" altLang="ko-KR" sz="2000" dirty="0" err="1">
                <a:latin typeface="Verdana" pitchFamily="34" charset="0"/>
                <a:ea typeface="굴림" pitchFamily="34" charset="-127"/>
              </a:rPr>
              <a:t>esempi</a:t>
            </a:r>
            <a:r>
              <a:rPr lang="en-US" altLang="ko-KR" sz="2000" dirty="0">
                <a:latin typeface="Verdana" pitchFamily="34" charset="0"/>
                <a:ea typeface="굴림" pitchFamily="34" charset="-127"/>
              </a:rPr>
              <a:t> di </a:t>
            </a:r>
            <a:r>
              <a:rPr lang="en-US" altLang="ko-KR" sz="2000" dirty="0" err="1">
                <a:latin typeface="Verdana" pitchFamily="34" charset="0"/>
                <a:ea typeface="굴림" pitchFamily="34" charset="-127"/>
              </a:rPr>
              <a:t>sistemi</a:t>
            </a:r>
            <a:r>
              <a:rPr lang="en-US" altLang="ko-KR" sz="2000" dirty="0">
                <a:latin typeface="Verdana" pitchFamily="34" charset="0"/>
                <a:ea typeface="굴림" pitchFamily="34" charset="-127"/>
              </a:rPr>
              <a:t> a micro-</a:t>
            </a:r>
            <a:r>
              <a:rPr lang="en-US" altLang="ko-KR" sz="2000" dirty="0" err="1">
                <a:latin typeface="Verdana" pitchFamily="34" charset="0"/>
                <a:ea typeface="굴림" pitchFamily="34" charset="-127"/>
              </a:rPr>
              <a:t>controllore</a:t>
            </a:r>
            <a:r>
              <a:rPr lang="en-US" altLang="ko-KR" sz="2000" dirty="0">
                <a:latin typeface="Verdana" pitchFamily="34" charset="0"/>
                <a:ea typeface="굴림" pitchFamily="34" charset="-127"/>
              </a:rPr>
              <a:t>, </a:t>
            </a:r>
            <a:r>
              <a:rPr lang="en-US" altLang="ko-KR" sz="2000" dirty="0" err="1">
                <a:latin typeface="Verdana" pitchFamily="34" charset="0"/>
                <a:ea typeface="굴림" pitchFamily="34" charset="-127"/>
              </a:rPr>
              <a:t>mostrando</a:t>
            </a:r>
            <a:r>
              <a:rPr lang="en-US" altLang="ko-KR" sz="2000" dirty="0">
                <a:latin typeface="Verdana" pitchFamily="34" charset="0"/>
                <a:ea typeface="굴림" pitchFamily="34" charset="-127"/>
              </a:rPr>
              <a:t> </a:t>
            </a:r>
            <a:r>
              <a:rPr lang="en-US" altLang="ko-KR" sz="2000" dirty="0" err="1">
                <a:latin typeface="Verdana" pitchFamily="34" charset="0"/>
                <a:ea typeface="굴림" pitchFamily="34" charset="-127"/>
              </a:rPr>
              <a:t>i</a:t>
            </a:r>
            <a:r>
              <a:rPr lang="en-US" altLang="ko-KR" sz="2000" dirty="0">
                <a:latin typeface="Verdana" pitchFamily="34" charset="0"/>
                <a:ea typeface="굴림" pitchFamily="34" charset="-127"/>
              </a:rPr>
              <a:t> </a:t>
            </a:r>
            <a:r>
              <a:rPr lang="en-US" altLang="ko-KR" sz="2000" dirty="0" err="1">
                <a:latin typeface="Verdana" pitchFamily="34" charset="0"/>
                <a:ea typeface="굴림" pitchFamily="34" charset="-127"/>
              </a:rPr>
              <a:t>modelli</a:t>
            </a:r>
            <a:r>
              <a:rPr lang="en-US" altLang="ko-KR" sz="2000" dirty="0">
                <a:latin typeface="Verdana" pitchFamily="34" charset="0"/>
                <a:ea typeface="굴림" pitchFamily="34" charset="-127"/>
              </a:rPr>
              <a:t> </a:t>
            </a:r>
            <a:r>
              <a:rPr lang="en-US" altLang="ko-KR" sz="2000" dirty="0" err="1">
                <a:latin typeface="Verdana" pitchFamily="34" charset="0"/>
                <a:ea typeface="굴림" pitchFamily="34" charset="-127"/>
              </a:rPr>
              <a:t>tra</a:t>
            </a:r>
            <a:r>
              <a:rPr lang="en-US" altLang="ko-KR" sz="2000" dirty="0">
                <a:latin typeface="Verdana" pitchFamily="34" charset="0"/>
                <a:ea typeface="굴림" pitchFamily="34" charset="-127"/>
              </a:rPr>
              <a:t> </a:t>
            </a:r>
            <a:r>
              <a:rPr lang="en-US" altLang="ko-KR" sz="2000" dirty="0" err="1">
                <a:latin typeface="Verdana" pitchFamily="34" charset="0"/>
                <a:ea typeface="굴림" pitchFamily="34" charset="-127"/>
              </a:rPr>
              <a:t>i</a:t>
            </a:r>
            <a:r>
              <a:rPr lang="en-US" altLang="ko-KR" sz="2000" dirty="0">
                <a:latin typeface="Verdana" pitchFamily="34" charset="0"/>
                <a:ea typeface="굴림" pitchFamily="34" charset="-127"/>
              </a:rPr>
              <a:t> </a:t>
            </a:r>
            <a:r>
              <a:rPr lang="en-US" altLang="ko-KR" sz="2000" dirty="0" err="1">
                <a:latin typeface="Verdana" pitchFamily="34" charset="0"/>
                <a:ea typeface="굴림" pitchFamily="34" charset="-127"/>
              </a:rPr>
              <a:t>più</a:t>
            </a:r>
            <a:r>
              <a:rPr lang="en-US" altLang="ko-KR" sz="2000" dirty="0">
                <a:latin typeface="Verdana" pitchFamily="34" charset="0"/>
                <a:ea typeface="굴림" pitchFamily="34" charset="-127"/>
              </a:rPr>
              <a:t> </a:t>
            </a:r>
            <a:r>
              <a:rPr lang="en-US" altLang="ko-KR" sz="2000" dirty="0" err="1">
                <a:latin typeface="Verdana" pitchFamily="34" charset="0"/>
                <a:ea typeface="굴림" pitchFamily="34" charset="-127"/>
              </a:rPr>
              <a:t>usati</a:t>
            </a:r>
            <a:r>
              <a:rPr lang="en-US" altLang="ko-KR" sz="2000" dirty="0">
                <a:latin typeface="Verdana" pitchFamily="34" charset="0"/>
                <a:ea typeface="굴림" pitchFamily="34" charset="-127"/>
              </a:rPr>
              <a:t> </a:t>
            </a:r>
            <a:r>
              <a:rPr lang="en-US" altLang="ko-KR" sz="2000" dirty="0" err="1">
                <a:latin typeface="Verdana" pitchFamily="34" charset="0"/>
                <a:ea typeface="굴림" pitchFamily="34" charset="-127"/>
              </a:rPr>
              <a:t>attualmente</a:t>
            </a:r>
            <a:r>
              <a:rPr lang="en-US" altLang="ko-KR" sz="2000" dirty="0">
                <a:latin typeface="Verdana" pitchFamily="34" charset="0"/>
                <a:ea typeface="굴림" pitchFamily="34" charset="-127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zh-CN" sz="2000" dirty="0">
              <a:latin typeface="Verdana" pitchFamily="34" charset="0"/>
              <a:ea typeface="굴림" pitchFamily="34" charset="-127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altLang="zh-CN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884238"/>
            <a:ext cx="6934200" cy="715962"/>
          </a:xfrm>
        </p:spPr>
        <p:txBody>
          <a:bodyPr/>
          <a:lstStyle/>
          <a:p>
            <a:pPr eaLnBrk="1" hangingPunct="1"/>
            <a:r>
              <a:rPr lang="en-US" altLang="zh-CN" sz="4000" dirty="0" err="1">
                <a:solidFill>
                  <a:schemeClr val="accent1"/>
                </a:solidFill>
                <a:ea typeface="宋体" charset="-122"/>
              </a:rPr>
              <a:t>Introduzione</a:t>
            </a:r>
            <a:endParaRPr lang="en-US" altLang="zh-CN" sz="4000" dirty="0">
              <a:solidFill>
                <a:schemeClr val="accent1"/>
              </a:solidFill>
              <a:ea typeface="宋体" charset="-122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6934200" cy="454833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ko-KR" sz="2000" dirty="0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La prima </a:t>
            </a:r>
            <a:r>
              <a:rPr lang="en-US" altLang="ko-KR" sz="2000" dirty="0" err="1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cosa</a:t>
            </a:r>
            <a:r>
              <a:rPr lang="en-US" altLang="ko-KR" sz="2000" dirty="0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 da dare, </a:t>
            </a:r>
            <a:r>
              <a:rPr lang="en-US" altLang="ko-KR" sz="2000" dirty="0" err="1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indispensabile</a:t>
            </a:r>
            <a:r>
              <a:rPr lang="en-US" altLang="ko-KR" sz="2000" dirty="0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 per </a:t>
            </a:r>
            <a:r>
              <a:rPr lang="en-US" altLang="ko-KR" sz="2000" dirty="0" err="1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poter</a:t>
            </a:r>
            <a:r>
              <a:rPr lang="en-US" altLang="ko-KR" sz="2000" dirty="0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iniziare</a:t>
            </a:r>
            <a:r>
              <a:rPr lang="en-US" altLang="ko-KR" sz="2000" dirty="0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 a </a:t>
            </a:r>
            <a:r>
              <a:rPr lang="en-US" altLang="ko-KR" sz="2000" dirty="0" err="1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parlare</a:t>
            </a:r>
            <a:r>
              <a:rPr lang="en-US" altLang="ko-KR" sz="2000" dirty="0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 di </a:t>
            </a:r>
            <a:r>
              <a:rPr lang="en-US" altLang="ko-KR" sz="2000" dirty="0" err="1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sistemi</a:t>
            </a:r>
            <a:r>
              <a:rPr lang="en-US" altLang="ko-KR" sz="2000" dirty="0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 embedded, è la </a:t>
            </a:r>
            <a:r>
              <a:rPr lang="en-US" altLang="ko-KR" sz="2000" dirty="0" err="1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definizione</a:t>
            </a:r>
            <a:r>
              <a:rPr lang="en-US" altLang="ko-KR" sz="2000" dirty="0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 di </a:t>
            </a:r>
            <a:r>
              <a:rPr lang="en-US" altLang="ko-KR" sz="2000" dirty="0" err="1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cosa</a:t>
            </a:r>
            <a:r>
              <a:rPr lang="en-US" altLang="ko-KR" sz="2000" dirty="0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 è un </a:t>
            </a:r>
            <a:r>
              <a:rPr lang="en-US" altLang="ko-KR" sz="2000" dirty="0" err="1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sistema</a:t>
            </a:r>
            <a:r>
              <a:rPr lang="en-US" altLang="ko-KR" sz="2000" dirty="0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 embedded.</a:t>
            </a:r>
          </a:p>
          <a:p>
            <a:pPr eaLnBrk="1" hangingPunct="1">
              <a:lnSpc>
                <a:spcPct val="80000"/>
              </a:lnSpc>
            </a:pPr>
            <a:endParaRPr lang="en-US" altLang="ko-KR" sz="2000" dirty="0">
              <a:solidFill>
                <a:schemeClr val="tx1"/>
              </a:solidFill>
              <a:latin typeface="Verdana" pitchFamily="34" charset="0"/>
              <a:ea typeface="굴림" pitchFamily="34" charset="-127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altLang="ko-KR" sz="2000" dirty="0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Un </a:t>
            </a:r>
            <a:r>
              <a:rPr lang="en-US" altLang="ko-KR" sz="2000" b="1" dirty="0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Sistema embedded </a:t>
            </a:r>
            <a:r>
              <a:rPr lang="en-US" altLang="ko-KR" sz="2000" dirty="0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è </a:t>
            </a:r>
            <a:r>
              <a:rPr lang="en-US" altLang="ko-KR" sz="2000" dirty="0" err="1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essenzialmente</a:t>
            </a:r>
            <a:r>
              <a:rPr lang="en-US" altLang="ko-KR" sz="2000" dirty="0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 un </a:t>
            </a:r>
            <a:r>
              <a:rPr lang="en-US" altLang="ko-KR" sz="2000" dirty="0" err="1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sistema</a:t>
            </a:r>
            <a:r>
              <a:rPr lang="en-US" altLang="ko-KR" sz="2000" dirty="0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 di </a:t>
            </a:r>
            <a:r>
              <a:rPr lang="en-US" altLang="ko-KR" sz="2000" dirty="0" err="1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tipo</a:t>
            </a:r>
            <a:r>
              <a:rPr lang="en-US" altLang="ko-KR" sz="2000" dirty="0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 </a:t>
            </a:r>
            <a:r>
              <a:rPr lang="en-US" altLang="ko-KR" sz="2000" b="1" dirty="0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specific purpose</a:t>
            </a:r>
            <a:r>
              <a:rPr lang="en-US" altLang="ko-KR" sz="2000" dirty="0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. In poche parole, </a:t>
            </a:r>
            <a:r>
              <a:rPr lang="en-US" altLang="ko-KR" sz="2000" dirty="0" err="1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tali</a:t>
            </a:r>
            <a:r>
              <a:rPr lang="en-US" altLang="ko-KR" sz="2000" dirty="0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sistemi</a:t>
            </a:r>
            <a:r>
              <a:rPr lang="en-US" altLang="ko-KR" sz="2000" dirty="0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vengono</a:t>
            </a:r>
            <a:r>
              <a:rPr lang="en-US" altLang="ko-KR" sz="2000" dirty="0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programmati</a:t>
            </a:r>
            <a:r>
              <a:rPr lang="en-US" altLang="ko-KR" sz="2000" dirty="0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 per </a:t>
            </a:r>
            <a:r>
              <a:rPr lang="en-US" altLang="ko-KR" sz="2000" dirty="0" err="1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svolgere</a:t>
            </a:r>
            <a:r>
              <a:rPr lang="en-US" altLang="ko-KR" sz="2000" dirty="0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 determinate </a:t>
            </a:r>
            <a:r>
              <a:rPr lang="en-US" altLang="ko-KR" sz="2000" dirty="0" err="1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mansoni</a:t>
            </a:r>
            <a:r>
              <a:rPr lang="en-US" altLang="ko-KR" sz="2000" dirty="0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specifiche</a:t>
            </a:r>
            <a:r>
              <a:rPr lang="en-US" altLang="ko-KR" sz="2000" dirty="0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. Si </a:t>
            </a:r>
            <a:r>
              <a:rPr lang="en-US" altLang="ko-KR" sz="2000" dirty="0" err="1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pensi</a:t>
            </a:r>
            <a:r>
              <a:rPr lang="en-US" altLang="ko-KR" sz="2000" dirty="0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 per </a:t>
            </a:r>
            <a:r>
              <a:rPr lang="en-US" altLang="ko-KR" sz="2000" dirty="0" err="1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esempio</a:t>
            </a:r>
            <a:r>
              <a:rPr lang="en-US" altLang="ko-KR" sz="2000" dirty="0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all’utilizzo</a:t>
            </a:r>
            <a:r>
              <a:rPr lang="en-US" altLang="ko-KR" sz="2000" dirty="0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dei</a:t>
            </a:r>
            <a:r>
              <a:rPr lang="en-US" altLang="ko-KR" sz="2000" dirty="0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microcontrollori</a:t>
            </a:r>
            <a:r>
              <a:rPr lang="en-US" altLang="ko-KR" sz="2000" dirty="0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nei</a:t>
            </a:r>
            <a:r>
              <a:rPr lang="en-US" altLang="ko-KR" sz="2000" dirty="0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più</a:t>
            </a:r>
            <a:r>
              <a:rPr lang="en-US" altLang="ko-KR" sz="2000" dirty="0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svariati</a:t>
            </a:r>
            <a:r>
              <a:rPr lang="en-US" altLang="ko-KR" sz="2000" dirty="0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segmenti</a:t>
            </a:r>
            <a:r>
              <a:rPr lang="en-US" altLang="ko-KR" sz="2000" dirty="0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produttivi</a:t>
            </a:r>
            <a:r>
              <a:rPr lang="en-US" altLang="ko-KR" sz="2000" dirty="0">
                <a:solidFill>
                  <a:schemeClr val="tx1"/>
                </a:solidFill>
                <a:latin typeface="Verdana" pitchFamily="34" charset="0"/>
                <a:ea typeface="굴림" pitchFamily="34" charset="-127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endParaRPr lang="en-US" altLang="ko-KR" sz="2000" dirty="0">
              <a:solidFill>
                <a:schemeClr val="tx1"/>
              </a:solidFill>
              <a:latin typeface="Verdana" pitchFamily="34" charset="0"/>
              <a:ea typeface="굴림" pitchFamily="34" charset="-127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altLang="zh-CN" sz="2000" dirty="0" err="1">
                <a:solidFill>
                  <a:schemeClr val="tx1"/>
                </a:solidFill>
                <a:ea typeface="宋体" charset="-122"/>
              </a:rPr>
              <a:t>Quindi</a:t>
            </a:r>
            <a:r>
              <a:rPr lang="en-US" altLang="zh-CN" sz="2000" dirty="0">
                <a:solidFill>
                  <a:schemeClr val="tx1"/>
                </a:solidFill>
                <a:ea typeface="宋体" charset="-122"/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  <a:ea typeface="宋体" charset="-122"/>
              </a:rPr>
              <a:t>si</a:t>
            </a:r>
            <a:r>
              <a:rPr lang="en-US" altLang="zh-CN" sz="2000" dirty="0">
                <a:solidFill>
                  <a:schemeClr val="tx1"/>
                </a:solidFill>
                <a:ea typeface="宋体" charset="-122"/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  <a:ea typeface="宋体" charset="-122"/>
              </a:rPr>
              <a:t>definiscono</a:t>
            </a:r>
            <a:r>
              <a:rPr lang="en-US" altLang="zh-CN" sz="2000" dirty="0">
                <a:solidFill>
                  <a:schemeClr val="tx1"/>
                </a:solidFill>
                <a:ea typeface="宋体" charset="-122"/>
              </a:rPr>
              <a:t> embedded </a:t>
            </a:r>
            <a:r>
              <a:rPr lang="en-US" altLang="zh-CN" sz="2000" dirty="0" err="1">
                <a:solidFill>
                  <a:schemeClr val="tx1"/>
                </a:solidFill>
                <a:ea typeface="宋体" charset="-122"/>
              </a:rPr>
              <a:t>tutte</a:t>
            </a:r>
            <a:r>
              <a:rPr lang="en-US" altLang="zh-CN" sz="2000" dirty="0">
                <a:solidFill>
                  <a:schemeClr val="tx1"/>
                </a:solidFill>
                <a:ea typeface="宋体" charset="-122"/>
              </a:rPr>
              <a:t> quelle </a:t>
            </a:r>
            <a:r>
              <a:rPr lang="en-US" altLang="zh-CN" sz="2000" dirty="0" err="1">
                <a:solidFill>
                  <a:schemeClr val="tx1"/>
                </a:solidFill>
                <a:ea typeface="宋体" charset="-122"/>
              </a:rPr>
              <a:t>applicazioni</a:t>
            </a:r>
            <a:r>
              <a:rPr lang="en-US" altLang="zh-CN" sz="2000" dirty="0">
                <a:solidFill>
                  <a:schemeClr val="tx1"/>
                </a:solidFill>
                <a:ea typeface="宋体" charset="-122"/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  <a:ea typeface="宋体" charset="-122"/>
              </a:rPr>
              <a:t>che</a:t>
            </a:r>
            <a:r>
              <a:rPr lang="en-US" altLang="zh-CN" sz="2000" dirty="0">
                <a:solidFill>
                  <a:schemeClr val="tx1"/>
                </a:solidFill>
                <a:ea typeface="宋体" charset="-122"/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  <a:ea typeface="宋体" charset="-122"/>
              </a:rPr>
              <a:t>usano</a:t>
            </a:r>
            <a:r>
              <a:rPr lang="en-US" altLang="zh-CN" sz="2000" dirty="0">
                <a:solidFill>
                  <a:schemeClr val="tx1"/>
                </a:solidFill>
                <a:ea typeface="宋体" charset="-122"/>
              </a:rPr>
              <a:t> un </a:t>
            </a:r>
            <a:r>
              <a:rPr lang="en-US" altLang="zh-CN" sz="2000" dirty="0" err="1">
                <a:solidFill>
                  <a:schemeClr val="tx1"/>
                </a:solidFill>
                <a:ea typeface="宋体" charset="-122"/>
              </a:rPr>
              <a:t>microcontrollore</a:t>
            </a:r>
            <a:r>
              <a:rPr lang="en-US" altLang="zh-CN" sz="2000" dirty="0">
                <a:solidFill>
                  <a:schemeClr val="tx1"/>
                </a:solidFill>
                <a:ea typeface="宋体" charset="-122"/>
              </a:rPr>
              <a:t> quale </a:t>
            </a:r>
            <a:r>
              <a:rPr lang="en-US" altLang="zh-CN" sz="2000" dirty="0" err="1">
                <a:solidFill>
                  <a:schemeClr val="tx1"/>
                </a:solidFill>
                <a:ea typeface="宋体" charset="-122"/>
              </a:rPr>
              <a:t>processore</a:t>
            </a:r>
            <a:r>
              <a:rPr lang="en-US" altLang="zh-CN" sz="2000" dirty="0">
                <a:solidFill>
                  <a:schemeClr val="tx1"/>
                </a:solidFill>
                <a:ea typeface="宋体" charset="-122"/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  <a:ea typeface="宋体" charset="-122"/>
              </a:rPr>
              <a:t>principale</a:t>
            </a:r>
            <a:r>
              <a:rPr lang="en-US" altLang="zh-CN" sz="2000" dirty="0">
                <a:solidFill>
                  <a:schemeClr val="tx1"/>
                </a:solidFill>
                <a:ea typeface="宋体" charset="-122"/>
              </a:rPr>
              <a:t>. </a:t>
            </a:r>
            <a:r>
              <a:rPr lang="en-US" altLang="zh-CN" sz="2000" dirty="0" err="1">
                <a:solidFill>
                  <a:schemeClr val="tx1"/>
                </a:solidFill>
                <a:ea typeface="宋体" charset="-122"/>
              </a:rPr>
              <a:t>Sono</a:t>
            </a:r>
            <a:r>
              <a:rPr lang="en-US" altLang="zh-CN" sz="2000" dirty="0">
                <a:solidFill>
                  <a:schemeClr val="tx1"/>
                </a:solidFill>
                <a:ea typeface="宋体" charset="-122"/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  <a:ea typeface="宋体" charset="-122"/>
              </a:rPr>
              <a:t>sistemi</a:t>
            </a:r>
            <a:r>
              <a:rPr lang="en-US" altLang="zh-CN" sz="2000" dirty="0">
                <a:solidFill>
                  <a:schemeClr val="tx1"/>
                </a:solidFill>
                <a:ea typeface="宋体" charset="-122"/>
              </a:rPr>
              <a:t> molto </a:t>
            </a:r>
            <a:r>
              <a:rPr lang="en-US" altLang="zh-CN" sz="2000" dirty="0" err="1">
                <a:solidFill>
                  <a:schemeClr val="tx1"/>
                </a:solidFill>
                <a:ea typeface="宋体" charset="-122"/>
              </a:rPr>
              <a:t>utilizzati</a:t>
            </a:r>
            <a:r>
              <a:rPr lang="en-US" altLang="zh-CN" sz="2000" dirty="0">
                <a:solidFill>
                  <a:schemeClr val="tx1"/>
                </a:solidFill>
                <a:ea typeface="宋体" charset="-122"/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  <a:ea typeface="宋体" charset="-122"/>
              </a:rPr>
              <a:t>sopratutto</a:t>
            </a:r>
            <a:r>
              <a:rPr lang="en-US" altLang="zh-CN" sz="2000" dirty="0">
                <a:solidFill>
                  <a:schemeClr val="tx1"/>
                </a:solidFill>
                <a:ea typeface="宋体" charset="-122"/>
              </a:rPr>
              <a:t> in </a:t>
            </a:r>
            <a:r>
              <a:rPr lang="en-US" altLang="zh-CN" sz="2000" dirty="0" err="1">
                <a:solidFill>
                  <a:schemeClr val="tx1"/>
                </a:solidFill>
                <a:ea typeface="宋体" charset="-122"/>
              </a:rPr>
              <a:t>questo</a:t>
            </a:r>
            <a:r>
              <a:rPr lang="en-US" altLang="zh-CN" sz="2000" dirty="0">
                <a:solidFill>
                  <a:schemeClr val="tx1"/>
                </a:solidFill>
                <a:ea typeface="宋体" charset="-122"/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  <a:ea typeface="宋体" charset="-122"/>
              </a:rPr>
              <a:t>periodo</a:t>
            </a:r>
            <a:r>
              <a:rPr lang="en-US" altLang="zh-CN" sz="2000" dirty="0">
                <a:solidFill>
                  <a:schemeClr val="tx1"/>
                </a:solidFill>
                <a:ea typeface="宋体" charset="-122"/>
              </a:rPr>
              <a:t> dove </a:t>
            </a:r>
            <a:r>
              <a:rPr lang="en-US" altLang="zh-CN" sz="2000" dirty="0" err="1">
                <a:solidFill>
                  <a:schemeClr val="tx1"/>
                </a:solidFill>
                <a:ea typeface="宋体" charset="-122"/>
              </a:rPr>
              <a:t>si</a:t>
            </a:r>
            <a:r>
              <a:rPr lang="en-US" altLang="zh-CN" sz="2000" dirty="0">
                <a:solidFill>
                  <a:schemeClr val="tx1"/>
                </a:solidFill>
                <a:ea typeface="宋体" charset="-122"/>
              </a:rPr>
              <a:t> sente </a:t>
            </a:r>
            <a:r>
              <a:rPr lang="en-US" altLang="zh-CN" sz="2000" dirty="0" err="1">
                <a:solidFill>
                  <a:schemeClr val="tx1"/>
                </a:solidFill>
                <a:ea typeface="宋体" charset="-122"/>
              </a:rPr>
              <a:t>parlare</a:t>
            </a:r>
            <a:r>
              <a:rPr lang="en-US" altLang="zh-CN" sz="2000" dirty="0">
                <a:solidFill>
                  <a:schemeClr val="tx1"/>
                </a:solidFill>
                <a:ea typeface="宋体" charset="-122"/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  <a:ea typeface="宋体" charset="-122"/>
              </a:rPr>
              <a:t>sempre</a:t>
            </a:r>
            <a:r>
              <a:rPr lang="en-US" altLang="zh-CN" sz="2000" dirty="0">
                <a:solidFill>
                  <a:schemeClr val="tx1"/>
                </a:solidFill>
                <a:ea typeface="宋体" charset="-122"/>
              </a:rPr>
              <a:t> di </a:t>
            </a:r>
            <a:r>
              <a:rPr lang="en-US" altLang="zh-CN" sz="2000" dirty="0" err="1">
                <a:solidFill>
                  <a:schemeClr val="tx1"/>
                </a:solidFill>
                <a:ea typeface="宋体" charset="-122"/>
              </a:rPr>
              <a:t>più</a:t>
            </a:r>
            <a:r>
              <a:rPr lang="en-US" altLang="zh-CN" sz="2000" dirty="0">
                <a:solidFill>
                  <a:schemeClr val="tx1"/>
                </a:solidFill>
                <a:ea typeface="宋体" charset="-122"/>
              </a:rPr>
              <a:t> di </a:t>
            </a:r>
            <a:r>
              <a:rPr lang="en-US" altLang="zh-CN" sz="2000" b="1" dirty="0">
                <a:solidFill>
                  <a:schemeClr val="tx1"/>
                </a:solidFill>
                <a:ea typeface="宋体" charset="-122"/>
              </a:rPr>
              <a:t>IOT (Internet Of Things) </a:t>
            </a:r>
            <a:r>
              <a:rPr lang="en-US" altLang="zh-CN" sz="2000" dirty="0">
                <a:solidFill>
                  <a:schemeClr val="tx1"/>
                </a:solidFill>
                <a:ea typeface="宋体" charset="-122"/>
              </a:rPr>
              <a:t>e </a:t>
            </a:r>
            <a:r>
              <a:rPr lang="en-US" altLang="zh-CN" sz="2000" b="1" dirty="0">
                <a:solidFill>
                  <a:schemeClr val="tx1"/>
                </a:solidFill>
                <a:ea typeface="宋体" charset="-122"/>
              </a:rPr>
              <a:t>IIOT (Industrial Internet Of Things).</a:t>
            </a:r>
          </a:p>
          <a:p>
            <a:pPr algn="just" eaLnBrk="1" hangingPunct="1">
              <a:lnSpc>
                <a:spcPct val="80000"/>
              </a:lnSpc>
            </a:pPr>
            <a:endParaRPr lang="en-US" altLang="zh-CN" sz="2000" dirty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51720" y="9158"/>
            <a:ext cx="8640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FF32A2-F36F-4F74-8153-F98DF494A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63961"/>
            <a:ext cx="8784975" cy="1080120"/>
          </a:xfrm>
        </p:spPr>
        <p:txBody>
          <a:bodyPr/>
          <a:lstStyle/>
          <a:p>
            <a:r>
              <a:rPr lang="it-IT" dirty="0"/>
              <a:t>Caratteristiche sistemi embedded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FB97A9-2200-47E9-B573-7C3AB0C5F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44080"/>
            <a:ext cx="7315200" cy="5569295"/>
          </a:xfrm>
        </p:spPr>
        <p:txBody>
          <a:bodyPr/>
          <a:lstStyle/>
          <a:p>
            <a:r>
              <a:rPr lang="it-IT" dirty="0"/>
              <a:t>Singola funzionalità</a:t>
            </a:r>
          </a:p>
          <a:p>
            <a:pPr lvl="1"/>
            <a:r>
              <a:rPr lang="it-IT" dirty="0"/>
              <a:t>Esecuzione di un unico programma ripetutamente</a:t>
            </a:r>
          </a:p>
          <a:p>
            <a:r>
              <a:rPr lang="it-IT" dirty="0"/>
              <a:t>Vincoli molto stringenti</a:t>
            </a:r>
          </a:p>
          <a:p>
            <a:pPr lvl="1"/>
            <a:r>
              <a:rPr lang="it-IT" dirty="0"/>
              <a:t>Leggero, veloce, basso costo, bassi consumi energetici,…</a:t>
            </a:r>
          </a:p>
          <a:p>
            <a:r>
              <a:rPr lang="it-IT" dirty="0"/>
              <a:t>Real-time</a:t>
            </a:r>
          </a:p>
          <a:p>
            <a:pPr lvl="1"/>
            <a:r>
              <a:rPr lang="it-IT" dirty="0"/>
              <a:t>Deve generalmente reagire a segnali provenienti dall’ambiente esterno e deve elaborare i risultati in tempo reale senza particolari ritardi.</a:t>
            </a:r>
          </a:p>
          <a:p>
            <a:pPr lvl="2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906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43C6BA-85D8-488D-A69F-1ADEAACA0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692696"/>
            <a:ext cx="7315200" cy="715962"/>
          </a:xfrm>
        </p:spPr>
        <p:txBody>
          <a:bodyPr/>
          <a:lstStyle/>
          <a:p>
            <a:r>
              <a:rPr lang="it-IT" dirty="0"/>
              <a:t>Sistemi embedded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1DF6D2-D8CE-4503-A276-6B1B0DD47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287" y="1608111"/>
            <a:ext cx="7315200" cy="4572000"/>
          </a:xfrm>
        </p:spPr>
        <p:txBody>
          <a:bodyPr/>
          <a:lstStyle/>
          <a:p>
            <a:r>
              <a:rPr lang="it-IT" sz="2000" dirty="0"/>
              <a:t>Uno dei concetti chiave nella suddivisione tra i vari sistemi embedded è il cosiddetto “</a:t>
            </a:r>
            <a:r>
              <a:rPr lang="it-IT" sz="2000" dirty="0" err="1"/>
              <a:t>real</a:t>
            </a:r>
            <a:r>
              <a:rPr lang="it-IT" sz="2000" dirty="0"/>
              <a:t> time”; </a:t>
            </a:r>
          </a:p>
          <a:p>
            <a:r>
              <a:rPr lang="it-IT" sz="2000" dirty="0"/>
              <a:t>Sintetizzando si può dire che per sistema real-time si intende quel sistema composto da hardware e software in grado di fornire una risposta o eseguire una operazione secondo tempistiche certe (indicate con il termine inglese di “Time </a:t>
            </a:r>
            <a:r>
              <a:rPr lang="it-IT" sz="2000" dirty="0" err="1"/>
              <a:t>Constraints</a:t>
            </a:r>
            <a:r>
              <a:rPr lang="it-IT" sz="2000" dirty="0"/>
              <a:t>”). </a:t>
            </a:r>
          </a:p>
          <a:p>
            <a:r>
              <a:rPr lang="it-IT" sz="2000" dirty="0"/>
              <a:t>I sistemi embedded spesso (quasi sempre) sono sistemi </a:t>
            </a:r>
            <a:r>
              <a:rPr lang="it-IT" sz="2000" b="1" dirty="0"/>
              <a:t>hard real-time</a:t>
            </a:r>
            <a:r>
              <a:rPr lang="it-IT" sz="2000" dirty="0"/>
              <a:t>. Giusto per chiarezza, un sistema Hard real-time è un sistema in cui i task devono terminare entro e non oltre specifiche deadline temporali. I sistemi chiamati </a:t>
            </a:r>
            <a:r>
              <a:rPr lang="it-IT" sz="2000" b="1" dirty="0"/>
              <a:t>Soft real-time </a:t>
            </a:r>
            <a:r>
              <a:rPr lang="it-IT" sz="2000" dirty="0"/>
              <a:t>invece sono sistemi in cui i task possono oltrepassare le deadline temporali senza causare blocco.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316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AB9F6A-E65D-4354-A626-E32D6846B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476672"/>
            <a:ext cx="7315200" cy="715962"/>
          </a:xfrm>
        </p:spPr>
        <p:txBody>
          <a:bodyPr/>
          <a:lstStyle/>
          <a:p>
            <a:r>
              <a:rPr lang="it-IT" dirty="0"/>
              <a:t>Sistemi embedded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98F532-0C6B-4CE4-BAB2-62910A5CC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12776"/>
            <a:ext cx="7315200" cy="4572000"/>
          </a:xfrm>
        </p:spPr>
        <p:txBody>
          <a:bodyPr/>
          <a:lstStyle/>
          <a:p>
            <a:r>
              <a:rPr lang="it-IT" dirty="0"/>
              <a:t>Per esempio:</a:t>
            </a:r>
          </a:p>
          <a:p>
            <a:pPr lvl="1"/>
            <a:r>
              <a:rPr lang="it-IT" dirty="0"/>
              <a:t>Sistemi missilistici per la difesa</a:t>
            </a:r>
          </a:p>
          <a:p>
            <a:pPr lvl="1"/>
            <a:r>
              <a:rPr lang="it-IT" dirty="0"/>
              <a:t>Sistemi di controllo di impianti chimici o nucleari</a:t>
            </a:r>
          </a:p>
          <a:p>
            <a:pPr lvl="1"/>
            <a:r>
              <a:rPr lang="it-IT" dirty="0"/>
              <a:t>Sistemi di monitoraggio e rilevamento</a:t>
            </a:r>
          </a:p>
        </p:txBody>
      </p:sp>
    </p:spTree>
    <p:extLst>
      <p:ext uri="{BB962C8B-B14F-4D97-AF65-F5344CB8AC3E}">
        <p14:creationId xmlns:p14="http://schemas.microsoft.com/office/powerpoint/2010/main" val="2722916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7D0069-8FD2-45AE-95A2-C678677A7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4834"/>
            <a:ext cx="7315200" cy="715962"/>
          </a:xfrm>
        </p:spPr>
        <p:txBody>
          <a:bodyPr/>
          <a:lstStyle/>
          <a:p>
            <a:r>
              <a:rPr lang="it-IT" dirty="0"/>
              <a:t>Tipologie sistemi embedded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B0CEC3-F1F1-424B-9827-259B11CE4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85603"/>
            <a:ext cx="8352928" cy="4572000"/>
          </a:xfrm>
        </p:spPr>
        <p:txBody>
          <a:bodyPr/>
          <a:lstStyle/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E’ possibile suddividere le famiglie di sistemi embedded in:</a:t>
            </a:r>
          </a:p>
          <a:p>
            <a:pPr>
              <a:spcAft>
                <a:spcPts val="600"/>
              </a:spcAft>
              <a:defRPr/>
            </a:pPr>
            <a:r>
              <a:rPr lang="it-IT" b="1" dirty="0">
                <a:latin typeface="Segoe UI" panose="020B0502040204020203" pitchFamily="34" charset="0"/>
                <a:cs typeface="Segoe UI" panose="020B0502040204020203" pitchFamily="34" charset="0"/>
              </a:rPr>
              <a:t>PLC</a:t>
            </a:r>
          </a:p>
          <a:p>
            <a:pPr>
              <a:spcAft>
                <a:spcPts val="600"/>
              </a:spcAft>
              <a:defRPr/>
            </a:pPr>
            <a:r>
              <a:rPr lang="it-IT" b="1" dirty="0">
                <a:latin typeface="Segoe UI" panose="020B0502040204020203" pitchFamily="34" charset="0"/>
                <a:cs typeface="Segoe UI" panose="020B0502040204020203" pitchFamily="34" charset="0"/>
              </a:rPr>
              <a:t>Microcontrollori</a:t>
            </a:r>
          </a:p>
          <a:p>
            <a:pPr>
              <a:spcAft>
                <a:spcPts val="600"/>
              </a:spcAft>
              <a:defRPr/>
            </a:pPr>
            <a:r>
              <a:rPr lang="it-IT" b="1" dirty="0" err="1">
                <a:latin typeface="Segoe UI" panose="020B0502040204020203" pitchFamily="34" charset="0"/>
                <a:cs typeface="Segoe UI" panose="020B0502040204020203" pitchFamily="34" charset="0"/>
              </a:rPr>
              <a:t>Soc</a:t>
            </a:r>
            <a:r>
              <a:rPr lang="it-IT" b="1" dirty="0">
                <a:latin typeface="Segoe UI" panose="020B0502040204020203" pitchFamily="34" charset="0"/>
                <a:cs typeface="Segoe UI" panose="020B0502040204020203" pitchFamily="34" charset="0"/>
              </a:rPr>
              <a:t> (System On Chip)</a:t>
            </a:r>
          </a:p>
        </p:txBody>
      </p:sp>
    </p:spTree>
    <p:extLst>
      <p:ext uri="{BB962C8B-B14F-4D97-AF65-F5344CB8AC3E}">
        <p14:creationId xmlns:p14="http://schemas.microsoft.com/office/powerpoint/2010/main" val="299274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E2B880-D250-41C3-9656-98A4B4E69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64164"/>
            <a:ext cx="7315200" cy="715962"/>
          </a:xfrm>
        </p:spPr>
        <p:txBody>
          <a:bodyPr/>
          <a:lstStyle/>
          <a:p>
            <a:r>
              <a:rPr lang="it-IT" dirty="0"/>
              <a:t>Tipologie sistemi embedded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17ACE5-B00D-4A49-9B94-5689EC9E5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980728"/>
            <a:ext cx="8280920" cy="45720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  <a:defRPr/>
            </a:pPr>
            <a:r>
              <a:rPr lang="it-IT" sz="2400" dirty="0">
                <a:latin typeface="Segoe UI" panose="020B0502040204020203" pitchFamily="34" charset="0"/>
                <a:cs typeface="Segoe UI" panose="020B0502040204020203" pitchFamily="34" charset="0"/>
              </a:rPr>
              <a:t>Per quanto riguarda i </a:t>
            </a:r>
            <a:r>
              <a:rPr lang="it-IT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SoC</a:t>
            </a:r>
            <a:r>
              <a:rPr lang="it-IT" sz="2400" dirty="0">
                <a:latin typeface="Segoe UI" panose="020B0502040204020203" pitchFamily="34" charset="0"/>
                <a:cs typeface="Segoe UI" panose="020B0502040204020203" pitchFamily="34" charset="0"/>
              </a:rPr>
              <a:t> essi sono device con maggiori potenze computazionali rispetto ai PLC ed alle MCU. Singoli chip con all’interno:</a:t>
            </a:r>
          </a:p>
          <a:p>
            <a:pPr>
              <a:spcAft>
                <a:spcPts val="600"/>
              </a:spcAft>
              <a:defRPr/>
            </a:pPr>
            <a:r>
              <a:rPr lang="it-IT" sz="2400" dirty="0">
                <a:latin typeface="Segoe UI" panose="020B0502040204020203" pitchFamily="34" charset="0"/>
                <a:cs typeface="Segoe UI" panose="020B0502040204020203" pitchFamily="34" charset="0"/>
              </a:rPr>
              <a:t>CPU</a:t>
            </a:r>
          </a:p>
          <a:p>
            <a:pPr>
              <a:spcAft>
                <a:spcPts val="600"/>
              </a:spcAft>
              <a:defRPr/>
            </a:pPr>
            <a:r>
              <a:rPr lang="it-IT" sz="2400" dirty="0">
                <a:latin typeface="Segoe UI" panose="020B0502040204020203" pitchFamily="34" charset="0"/>
                <a:cs typeface="Segoe UI" panose="020B0502040204020203" pitchFamily="34" charset="0"/>
              </a:rPr>
              <a:t>GPU (Graphic Processing Unit)</a:t>
            </a:r>
          </a:p>
          <a:p>
            <a:pPr>
              <a:spcAft>
                <a:spcPts val="600"/>
              </a:spcAft>
              <a:defRPr/>
            </a:pPr>
            <a:r>
              <a:rPr lang="it-IT" sz="2400" dirty="0">
                <a:latin typeface="Segoe UI" panose="020B0502040204020203" pitchFamily="34" charset="0"/>
                <a:cs typeface="Segoe UI" panose="020B0502040204020203" pitchFamily="34" charset="0"/>
              </a:rPr>
              <a:t>Decoder/Encoder video</a:t>
            </a:r>
          </a:p>
          <a:p>
            <a:pPr>
              <a:spcAft>
                <a:spcPts val="600"/>
              </a:spcAft>
              <a:defRPr/>
            </a:pPr>
            <a:r>
              <a:rPr lang="it-IT" sz="2400" dirty="0">
                <a:latin typeface="Segoe UI" panose="020B0502040204020203" pitchFamily="34" charset="0"/>
                <a:cs typeface="Segoe UI" panose="020B0502040204020203" pitchFamily="34" charset="0"/>
              </a:rPr>
              <a:t>Dispositivi connettività wireless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it-IT" sz="2400" dirty="0"/>
              <a:t>•     Display Controller 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it-IT" sz="2400" dirty="0"/>
              <a:t>•     Audio Controller • SPI, I2C, I2S, seriali, GPIO • USB •   ADC/DAC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6819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F3B1CE-4EB2-49F8-91F8-2A91CD189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8"/>
            <a:ext cx="8708505" cy="1224136"/>
          </a:xfrm>
        </p:spPr>
        <p:txBody>
          <a:bodyPr/>
          <a:lstStyle/>
          <a:p>
            <a:r>
              <a:rPr lang="it-IT" dirty="0"/>
              <a:t>Architettura di un sistema embedded</a:t>
            </a:r>
          </a:p>
        </p:txBody>
      </p:sp>
      <p:pic>
        <p:nvPicPr>
          <p:cNvPr id="4" name="Segnaposto contenuto 4">
            <a:extLst>
              <a:ext uri="{FF2B5EF4-FFF2-40B4-BE49-F238E27FC236}">
                <a16:creationId xmlns:a16="http://schemas.microsoft.com/office/drawing/2014/main" id="{A390BB20-5A82-4ABD-93E2-2B9CA57E3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844824"/>
            <a:ext cx="8539782" cy="4464496"/>
          </a:xfrm>
        </p:spPr>
      </p:pic>
    </p:spTree>
    <p:extLst>
      <p:ext uri="{BB962C8B-B14F-4D97-AF65-F5344CB8AC3E}">
        <p14:creationId xmlns:p14="http://schemas.microsoft.com/office/powerpoint/2010/main" val="3114624816"/>
      </p:ext>
    </p:extLst>
  </p:cSld>
  <p:clrMapOvr>
    <a:masterClrMapping/>
  </p:clrMapOvr>
</p:sld>
</file>

<file path=ppt/theme/theme1.xml><?xml version="1.0" encoding="utf-8"?>
<a:theme xmlns:a="http://schemas.openxmlformats.org/drawingml/2006/main" name="第一PPT，www.1ppt.com">
  <a:themeElements>
    <a:clrScheme name="powerpoint-template-24 14">
      <a:dk1>
        <a:srgbClr val="4D4D4D"/>
      </a:dk1>
      <a:lt1>
        <a:srgbClr val="FFFFFF"/>
      </a:lt1>
      <a:dk2>
        <a:srgbClr val="4D4D4D"/>
      </a:dk2>
      <a:lt2>
        <a:srgbClr val="ABD037"/>
      </a:lt2>
      <a:accent1>
        <a:srgbClr val="477321"/>
      </a:accent1>
      <a:accent2>
        <a:srgbClr val="548429"/>
      </a:accent2>
      <a:accent3>
        <a:srgbClr val="FFFFFF"/>
      </a:accent3>
      <a:accent4>
        <a:srgbClr val="404040"/>
      </a:accent4>
      <a:accent5>
        <a:srgbClr val="B1BCAB"/>
      </a:accent5>
      <a:accent6>
        <a:srgbClr val="4B7724"/>
      </a:accent6>
      <a:hlink>
        <a:srgbClr val="5F922E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15802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2C520E"/>
        </a:lt2>
        <a:accent1>
          <a:srgbClr val="477321"/>
        </a:accent1>
        <a:accent2>
          <a:srgbClr val="548429"/>
        </a:accent2>
        <a:accent3>
          <a:srgbClr val="FFFFFF"/>
        </a:accent3>
        <a:accent4>
          <a:srgbClr val="404040"/>
        </a:accent4>
        <a:accent5>
          <a:srgbClr val="B1BCAB"/>
        </a:accent5>
        <a:accent6>
          <a:srgbClr val="4B7724"/>
        </a:accent6>
        <a:hlink>
          <a:srgbClr val="5F922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ABD037"/>
        </a:lt2>
        <a:accent1>
          <a:srgbClr val="477321"/>
        </a:accent1>
        <a:accent2>
          <a:srgbClr val="548429"/>
        </a:accent2>
        <a:accent3>
          <a:srgbClr val="FFFFFF"/>
        </a:accent3>
        <a:accent4>
          <a:srgbClr val="404040"/>
        </a:accent4>
        <a:accent5>
          <a:srgbClr val="B1BCAB"/>
        </a:accent5>
        <a:accent6>
          <a:srgbClr val="4B7724"/>
        </a:accent6>
        <a:hlink>
          <a:srgbClr val="5F922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PPT教程网 WWW.PPTOK.COM_001 (14)</Template>
  <TotalTime>1195</TotalTime>
  <Words>1026</Words>
  <Application>Microsoft Office PowerPoint</Application>
  <PresentationFormat>Presentazione su schermo (4:3)</PresentationFormat>
  <Paragraphs>105</Paragraphs>
  <Slides>14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微软雅黑</vt:lpstr>
      <vt:lpstr>Arial</vt:lpstr>
      <vt:lpstr>Cambria Math</vt:lpstr>
      <vt:lpstr>Microsoft Sans Serif</vt:lpstr>
      <vt:lpstr>Segoe UI</vt:lpstr>
      <vt:lpstr>Verdana</vt:lpstr>
      <vt:lpstr>第一PPT，www.1ppt.com</vt:lpstr>
      <vt:lpstr>I SISTEMI EMBEDDED</vt:lpstr>
      <vt:lpstr>Introduzione</vt:lpstr>
      <vt:lpstr>Introduzione</vt:lpstr>
      <vt:lpstr>Caratteristiche sistemi embedded</vt:lpstr>
      <vt:lpstr>Sistemi embedded</vt:lpstr>
      <vt:lpstr>Sistemi embedded</vt:lpstr>
      <vt:lpstr>Tipologie sistemi embedded</vt:lpstr>
      <vt:lpstr>Tipologie sistemi embedded</vt:lpstr>
      <vt:lpstr>Architettura di un sistema embedded</vt:lpstr>
      <vt:lpstr>Il multiplexing</vt:lpstr>
      <vt:lpstr>Convertitori AD e DA</vt:lpstr>
      <vt:lpstr>Convertitori AD e DA</vt:lpstr>
      <vt:lpstr>Convertitori AD e DA</vt:lpstr>
      <vt:lpstr>Convertitori AD e 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SISTEMI EMBEDDED</dc:title>
  <dc:creator>Marco Buttolo</dc:creator>
  <cp:lastModifiedBy>SCAGLIA INDEVA SPA</cp:lastModifiedBy>
  <cp:revision>41</cp:revision>
  <dcterms:created xsi:type="dcterms:W3CDTF">2015-10-06T07:40:14Z</dcterms:created>
  <dcterms:modified xsi:type="dcterms:W3CDTF">2020-11-19T15:56:16Z</dcterms:modified>
</cp:coreProperties>
</file>