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12/29/2015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12/29/2015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12/29/2015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La </a:t>
            </a:r>
            <a:r>
              <a:rPr lang="it-IT" dirty="0" err="1" smtClean="0"/>
              <a:t>shell</a:t>
            </a:r>
            <a:r>
              <a:rPr lang="it-IT" dirty="0" smtClean="0"/>
              <a:t> di Linux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A cura dell’Ing. </a:t>
            </a:r>
            <a:r>
              <a:rPr lang="it-IT" dirty="0" err="1" smtClean="0"/>
              <a:t>Buttolo</a:t>
            </a:r>
            <a:r>
              <a:rPr lang="it-IT" dirty="0" smtClean="0"/>
              <a:t> Marco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1521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22068" y="694186"/>
            <a:ext cx="10607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Anche gli array si possono utilizzare negli script Linux. Per esempio: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892" y="1498558"/>
            <a:ext cx="6885714" cy="4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87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22068" y="694186"/>
            <a:ext cx="10607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risultato è il seguente: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287" y="1472432"/>
            <a:ext cx="6819048" cy="4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32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22068" y="694186"/>
            <a:ext cx="10607040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comandi digitabili nella </a:t>
            </a:r>
            <a:r>
              <a:rPr lang="it-IT" dirty="0" err="1" smtClean="0"/>
              <a:t>shell</a:t>
            </a:r>
            <a:r>
              <a:rPr lang="it-IT" dirty="0" smtClean="0"/>
              <a:t> Linux (es: BASH) sono comandi che devono avere il seguente formato:</a:t>
            </a:r>
          </a:p>
          <a:p>
            <a:endParaRPr lang="it-IT" dirty="0" smtClean="0"/>
          </a:p>
          <a:p>
            <a:r>
              <a:rPr lang="it-IT" dirty="0" smtClean="0"/>
              <a:t>Nome comando –opzione argomento</a:t>
            </a:r>
          </a:p>
          <a:p>
            <a:endParaRPr lang="it-IT" dirty="0"/>
          </a:p>
          <a:p>
            <a:r>
              <a:rPr lang="it-IT" dirty="0" err="1" smtClean="0"/>
              <a:t>Chiaramete</a:t>
            </a:r>
            <a:r>
              <a:rPr lang="it-IT" dirty="0" smtClean="0"/>
              <a:t> opzioni e argomenti sono facoltativi. Esempi: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l</a:t>
            </a:r>
            <a:r>
              <a:rPr lang="it-IT" dirty="0" err="1" smtClean="0"/>
              <a:t>s</a:t>
            </a:r>
            <a:r>
              <a:rPr lang="it-IT" dirty="0" smtClean="0"/>
              <a:t> -&gt; comando simile al DIR del vecchio DOS. Visualizza a video tutti i </a:t>
            </a:r>
            <a:r>
              <a:rPr lang="it-IT" dirty="0" err="1" smtClean="0"/>
              <a:t>files</a:t>
            </a:r>
            <a:r>
              <a:rPr lang="it-IT" dirty="0" smtClean="0"/>
              <a:t> e la directory presenti nella directory corrente.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Ls</a:t>
            </a:r>
            <a:r>
              <a:rPr lang="it-IT" dirty="0" smtClean="0"/>
              <a:t> –l -&gt; con l’argomento ‘l’ è possibile visualizzare anche i dettagli di ogni directory o file (esempio: nome proprietario, diritti di accesso,…)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history</a:t>
            </a:r>
            <a:r>
              <a:rPr lang="it-IT" dirty="0" smtClean="0"/>
              <a:t> -&gt; comando comodo per visualizzare lo storico di ogni comando inserito nel </a:t>
            </a:r>
            <a:r>
              <a:rPr lang="it-IT" dirty="0" err="1" smtClean="0"/>
              <a:t>prompt</a:t>
            </a:r>
            <a:r>
              <a:rPr lang="it-IT" dirty="0" smtClean="0"/>
              <a:t> recentemente.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pwd</a:t>
            </a:r>
            <a:r>
              <a:rPr lang="it-IT" dirty="0" smtClean="0"/>
              <a:t> -&gt; mostra la directory di lavoro corrente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cat</a:t>
            </a:r>
            <a:r>
              <a:rPr lang="it-IT" dirty="0" smtClean="0"/>
              <a:t> test.txt -&gt; mostra il contenuto del file denominato test.txt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cp</a:t>
            </a:r>
            <a:r>
              <a:rPr lang="it-IT" dirty="0" smtClean="0"/>
              <a:t> sorgente destinazione -&gt; il comando CP copia un file da una sorgente ad una destinazione.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1377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22068" y="694186"/>
            <a:ext cx="106070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</a:t>
            </a:r>
            <a:r>
              <a:rPr lang="it-IT" dirty="0" err="1" smtClean="0"/>
              <a:t>shell</a:t>
            </a:r>
            <a:r>
              <a:rPr lang="it-IT" dirty="0" smtClean="0"/>
              <a:t> BASH di Linux è sicuramente una delle </a:t>
            </a:r>
            <a:r>
              <a:rPr lang="it-IT" dirty="0" err="1" smtClean="0"/>
              <a:t>shell</a:t>
            </a:r>
            <a:r>
              <a:rPr lang="it-IT" dirty="0" smtClean="0"/>
              <a:t> più utilizzate. La </a:t>
            </a:r>
            <a:r>
              <a:rPr lang="it-IT" dirty="0" err="1" smtClean="0"/>
              <a:t>shell</a:t>
            </a:r>
            <a:r>
              <a:rPr lang="it-IT" dirty="0" smtClean="0"/>
              <a:t> BASH ha delle impostazioni standard generali per tutti gli utenti. </a:t>
            </a:r>
            <a:endParaRPr lang="it-IT" dirty="0"/>
          </a:p>
          <a:p>
            <a:r>
              <a:rPr lang="it-IT" dirty="0" smtClean="0"/>
              <a:t>Chiaramente ogni utente può personalizzarla modificando opportuni file di configurazione.</a:t>
            </a:r>
          </a:p>
          <a:p>
            <a:endParaRPr lang="it-IT" dirty="0"/>
          </a:p>
          <a:p>
            <a:r>
              <a:rPr lang="it-IT" dirty="0" smtClean="0"/>
              <a:t>I file di configurazione della </a:t>
            </a:r>
            <a:r>
              <a:rPr lang="it-IT" dirty="0" err="1" smtClean="0"/>
              <a:t>shell</a:t>
            </a:r>
            <a:r>
              <a:rPr lang="it-IT" dirty="0" smtClean="0"/>
              <a:t> BASH sono: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Ect</a:t>
            </a:r>
            <a:r>
              <a:rPr lang="it-IT" dirty="0" smtClean="0"/>
              <a:t>/</a:t>
            </a:r>
            <a:r>
              <a:rPr lang="it-IT" dirty="0" err="1" smtClean="0"/>
              <a:t>profile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Etc</a:t>
            </a:r>
            <a:r>
              <a:rPr lang="it-IT" dirty="0" smtClean="0"/>
              <a:t>/</a:t>
            </a:r>
            <a:r>
              <a:rPr lang="it-IT" dirty="0" err="1" smtClean="0"/>
              <a:t>bashrc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Altri comandi per poter leggere determinati file sono: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Less</a:t>
            </a:r>
            <a:r>
              <a:rPr lang="it-IT" dirty="0" smtClean="0"/>
              <a:t> -&gt; visualizza a video il contenuto di un file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r>
              <a:rPr lang="it-IT" dirty="0" smtClean="0"/>
              <a:t>L’esempio seguente mostra l’utilizzo di tale comando:</a:t>
            </a:r>
          </a:p>
          <a:p>
            <a:endParaRPr lang="it-IT" dirty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0157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22068" y="694186"/>
            <a:ext cx="10607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678" y="1082432"/>
            <a:ext cx="3780952" cy="192381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487" y="3214699"/>
            <a:ext cx="4533333" cy="236190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442754" y="6008914"/>
            <a:ext cx="777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Per uscire dalla schermata di visualizzazione premere il carattere ‘q’.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7265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22068" y="694186"/>
            <a:ext cx="10607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87679" y="963029"/>
            <a:ext cx="93486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Il comando ‘</a:t>
            </a:r>
            <a:r>
              <a:rPr lang="it-IT" dirty="0" err="1" smtClean="0"/>
              <a:t>rm</a:t>
            </a:r>
            <a:r>
              <a:rPr lang="it-IT" dirty="0" smtClean="0"/>
              <a:t>’ che significa REMOVE permette di eliminare un file o una directory.</a:t>
            </a:r>
          </a:p>
          <a:p>
            <a:endParaRPr lang="it-IT" dirty="0"/>
          </a:p>
          <a:p>
            <a:r>
              <a:rPr lang="it-IT" dirty="0" smtClean="0"/>
              <a:t>Es:    </a:t>
            </a:r>
            <a:r>
              <a:rPr lang="it-IT" dirty="0" err="1" smtClean="0"/>
              <a:t>rm</a:t>
            </a:r>
            <a:r>
              <a:rPr lang="it-IT" dirty="0" smtClean="0"/>
              <a:t> test.sh -&gt; elimina il file chiamato test.sh</a:t>
            </a:r>
          </a:p>
          <a:p>
            <a:endParaRPr lang="it-IT" dirty="0"/>
          </a:p>
          <a:p>
            <a:r>
              <a:rPr lang="it-IT" dirty="0" smtClean="0"/>
              <a:t>Spesso può risultare utile inviare l’output di un comando non a video ma ad un altro comando prima di essere effettivamente visualizzato. Questa cosa può essere fatta con il comando </a:t>
            </a:r>
            <a:r>
              <a:rPr lang="it-IT" b="1" dirty="0" smtClean="0"/>
              <a:t>more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 smtClean="0"/>
              <a:t>Tale comando accetta come input dei dati e li visualizza a video sotto forma di pagine formattate. Per collegare l’output prodotto dal comando al comando more si utilizza </a:t>
            </a:r>
            <a:r>
              <a:rPr lang="it-IT" b="1" dirty="0" smtClean="0"/>
              <a:t>l’operatore di pipe </a:t>
            </a:r>
            <a:r>
              <a:rPr lang="it-IT" dirty="0" smtClean="0"/>
              <a:t>‘|’, come viene mostrato di seguito: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4510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22068" y="694186"/>
            <a:ext cx="10607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87679" y="963029"/>
            <a:ext cx="9348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774" y="2002536"/>
            <a:ext cx="6076190" cy="3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12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-431074" y="732196"/>
            <a:ext cx="10607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87679" y="963029"/>
            <a:ext cx="9348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10627" y="1328011"/>
            <a:ext cx="1145858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Le tre directory di base di un sistema Linux sono le seguenti tre directory di sistema: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/bin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/</a:t>
            </a:r>
            <a:r>
              <a:rPr lang="it-IT" dirty="0" err="1" smtClean="0"/>
              <a:t>sbin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/</a:t>
            </a:r>
            <a:r>
              <a:rPr lang="it-IT" dirty="0" err="1" smtClean="0"/>
              <a:t>lib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r>
              <a:rPr lang="it-IT" dirty="0" smtClean="0"/>
              <a:t>La prima e la seconda directory contengono i programmi necessari al funzionamento del sistema,</a:t>
            </a:r>
          </a:p>
          <a:p>
            <a:r>
              <a:rPr lang="it-IT" dirty="0" smtClean="0"/>
              <a:t>Mentre la terza directory contiene tutte le librerie indispensabili a Linux. Mentre la directory /bin </a:t>
            </a:r>
          </a:p>
          <a:p>
            <a:r>
              <a:rPr lang="it-IT" dirty="0" smtClean="0"/>
              <a:t>contiene tutti i programmi, la directory /</a:t>
            </a:r>
            <a:r>
              <a:rPr lang="it-IT" dirty="0" err="1" smtClean="0"/>
              <a:t>sbin</a:t>
            </a:r>
            <a:r>
              <a:rPr lang="it-IT" dirty="0" smtClean="0"/>
              <a:t> contiene tutti i programmi che vengono eseguiti da </a:t>
            </a:r>
            <a:r>
              <a:rPr lang="it-IT" dirty="0" err="1" smtClean="0"/>
              <a:t>root</a:t>
            </a:r>
            <a:endParaRPr lang="it-IT" dirty="0" smtClean="0"/>
          </a:p>
          <a:p>
            <a:r>
              <a:rPr lang="it-IT" dirty="0" smtClean="0"/>
              <a:t>(l’utente amministratore).</a:t>
            </a:r>
          </a:p>
          <a:p>
            <a:endParaRPr lang="it-IT" dirty="0"/>
          </a:p>
          <a:p>
            <a:r>
              <a:rPr lang="it-IT" dirty="0" smtClean="0"/>
              <a:t>Esiste un’altra classificazione simile nella directory USR, come viene mostrato di seguito: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/</a:t>
            </a:r>
            <a:r>
              <a:rPr lang="it-IT" dirty="0" err="1" smtClean="0"/>
              <a:t>usr</a:t>
            </a:r>
            <a:r>
              <a:rPr lang="it-IT" dirty="0" smtClean="0"/>
              <a:t>/bin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/</a:t>
            </a:r>
            <a:r>
              <a:rPr lang="it-IT" dirty="0" err="1" smtClean="0"/>
              <a:t>usr</a:t>
            </a:r>
            <a:r>
              <a:rPr lang="it-IT" dirty="0" smtClean="0"/>
              <a:t>/</a:t>
            </a:r>
            <a:r>
              <a:rPr lang="it-IT" dirty="0" err="1" smtClean="0"/>
              <a:t>sbin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/</a:t>
            </a:r>
            <a:r>
              <a:rPr lang="it-IT" dirty="0" err="1" smtClean="0"/>
              <a:t>usr</a:t>
            </a:r>
            <a:r>
              <a:rPr lang="it-IT" dirty="0" smtClean="0"/>
              <a:t>/</a:t>
            </a:r>
            <a:r>
              <a:rPr lang="it-IT" dirty="0" err="1" smtClean="0"/>
              <a:t>lib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r>
              <a:rPr lang="it-IT" dirty="0" smtClean="0"/>
              <a:t>In questo caso i programmi non sono quelli di sistema ma quelli utente.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3103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-431074" y="732196"/>
            <a:ext cx="10607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87679" y="963029"/>
            <a:ext cx="9348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10627" y="1328011"/>
            <a:ext cx="1174071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 directory denominata DEV invece contiene tutti i file </a:t>
            </a:r>
            <a:r>
              <a:rPr lang="it-IT" dirty="0" err="1" smtClean="0"/>
              <a:t>system</a:t>
            </a:r>
            <a:r>
              <a:rPr lang="it-IT" dirty="0" smtClean="0"/>
              <a:t> di ogni </a:t>
            </a:r>
            <a:r>
              <a:rPr lang="it-IT" dirty="0" err="1" smtClean="0"/>
              <a:t>device</a:t>
            </a:r>
            <a:r>
              <a:rPr lang="it-IT" dirty="0" smtClean="0"/>
              <a:t> fisico (Floppy disk, </a:t>
            </a:r>
          </a:p>
          <a:p>
            <a:r>
              <a:rPr lang="it-IT" dirty="0" smtClean="0"/>
              <a:t>CD-ROM, stampante,..). Questo perché in Linux ogni periferica viene vista come file. </a:t>
            </a:r>
          </a:p>
          <a:p>
            <a:endParaRPr lang="it-IT" dirty="0"/>
          </a:p>
          <a:p>
            <a:r>
              <a:rPr lang="it-IT" dirty="0" smtClean="0"/>
              <a:t>Esempio:   /</a:t>
            </a:r>
            <a:r>
              <a:rPr lang="it-IT" dirty="0" err="1" smtClean="0"/>
              <a:t>dev</a:t>
            </a:r>
            <a:r>
              <a:rPr lang="it-IT" dirty="0" smtClean="0"/>
              <a:t>/fd0 -&gt; lettore floppy disk</a:t>
            </a:r>
          </a:p>
          <a:p>
            <a:endParaRPr lang="it-IT" dirty="0"/>
          </a:p>
          <a:p>
            <a:r>
              <a:rPr lang="it-IT" dirty="0" smtClean="0"/>
              <a:t>La directory ETC contiene tutti i </a:t>
            </a:r>
            <a:r>
              <a:rPr lang="it-IT" dirty="0" err="1" smtClean="0"/>
              <a:t>files</a:t>
            </a:r>
            <a:r>
              <a:rPr lang="it-IT" dirty="0" smtClean="0"/>
              <a:t> di configurazione di un sistema Linux. Per esempio, la </a:t>
            </a:r>
            <a:r>
              <a:rPr lang="it-IT" dirty="0" err="1" smtClean="0"/>
              <a:t>shell</a:t>
            </a:r>
            <a:r>
              <a:rPr lang="it-IT" dirty="0" smtClean="0"/>
              <a:t> BASH, </a:t>
            </a:r>
          </a:p>
          <a:p>
            <a:r>
              <a:rPr lang="it-IT" dirty="0" smtClean="0"/>
              <a:t>appena viene eseguita, legge il file di configurazione presente nella directory /</a:t>
            </a:r>
            <a:r>
              <a:rPr lang="it-IT" dirty="0" err="1" smtClean="0"/>
              <a:t>etc</a:t>
            </a:r>
            <a:r>
              <a:rPr lang="it-IT" dirty="0" smtClean="0"/>
              <a:t>/</a:t>
            </a:r>
            <a:r>
              <a:rPr lang="it-IT" dirty="0" err="1" smtClean="0"/>
              <a:t>profile</a:t>
            </a:r>
            <a:r>
              <a:rPr lang="it-IT" dirty="0" smtClean="0"/>
              <a:t>, come viene </a:t>
            </a:r>
          </a:p>
          <a:p>
            <a:r>
              <a:rPr lang="it-IT" dirty="0"/>
              <a:t>m</a:t>
            </a:r>
            <a:r>
              <a:rPr lang="it-IT" dirty="0" smtClean="0"/>
              <a:t>ostrato di seguito: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8272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-431074" y="732196"/>
            <a:ext cx="10607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87679" y="963029"/>
            <a:ext cx="9348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62879" y="4718831"/>
            <a:ext cx="10548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 smtClean="0"/>
          </a:p>
          <a:p>
            <a:r>
              <a:rPr lang="it-IT" dirty="0" smtClean="0"/>
              <a:t>La directory VAR contiene tutti quei file utilizzati dai vari programmi e che possono crescere </a:t>
            </a:r>
          </a:p>
          <a:p>
            <a:r>
              <a:rPr lang="it-IT" dirty="0" smtClean="0"/>
              <a:t>rapidamente. Per esempio in tale directory sono presenti i file di log di sistema (/</a:t>
            </a:r>
            <a:r>
              <a:rPr lang="it-IT" dirty="0" err="1" smtClean="0"/>
              <a:t>var</a:t>
            </a:r>
            <a:r>
              <a:rPr lang="it-IT" dirty="0" smtClean="0"/>
              <a:t>/log).</a:t>
            </a:r>
          </a:p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232" y="328405"/>
            <a:ext cx="6847619" cy="4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45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69817" y="1894114"/>
            <a:ext cx="116798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 </a:t>
            </a:r>
            <a:r>
              <a:rPr lang="it-IT" dirty="0" err="1" smtClean="0"/>
              <a:t>shell</a:t>
            </a:r>
            <a:r>
              <a:rPr lang="it-IT" dirty="0" smtClean="0"/>
              <a:t> è un interprete dei comandi , ossia un’interfaccia tra due livelli: il livello superiore che è l’utente</a:t>
            </a:r>
          </a:p>
          <a:p>
            <a:r>
              <a:rPr lang="it-IT" dirty="0"/>
              <a:t>e</a:t>
            </a:r>
            <a:r>
              <a:rPr lang="it-IT" dirty="0" smtClean="0"/>
              <a:t>d il livello inferiore che è il sistema operativo</a:t>
            </a:r>
            <a:r>
              <a:rPr lang="it-IT" dirty="0" smtClean="0"/>
              <a:t>.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In </a:t>
            </a:r>
            <a:r>
              <a:rPr lang="it-IT" dirty="0" err="1" smtClean="0"/>
              <a:t>linux</a:t>
            </a:r>
            <a:r>
              <a:rPr lang="it-IT" dirty="0" smtClean="0"/>
              <a:t> la </a:t>
            </a:r>
            <a:r>
              <a:rPr lang="it-IT" dirty="0" err="1" smtClean="0"/>
              <a:t>shell</a:t>
            </a:r>
            <a:r>
              <a:rPr lang="it-IT" dirty="0" smtClean="0"/>
              <a:t> più nota è la </a:t>
            </a:r>
            <a:r>
              <a:rPr lang="it-IT" dirty="0" err="1" smtClean="0"/>
              <a:t>shell</a:t>
            </a:r>
            <a:r>
              <a:rPr lang="it-IT" dirty="0" smtClean="0"/>
              <a:t> BASH (</a:t>
            </a:r>
            <a:r>
              <a:rPr lang="it-IT" dirty="0" err="1" smtClean="0"/>
              <a:t>Bourne</a:t>
            </a:r>
            <a:r>
              <a:rPr lang="it-IT" dirty="0" smtClean="0"/>
              <a:t> </a:t>
            </a:r>
            <a:r>
              <a:rPr lang="it-IT" dirty="0" err="1" smtClean="0"/>
              <a:t>Again</a:t>
            </a:r>
            <a:r>
              <a:rPr lang="it-IT" dirty="0" smtClean="0"/>
              <a:t> Shell).</a:t>
            </a:r>
          </a:p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028" y="3371442"/>
            <a:ext cx="1024445" cy="244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15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-431074" y="732196"/>
            <a:ext cx="10607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87679" y="963029"/>
            <a:ext cx="9348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10627" y="1328011"/>
            <a:ext cx="1177918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Siccome Linux è un sistema operativo multi utente, come </a:t>
            </a:r>
            <a:r>
              <a:rPr lang="it-IT" dirty="0" err="1" smtClean="0"/>
              <a:t>root</a:t>
            </a:r>
            <a:r>
              <a:rPr lang="it-IT" dirty="0" smtClean="0"/>
              <a:t>, è possibile aggiungere utente al sistema.</a:t>
            </a:r>
          </a:p>
          <a:p>
            <a:r>
              <a:rPr lang="it-IT" dirty="0" smtClean="0"/>
              <a:t>Per aggiungere un utente si utilizza il seguente comando (solo </a:t>
            </a:r>
            <a:r>
              <a:rPr lang="it-IT" dirty="0" err="1" smtClean="0"/>
              <a:t>root</a:t>
            </a:r>
            <a:r>
              <a:rPr lang="it-IT" dirty="0" smtClean="0"/>
              <a:t> può farlo):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 flipH="1">
            <a:off x="872195" y="4825218"/>
            <a:ext cx="9774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Una volta inserita la password dell’utente </a:t>
            </a:r>
            <a:r>
              <a:rPr lang="it-IT" dirty="0" err="1" smtClean="0"/>
              <a:t>root</a:t>
            </a:r>
            <a:r>
              <a:rPr lang="it-IT" dirty="0" smtClean="0"/>
              <a:t> è possibile associare all’utente appena creato (ho chiamato l’utente per comodità ‘test’) una password.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428" y="2300428"/>
            <a:ext cx="6857143" cy="2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1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-431074" y="732196"/>
            <a:ext cx="10607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87679" y="963029"/>
            <a:ext cx="9348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10627" y="1328011"/>
            <a:ext cx="1174712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Una volta creato l’utente è possibile accedere con esso al sistema. Essendo Linux un sistema </a:t>
            </a:r>
          </a:p>
          <a:p>
            <a:r>
              <a:rPr lang="it-IT" dirty="0"/>
              <a:t>m</a:t>
            </a:r>
            <a:r>
              <a:rPr lang="it-IT" dirty="0" smtClean="0"/>
              <a:t>ultiutente, ad ogni risorsa (file, directory) sono associati determinati permessi. Pertanto alcuni file  </a:t>
            </a:r>
          </a:p>
          <a:p>
            <a:r>
              <a:rPr lang="it-IT" dirty="0"/>
              <a:t>h</a:t>
            </a:r>
            <a:r>
              <a:rPr lang="it-IT" dirty="0" smtClean="0"/>
              <a:t>anno permessi di scrittura per alcuni utenti, </a:t>
            </a:r>
            <a:r>
              <a:rPr lang="it-IT" dirty="0"/>
              <a:t>p</a:t>
            </a:r>
            <a:r>
              <a:rPr lang="it-IT" dirty="0" smtClean="0"/>
              <a:t>er altri solo permessi di lettura, eccetera.</a:t>
            </a:r>
          </a:p>
          <a:p>
            <a:endParaRPr lang="it-IT" dirty="0"/>
          </a:p>
          <a:p>
            <a:r>
              <a:rPr lang="it-IT" dirty="0" smtClean="0"/>
              <a:t>I permessi sono:</a:t>
            </a:r>
          </a:p>
          <a:p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R -&gt;  lettura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W -&gt; scrittura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X -&gt;  esecuzione</a:t>
            </a:r>
            <a:endParaRPr lang="it-IT" dirty="0"/>
          </a:p>
          <a:p>
            <a:r>
              <a:rPr lang="it-IT" dirty="0" smtClean="0"/>
              <a:t> </a:t>
            </a:r>
          </a:p>
          <a:p>
            <a:r>
              <a:rPr lang="it-IT" dirty="0" smtClean="0"/>
              <a:t>Supponiamo di creare un file con l’utente appena creato. Creiamo poi un altro utente e cerchiamo di </a:t>
            </a:r>
          </a:p>
          <a:p>
            <a:r>
              <a:rPr lang="it-IT" dirty="0" smtClean="0"/>
              <a:t>Accedere in lettura al file appena creato.</a:t>
            </a:r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8456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-431074" y="732196"/>
            <a:ext cx="10607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87679" y="963029"/>
            <a:ext cx="9348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10627" y="1328011"/>
            <a:ext cx="1051602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Una volta creato l’utente è possibile accedere con esso al sistema. Essendo Linux un sistema</a:t>
            </a:r>
          </a:p>
          <a:p>
            <a:r>
              <a:rPr lang="it-IT" dirty="0" smtClean="0"/>
              <a:t>Multi utente, ad ogni utente è associata una directory nella directory HOME.</a:t>
            </a:r>
          </a:p>
          <a:p>
            <a:endParaRPr lang="it-IT" dirty="0"/>
          </a:p>
          <a:p>
            <a:r>
              <a:rPr lang="it-IT" dirty="0" smtClean="0"/>
              <a:t>Creiamo, con l’utente di prova UTENTE1, un file di testo come mostrato in seguito:</a:t>
            </a:r>
          </a:p>
          <a:p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762" y="2876699"/>
            <a:ext cx="6790476" cy="1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80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-431074" y="732196"/>
            <a:ext cx="10607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87679" y="963029"/>
            <a:ext cx="9348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10627" y="1328011"/>
            <a:ext cx="111203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Successivamente accediamo con l’UETNTE2 al sistema e cerchiamo di aprire il file appena creato</a:t>
            </a:r>
          </a:p>
          <a:p>
            <a:r>
              <a:rPr lang="it-IT" dirty="0" smtClean="0"/>
              <a:t>Con il precedente utente. 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119" y="1928175"/>
            <a:ext cx="6819048" cy="4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44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-431074" y="732196"/>
            <a:ext cx="10607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87679" y="963029"/>
            <a:ext cx="9348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10627" y="1328011"/>
            <a:ext cx="117278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L’utente 2 non ha i permessi di scrittura sul file creato dall’utente 1. Per vedere i permessi associati al file</a:t>
            </a:r>
          </a:p>
          <a:p>
            <a:r>
              <a:rPr lang="it-IT" dirty="0"/>
              <a:t>b</a:t>
            </a:r>
            <a:r>
              <a:rPr lang="it-IT" dirty="0" smtClean="0"/>
              <a:t>asta usare il seguente comando: 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157" y="2297507"/>
            <a:ext cx="6857143" cy="188571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10626" y="4301988"/>
            <a:ext cx="116557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 permessi sono, in ordine da sinistra verso destra, i permessi associati al proprietario, i permessi associati</a:t>
            </a:r>
          </a:p>
          <a:p>
            <a:r>
              <a:rPr lang="it-IT" dirty="0" smtClean="0"/>
              <a:t>Agli utenti facenti parte del gruppo del proprietario, i permessi relativi agli altri utente. La sequenza di </a:t>
            </a:r>
          </a:p>
          <a:p>
            <a:r>
              <a:rPr lang="it-IT" dirty="0" smtClean="0"/>
              <a:t>10 caratteri inizia sempre con un segno ‘-’, seguito dai permessi veri e propri (</a:t>
            </a:r>
            <a:r>
              <a:rPr lang="it-IT" dirty="0" err="1" smtClean="0"/>
              <a:t>read</a:t>
            </a:r>
            <a:r>
              <a:rPr lang="it-IT" dirty="0" smtClean="0"/>
              <a:t>, </a:t>
            </a:r>
            <a:r>
              <a:rPr lang="it-IT" dirty="0" err="1" smtClean="0"/>
              <a:t>write</a:t>
            </a:r>
            <a:r>
              <a:rPr lang="it-IT" dirty="0" smtClean="0"/>
              <a:t>, </a:t>
            </a:r>
            <a:r>
              <a:rPr lang="it-IT" dirty="0" err="1" smtClean="0"/>
              <a:t>executable</a:t>
            </a:r>
            <a:r>
              <a:rPr lang="it-IT" dirty="0" smtClean="0"/>
              <a:t>). 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2946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-431074" y="732196"/>
            <a:ext cx="10607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87679" y="963029"/>
            <a:ext cx="9348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10627" y="1328011"/>
            <a:ext cx="5982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Per impostare i permessi si usa il comando CHMOD: 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802" y="2251341"/>
            <a:ext cx="6666667" cy="135238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10627" y="3993321"/>
            <a:ext cx="948689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 questo modo sono stati assegnati i permessi in scrittura agli altri utenti.  La sintassi:</a:t>
            </a:r>
          </a:p>
          <a:p>
            <a:endParaRPr lang="it-IT" dirty="0"/>
          </a:p>
          <a:p>
            <a:r>
              <a:rPr lang="it-IT" dirty="0" smtClean="0"/>
              <a:t>U = utente</a:t>
            </a:r>
          </a:p>
          <a:p>
            <a:r>
              <a:rPr lang="it-IT" dirty="0" smtClean="0"/>
              <a:t>G = utenti di gruppo</a:t>
            </a:r>
          </a:p>
          <a:p>
            <a:r>
              <a:rPr lang="it-IT" dirty="0" smtClean="0"/>
              <a:t>O = </a:t>
            </a:r>
            <a:r>
              <a:rPr lang="it-IT" dirty="0" err="1" smtClean="0"/>
              <a:t>Other</a:t>
            </a:r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Chmod</a:t>
            </a:r>
            <a:r>
              <a:rPr lang="it-IT" dirty="0" smtClean="0"/>
              <a:t> (U/G/O) +/- permesso   nome del file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7259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87679" y="963029"/>
            <a:ext cx="9348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201644" y="2791538"/>
            <a:ext cx="4006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/>
              <a:t>GRAZIE MILLE!!!!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3338847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210861"/>
            <a:ext cx="10607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</a:t>
            </a:r>
            <a:r>
              <a:rPr lang="it-IT" dirty="0" err="1" smtClean="0"/>
              <a:t>shell</a:t>
            </a:r>
            <a:r>
              <a:rPr lang="it-IT" dirty="0" smtClean="0"/>
              <a:t> analizza il comando fornito come input dall’utente, lo interpreta e lo esegue. Nell’esempio seguente viene mostrato un esempio di visualizzazione, tramite il comando</a:t>
            </a:r>
          </a:p>
          <a:p>
            <a:r>
              <a:rPr lang="it-IT" dirty="0" smtClean="0"/>
              <a:t>Linux WHO, dell’utente attualmente connesso al sistema, sfruttando uno script </a:t>
            </a:r>
            <a:r>
              <a:rPr lang="it-IT" dirty="0" err="1" smtClean="0"/>
              <a:t>shell</a:t>
            </a:r>
            <a:r>
              <a:rPr lang="it-IT" dirty="0" smtClean="0"/>
              <a:t>: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937" y="1134191"/>
            <a:ext cx="7600000" cy="5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1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22068" y="1438769"/>
            <a:ext cx="10607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Uno script </a:t>
            </a:r>
            <a:r>
              <a:rPr lang="it-IT" dirty="0" err="1" smtClean="0"/>
              <a:t>shell</a:t>
            </a:r>
            <a:r>
              <a:rPr lang="it-IT" dirty="0" smtClean="0"/>
              <a:t> è un semplice file di testo che contiene la lista dei comandi che in sequenza dovranno essere eseguiti dalla </a:t>
            </a:r>
            <a:r>
              <a:rPr lang="it-IT" dirty="0" err="1" smtClean="0"/>
              <a:t>shell</a:t>
            </a:r>
            <a:r>
              <a:rPr lang="it-IT" dirty="0" smtClean="0"/>
              <a:t> medesima. Può essere creato con un qualsiasi editor (pico, </a:t>
            </a:r>
            <a:r>
              <a:rPr lang="it-IT" dirty="0" err="1" smtClean="0"/>
              <a:t>vim</a:t>
            </a:r>
            <a:r>
              <a:rPr lang="it-IT" dirty="0" smtClean="0"/>
              <a:t>, </a:t>
            </a:r>
            <a:r>
              <a:rPr lang="it-IT" dirty="0" err="1" smtClean="0"/>
              <a:t>emacs</a:t>
            </a:r>
            <a:r>
              <a:rPr lang="it-IT" dirty="0" smtClean="0"/>
              <a:t>,…). </a:t>
            </a:r>
          </a:p>
          <a:p>
            <a:endParaRPr lang="it-IT" dirty="0"/>
          </a:p>
          <a:p>
            <a:r>
              <a:rPr lang="it-IT" dirty="0" smtClean="0"/>
              <a:t>Hanno estensione .</a:t>
            </a:r>
            <a:r>
              <a:rPr lang="it-IT" dirty="0" err="1" smtClean="0"/>
              <a:t>sh</a:t>
            </a:r>
            <a:r>
              <a:rPr lang="it-IT" dirty="0" smtClean="0"/>
              <a:t>. Per poter eseguire tale script è necessario salvarlo (es: test.sh), e fornire al file i permessi di esecuzione, come viene mostrato di seguito: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823" y="3623906"/>
            <a:ext cx="4685714" cy="83809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824" y="4771122"/>
            <a:ext cx="4685714" cy="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02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22068" y="694186"/>
            <a:ext cx="10607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Chiaramente in uno script </a:t>
            </a:r>
            <a:r>
              <a:rPr lang="it-IT" dirty="0" err="1" smtClean="0"/>
              <a:t>shell</a:t>
            </a:r>
            <a:r>
              <a:rPr lang="it-IT" dirty="0" smtClean="0"/>
              <a:t> è possibile aggiungere costrutti per il controllo del flusso di esecuzione del programmino (</a:t>
            </a:r>
            <a:r>
              <a:rPr lang="it-IT" dirty="0" err="1" smtClean="0"/>
              <a:t>if-then</a:t>
            </a:r>
            <a:r>
              <a:rPr lang="it-IT" dirty="0" smtClean="0"/>
              <a:t>, ciclo for,…) e si può lavorare anche con le funzioni.</a:t>
            </a:r>
          </a:p>
          <a:p>
            <a:endParaRPr lang="it-IT" dirty="0"/>
          </a:p>
          <a:p>
            <a:r>
              <a:rPr lang="it-IT" dirty="0" smtClean="0"/>
              <a:t>L’esempio seguente mostra come creare uno script che visualizza a video 10 volte il medesimo messaggio: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398" y="2083480"/>
            <a:ext cx="6838095" cy="4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07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22068" y="694186"/>
            <a:ext cx="10607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risultato è il seguente: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714" y="1276619"/>
            <a:ext cx="6828571" cy="4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1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22068" y="694186"/>
            <a:ext cx="106070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Pertanto, uno script </a:t>
            </a:r>
            <a:r>
              <a:rPr lang="it-IT" dirty="0" err="1" smtClean="0"/>
              <a:t>shell</a:t>
            </a:r>
            <a:r>
              <a:rPr lang="it-IT" dirty="0" smtClean="0"/>
              <a:t> è semplicemente un file di testo che contiene tuta una serie di comandi che la </a:t>
            </a:r>
            <a:r>
              <a:rPr lang="it-IT" dirty="0" err="1" smtClean="0"/>
              <a:t>shell</a:t>
            </a:r>
            <a:r>
              <a:rPr lang="it-IT" dirty="0" smtClean="0"/>
              <a:t> può leggere ed interpretare come se li avessimo in qualche modo digitati all’interno di un terminale. </a:t>
            </a:r>
            <a:endParaRPr lang="it-IT" dirty="0"/>
          </a:p>
          <a:p>
            <a:r>
              <a:rPr lang="it-IT" dirty="0" smtClean="0"/>
              <a:t>Il seguente esempio mostra invece come creare un semplice menu in cui l’operatore può scegliere che azione compiere ed in funzione di essa verranno eseguiti determinati comandi. Il menu è semplice.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428" y="2402346"/>
            <a:ext cx="6857143" cy="4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22068" y="694186"/>
            <a:ext cx="10607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risultato finale si presenta in questo modo: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619" y="1224238"/>
            <a:ext cx="6904762" cy="4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95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22068" y="694186"/>
            <a:ext cx="106070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Quando si scrivono script </a:t>
            </a:r>
            <a:r>
              <a:rPr lang="it-IT" dirty="0" err="1" smtClean="0"/>
              <a:t>shell</a:t>
            </a:r>
            <a:r>
              <a:rPr lang="it-IT" dirty="0" smtClean="0"/>
              <a:t> in Linux le variabili si utilizzano senza specificarne il tipo in modo esplicito. Il seguente esempio mostra come inizializzare una variabile chiamata ‘x’ dandogli il valore 2. Il carattere speciale $, ci permette di visualizzarne il suo contenuto. Si presti attenzione al fatto che la </a:t>
            </a:r>
            <a:r>
              <a:rPr lang="it-IT" dirty="0" err="1" smtClean="0"/>
              <a:t>shell</a:t>
            </a:r>
            <a:r>
              <a:rPr lang="it-IT" dirty="0" smtClean="0"/>
              <a:t> BASH, come il linguaggio di programmazione PERL e PHP è a tipizzazione dinamica ossia non è necessario specificare il tipo delle variabili.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655" y="2287293"/>
            <a:ext cx="6923809" cy="4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68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403</TotalTime>
  <Words>1310</Words>
  <Application>Microsoft Office PowerPoint</Application>
  <PresentationFormat>Widescreen</PresentationFormat>
  <Paragraphs>186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Wingdings 3</vt:lpstr>
      <vt:lpstr>Ione</vt:lpstr>
      <vt:lpstr>La shell di Linux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shell di Linux</dc:title>
  <dc:creator>Marco</dc:creator>
  <cp:lastModifiedBy>Marco</cp:lastModifiedBy>
  <cp:revision>38</cp:revision>
  <dcterms:created xsi:type="dcterms:W3CDTF">2015-10-31T08:56:05Z</dcterms:created>
  <dcterms:modified xsi:type="dcterms:W3CDTF">2015-12-29T17:00:17Z</dcterms:modified>
</cp:coreProperties>
</file>