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1" r:id="rId6"/>
    <p:sldId id="283" r:id="rId7"/>
    <p:sldId id="284" r:id="rId8"/>
    <p:sldId id="285" r:id="rId9"/>
    <p:sldId id="286" r:id="rId10"/>
    <p:sldId id="282" r:id="rId11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nvenuto" id="{E75E278A-FF0E-49A4-B170-79828D63BBAD}">
          <p14:sldIdLst>
            <p14:sldId id="256"/>
          </p14:sldIdLst>
        </p14:section>
        <p14:section name="Teoria" id="{B9B51309-D148-4332-87C2-07BE32FBCA3B}">
          <p14:sldIdLst>
            <p14:sldId id="271"/>
            <p14:sldId id="283"/>
            <p14:sldId id="284"/>
            <p14:sldId id="285"/>
            <p14:sldId id="286"/>
          </p14:sldIdLst>
        </p14:section>
        <p14:section name="Altre informazioni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1" autoAdjust="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3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547E75-7743-43E2-BF1C-8D781AA23311}" type="datetime1">
              <a:rPr lang="it-IT" smtClean="0"/>
              <a:t>26/03/2021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D7A867-4D52-4D5A-BBE1-AC83E84104E3}" type="datetime1">
              <a:rPr lang="it-IT" noProof="0" smtClean="0"/>
              <a:t>26/03/2021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119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848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3275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632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1654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/>
              <a:t>In modalità Presentazione seleziona le frecce per visitare i collegamenti.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cxnSp>
        <p:nvCxnSpPr>
          <p:cNvPr id="12" name="Connettore dirit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gli stili del testo dello schema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D9FC215-2AE6-4A69-BF36-8F60B92E22C0}" type="datetime1">
              <a:rPr lang="it-IT" noProof="0" smtClean="0"/>
              <a:t>26/03/2021</a:t>
            </a:fld>
            <a:endParaRPr lang="it-IT" noProof="0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10" name="Rettango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lo stile del titolo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0F07B06-4BC3-47A5-A7B1-C606679D1E9F}" type="datetime1">
              <a:rPr lang="it-IT" noProof="0" smtClean="0"/>
              <a:t>26/03/2021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buttolo@libero.i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it-IT" sz="4800" dirty="0">
                <a:solidFill>
                  <a:schemeClr val="bg1"/>
                </a:solidFill>
              </a:rPr>
              <a:t>Lezioni sul ROS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it-IT" sz="2400" dirty="0">
                <a:solidFill>
                  <a:schemeClr val="bg1"/>
                </a:solidFill>
                <a:latin typeface="+mj-lt"/>
              </a:rPr>
              <a:t>A cura </a:t>
            </a:r>
            <a:r>
              <a:rPr lang="it-IT" sz="2400" dirty="0" err="1">
                <a:solidFill>
                  <a:schemeClr val="bg1"/>
                </a:solidFill>
                <a:latin typeface="+mj-lt"/>
              </a:rPr>
              <a:t>dell’ing</a:t>
            </a:r>
            <a:r>
              <a:rPr lang="it-IT" sz="2400" dirty="0">
                <a:solidFill>
                  <a:schemeClr val="bg1"/>
                </a:solidFill>
                <a:latin typeface="+mj-lt"/>
              </a:rPr>
              <a:t> Buttolo Marco   (parte 8)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URDF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8956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In questa slide e nelle prossime viene introdotto un concetto molto importante per le simulazioni robotiche. Il concetto di URDF. </a:t>
            </a:r>
            <a:r>
              <a:rPr lang="it-IT" b="1" dirty="0">
                <a:solidFill>
                  <a:schemeClr val="tx2"/>
                </a:solidFill>
              </a:rPr>
              <a:t>L’URDF</a:t>
            </a:r>
            <a:r>
              <a:rPr lang="it-IT" dirty="0">
                <a:solidFill>
                  <a:schemeClr val="tx2"/>
                </a:solidFill>
              </a:rPr>
              <a:t> è un acronimo (</a:t>
            </a:r>
            <a:r>
              <a:rPr lang="it-IT" b="1" dirty="0" err="1">
                <a:solidFill>
                  <a:schemeClr val="tx2"/>
                </a:solidFill>
              </a:rPr>
              <a:t>Unified</a:t>
            </a:r>
            <a:r>
              <a:rPr lang="it-IT" b="1" dirty="0">
                <a:solidFill>
                  <a:schemeClr val="tx2"/>
                </a:solidFill>
              </a:rPr>
              <a:t> Robot </a:t>
            </a:r>
            <a:r>
              <a:rPr lang="it-IT" b="1" dirty="0" err="1">
                <a:solidFill>
                  <a:schemeClr val="tx2"/>
                </a:solidFill>
              </a:rPr>
              <a:t>Description</a:t>
            </a:r>
            <a:r>
              <a:rPr lang="it-IT" b="1" dirty="0">
                <a:solidFill>
                  <a:schemeClr val="tx2"/>
                </a:solidFill>
              </a:rPr>
              <a:t> Format</a:t>
            </a:r>
            <a:r>
              <a:rPr lang="it-IT" dirty="0">
                <a:solidFill>
                  <a:schemeClr val="tx2"/>
                </a:solidFill>
              </a:rPr>
              <a:t>).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pPr algn="just"/>
            <a:r>
              <a:rPr lang="it-IT" dirty="0">
                <a:solidFill>
                  <a:schemeClr val="tx2"/>
                </a:solidFill>
              </a:rPr>
              <a:t>Tale formato di file consente di poter descrivere la geometria di un robot tramite dei semplici files stile XML (eXtensible Markup Language). Con tali file è anche possibile descrivere la geometria e le posizioni dei vari componenti che fanno parte del robot (quindi il robot visto come assieme di componenti).</a:t>
            </a:r>
          </a:p>
          <a:p>
            <a:pPr algn="just"/>
            <a:r>
              <a:rPr lang="it-IT" dirty="0">
                <a:solidFill>
                  <a:schemeClr val="tx2"/>
                </a:solidFill>
              </a:rPr>
              <a:t>Un file con stensione URDF è, di fatto, un file XML con i suoi tag particolari.</a:t>
            </a:r>
          </a:p>
          <a:p>
            <a:pPr algn="just"/>
            <a:r>
              <a:rPr lang="it-IT" dirty="0">
                <a:solidFill>
                  <a:schemeClr val="tx2"/>
                </a:solidFill>
              </a:rPr>
              <a:t>L’esempio seguente mostra un semplice file URDF: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r>
              <a:rPr lang="it-IT" sz="1800" dirty="0">
                <a:solidFill>
                  <a:schemeClr val="tx2"/>
                </a:solidFill>
              </a:rPr>
              <a:t>&lt;?xml </a:t>
            </a:r>
            <a:r>
              <a:rPr lang="it-IT" sz="1800" dirty="0" err="1">
                <a:solidFill>
                  <a:schemeClr val="tx2"/>
                </a:solidFill>
              </a:rPr>
              <a:t>version</a:t>
            </a:r>
            <a:r>
              <a:rPr lang="it-IT" sz="1800" dirty="0">
                <a:solidFill>
                  <a:schemeClr val="tx2"/>
                </a:solidFill>
              </a:rPr>
              <a:t>="1.0"?&gt;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&lt;robot name="</a:t>
            </a:r>
            <a:r>
              <a:rPr lang="it-IT" sz="1800" dirty="0" err="1">
                <a:solidFill>
                  <a:schemeClr val="tx2"/>
                </a:solidFill>
              </a:rPr>
              <a:t>myfirst</a:t>
            </a:r>
            <a:r>
              <a:rPr lang="it-IT" sz="1800" dirty="0">
                <a:solidFill>
                  <a:schemeClr val="tx2"/>
                </a:solidFill>
              </a:rPr>
              <a:t>"&gt;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  &lt;link name="</a:t>
            </a:r>
            <a:r>
              <a:rPr lang="it-IT" sz="1800" dirty="0" err="1">
                <a:solidFill>
                  <a:schemeClr val="tx2"/>
                </a:solidFill>
              </a:rPr>
              <a:t>base_link</a:t>
            </a:r>
            <a:r>
              <a:rPr lang="it-IT" sz="1800" dirty="0">
                <a:solidFill>
                  <a:schemeClr val="tx2"/>
                </a:solidFill>
              </a:rPr>
              <a:t>"&gt;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    &lt;visual&gt;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      &lt;</a:t>
            </a:r>
            <a:r>
              <a:rPr lang="it-IT" sz="1800" dirty="0" err="1">
                <a:solidFill>
                  <a:schemeClr val="tx2"/>
                </a:solidFill>
              </a:rPr>
              <a:t>geometry</a:t>
            </a:r>
            <a:r>
              <a:rPr lang="it-IT" sz="1800" dirty="0">
                <a:solidFill>
                  <a:schemeClr val="tx2"/>
                </a:solidFill>
              </a:rPr>
              <a:t>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        &lt;</a:t>
            </a:r>
            <a:r>
              <a:rPr lang="it-IT" sz="1800" dirty="0" err="1">
                <a:solidFill>
                  <a:schemeClr val="tx2"/>
                </a:solidFill>
              </a:rPr>
              <a:t>cylinder</a:t>
            </a:r>
            <a:r>
              <a:rPr lang="it-IT" sz="1800" dirty="0">
                <a:solidFill>
                  <a:schemeClr val="tx2"/>
                </a:solidFill>
              </a:rPr>
              <a:t> </a:t>
            </a:r>
            <a:r>
              <a:rPr lang="it-IT" sz="1800" dirty="0" err="1">
                <a:solidFill>
                  <a:schemeClr val="tx2"/>
                </a:solidFill>
              </a:rPr>
              <a:t>length</a:t>
            </a:r>
            <a:r>
              <a:rPr lang="it-IT" sz="1800" dirty="0">
                <a:solidFill>
                  <a:schemeClr val="tx2"/>
                </a:solidFill>
              </a:rPr>
              <a:t>="0.6" </a:t>
            </a:r>
            <a:r>
              <a:rPr lang="it-IT" sz="1800" dirty="0" err="1">
                <a:solidFill>
                  <a:schemeClr val="tx2"/>
                </a:solidFill>
              </a:rPr>
              <a:t>radius</a:t>
            </a:r>
            <a:r>
              <a:rPr lang="it-IT" sz="1800" dirty="0">
                <a:solidFill>
                  <a:schemeClr val="tx2"/>
                </a:solidFill>
              </a:rPr>
              <a:t>="0.2"/&gt;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      &lt;/</a:t>
            </a:r>
            <a:r>
              <a:rPr lang="it-IT" sz="1800" dirty="0" err="1">
                <a:solidFill>
                  <a:schemeClr val="tx2"/>
                </a:solidFill>
              </a:rPr>
              <a:t>geometry</a:t>
            </a:r>
            <a:r>
              <a:rPr lang="it-IT" sz="1800" dirty="0">
                <a:solidFill>
                  <a:schemeClr val="tx2"/>
                </a:solidFill>
              </a:rPr>
              <a:t>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    &lt;/visual&gt;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  &lt;/link&gt;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&lt;/robot&gt;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URDF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All’interno del ROS il modello di ciascun robot viene descritto tramite un file XML che viene detto file URDF. Questo formato di file descrive differenti caratteristiche di un robot:</a:t>
            </a:r>
          </a:p>
          <a:p>
            <a:pPr algn="just"/>
            <a:endParaRPr lang="it-IT" sz="1800" dirty="0">
              <a:solidFill>
                <a:schemeClr val="tx2"/>
              </a:solidFill>
            </a:endParaRP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Aspetto grafico -&gt; ossia come si presenta un robot/</a:t>
            </a:r>
            <a:r>
              <a:rPr lang="it-IT" dirty="0" err="1">
                <a:solidFill>
                  <a:schemeClr val="tx2"/>
                </a:solidFill>
              </a:rPr>
              <a:t>cobot</a:t>
            </a:r>
            <a:endParaRPr lang="it-IT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Dinamica e cinematica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Modello relativo alle collisioni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Si consideri, per esempio il seguente link: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BC0ED58-3C55-4AF8-A561-9C9F88D504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429000"/>
            <a:ext cx="3809524" cy="32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966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URDF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8402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Un link è un corpo rigido caratterizzato da un nome e da alcune proprietà come per esempio: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L’inerzia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La gestione dei conflitti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2"/>
              </a:solidFill>
            </a:endParaRPr>
          </a:p>
          <a:p>
            <a:pPr algn="just"/>
            <a:r>
              <a:rPr lang="it-IT" dirty="0">
                <a:solidFill>
                  <a:schemeClr val="tx2"/>
                </a:solidFill>
              </a:rPr>
              <a:t>Un robot (o anche un </a:t>
            </a:r>
            <a:r>
              <a:rPr lang="it-IT" dirty="0" err="1">
                <a:solidFill>
                  <a:schemeClr val="tx2"/>
                </a:solidFill>
              </a:rPr>
              <a:t>cobot</a:t>
            </a:r>
            <a:r>
              <a:rPr lang="it-IT" dirty="0">
                <a:solidFill>
                  <a:schemeClr val="tx2"/>
                </a:solidFill>
              </a:rPr>
              <a:t> (robot collaborativo)) è essenzialmente un braccio composto da tanti link legati tra loro da giunti. L’insieme dei giunti e dei link forma l’assieme denominato ROBOT. </a:t>
            </a:r>
          </a:p>
          <a:p>
            <a:pPr algn="just"/>
            <a:r>
              <a:rPr lang="it-IT" dirty="0">
                <a:solidFill>
                  <a:schemeClr val="tx2"/>
                </a:solidFill>
              </a:rPr>
              <a:t>Si consideri il seguente esempio di file URDF: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r>
              <a:rPr lang="it-IT" sz="1800" dirty="0">
                <a:solidFill>
                  <a:schemeClr val="tx2"/>
                </a:solidFill>
              </a:rPr>
              <a:t> &lt;link name="</a:t>
            </a:r>
            <a:r>
              <a:rPr lang="it-IT" sz="1800" dirty="0" err="1">
                <a:solidFill>
                  <a:schemeClr val="tx2"/>
                </a:solidFill>
              </a:rPr>
              <a:t>base_link</a:t>
            </a:r>
            <a:r>
              <a:rPr lang="it-IT" sz="1800" dirty="0">
                <a:solidFill>
                  <a:schemeClr val="tx2"/>
                </a:solidFill>
              </a:rPr>
              <a:t>"&gt;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    &lt;visual&gt;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      &lt;</a:t>
            </a:r>
            <a:r>
              <a:rPr lang="it-IT" sz="1800" dirty="0" err="1">
                <a:solidFill>
                  <a:schemeClr val="tx2"/>
                </a:solidFill>
              </a:rPr>
              <a:t>geometry</a:t>
            </a:r>
            <a:r>
              <a:rPr lang="it-IT" sz="1800" dirty="0">
                <a:solidFill>
                  <a:schemeClr val="tx2"/>
                </a:solidFill>
              </a:rPr>
              <a:t>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        &lt;</a:t>
            </a:r>
            <a:r>
              <a:rPr lang="it-IT" sz="1800" dirty="0" err="1">
                <a:solidFill>
                  <a:schemeClr val="tx2"/>
                </a:solidFill>
              </a:rPr>
              <a:t>cylinder</a:t>
            </a:r>
            <a:r>
              <a:rPr lang="it-IT" sz="1800" dirty="0">
                <a:solidFill>
                  <a:schemeClr val="tx2"/>
                </a:solidFill>
              </a:rPr>
              <a:t> </a:t>
            </a:r>
            <a:r>
              <a:rPr lang="it-IT" sz="1800" dirty="0" err="1">
                <a:solidFill>
                  <a:schemeClr val="tx2"/>
                </a:solidFill>
              </a:rPr>
              <a:t>length</a:t>
            </a:r>
            <a:r>
              <a:rPr lang="it-IT" sz="1800" dirty="0">
                <a:solidFill>
                  <a:schemeClr val="tx2"/>
                </a:solidFill>
              </a:rPr>
              <a:t>="0.6" </a:t>
            </a:r>
            <a:r>
              <a:rPr lang="it-IT" sz="1800" dirty="0" err="1">
                <a:solidFill>
                  <a:schemeClr val="tx2"/>
                </a:solidFill>
              </a:rPr>
              <a:t>radius</a:t>
            </a:r>
            <a:r>
              <a:rPr lang="it-IT" sz="1800" dirty="0">
                <a:solidFill>
                  <a:schemeClr val="tx2"/>
                </a:solidFill>
              </a:rPr>
              <a:t>="0.2"/&gt;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      &lt;/</a:t>
            </a:r>
            <a:r>
              <a:rPr lang="it-IT" sz="1800" dirty="0" err="1">
                <a:solidFill>
                  <a:schemeClr val="tx2"/>
                </a:solidFill>
              </a:rPr>
              <a:t>geometry</a:t>
            </a:r>
            <a:r>
              <a:rPr lang="it-IT" sz="1800" dirty="0">
                <a:solidFill>
                  <a:schemeClr val="tx2"/>
                </a:solidFill>
              </a:rPr>
              <a:t>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    &lt;/visual&gt;</a:t>
            </a:r>
          </a:p>
          <a:p>
            <a:r>
              <a:rPr lang="it-IT" sz="1800" dirty="0">
                <a:solidFill>
                  <a:schemeClr val="tx2"/>
                </a:solidFill>
              </a:rPr>
              <a:t>      &lt;/link&gt;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Il link si chiama «</a:t>
            </a:r>
            <a:r>
              <a:rPr lang="it-IT" dirty="0" err="1">
                <a:solidFill>
                  <a:schemeClr val="tx2"/>
                </a:solidFill>
              </a:rPr>
              <a:t>base_link</a:t>
            </a:r>
            <a:r>
              <a:rPr lang="it-IT" dirty="0">
                <a:solidFill>
                  <a:schemeClr val="tx2"/>
                </a:solidFill>
              </a:rPr>
              <a:t>» ed è un cilindro con raggio 0.2 e lunghezza 0.6. Questa è la geometria del link.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523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URDF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7571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Oltre al link è presente anche un giunto. Il seguente esempio mostra il file URDF con la struttura del robot chiamato </a:t>
            </a:r>
            <a:r>
              <a:rPr lang="it-IT" b="1" dirty="0" err="1">
                <a:solidFill>
                  <a:schemeClr val="tx2"/>
                </a:solidFill>
              </a:rPr>
              <a:t>test_robot</a:t>
            </a:r>
            <a:r>
              <a:rPr lang="it-IT" dirty="0">
                <a:solidFill>
                  <a:schemeClr val="tx2"/>
                </a:solidFill>
              </a:rPr>
              <a:t>.</a:t>
            </a:r>
          </a:p>
          <a:p>
            <a:pPr algn="just"/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sz="1400" dirty="0">
                <a:solidFill>
                  <a:schemeClr val="tx2"/>
                </a:solidFill>
              </a:rPr>
              <a:t>&lt;robot name="</a:t>
            </a:r>
            <a:r>
              <a:rPr lang="it-IT" sz="1400" dirty="0" err="1">
                <a:solidFill>
                  <a:schemeClr val="tx2"/>
                </a:solidFill>
              </a:rPr>
              <a:t>test_robot</a:t>
            </a:r>
            <a:r>
              <a:rPr lang="it-IT" sz="1400" dirty="0">
                <a:solidFill>
                  <a:schemeClr val="tx2"/>
                </a:solidFill>
              </a:rPr>
              <a:t>"&gt;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   &lt;link name="link1" /&gt;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   &lt;link name="link2" /&gt;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   &lt;link name="link3" /&gt;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 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   &lt;joint name="joint1" </a:t>
            </a:r>
            <a:r>
              <a:rPr lang="it-IT" sz="1400" dirty="0" err="1">
                <a:solidFill>
                  <a:schemeClr val="tx2"/>
                </a:solidFill>
              </a:rPr>
              <a:t>type</a:t>
            </a:r>
            <a:r>
              <a:rPr lang="it-IT" sz="1400" dirty="0">
                <a:solidFill>
                  <a:schemeClr val="tx2"/>
                </a:solidFill>
              </a:rPr>
              <a:t>="</a:t>
            </a:r>
            <a:r>
              <a:rPr lang="it-IT" sz="1400" dirty="0" err="1">
                <a:solidFill>
                  <a:schemeClr val="tx2"/>
                </a:solidFill>
              </a:rPr>
              <a:t>continuous</a:t>
            </a:r>
            <a:r>
              <a:rPr lang="it-IT" sz="1400" dirty="0">
                <a:solidFill>
                  <a:schemeClr val="tx2"/>
                </a:solidFill>
              </a:rPr>
              <a:t>"&gt;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     &lt;</a:t>
            </a:r>
            <a:r>
              <a:rPr lang="it-IT" sz="1400" dirty="0" err="1">
                <a:solidFill>
                  <a:schemeClr val="tx2"/>
                </a:solidFill>
              </a:rPr>
              <a:t>parent</a:t>
            </a:r>
            <a:r>
              <a:rPr lang="it-IT" sz="1400" dirty="0">
                <a:solidFill>
                  <a:schemeClr val="tx2"/>
                </a:solidFill>
              </a:rPr>
              <a:t> link="link1"/&gt;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     &lt;</a:t>
            </a:r>
            <a:r>
              <a:rPr lang="it-IT" sz="1400" dirty="0" err="1">
                <a:solidFill>
                  <a:schemeClr val="tx2"/>
                </a:solidFill>
              </a:rPr>
              <a:t>child</a:t>
            </a:r>
            <a:r>
              <a:rPr lang="it-IT" sz="1400" dirty="0">
                <a:solidFill>
                  <a:schemeClr val="tx2"/>
                </a:solidFill>
              </a:rPr>
              <a:t> link="link2"/&gt;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  &lt;/joint&gt;   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&lt;joint name="joint2" </a:t>
            </a:r>
            <a:r>
              <a:rPr lang="it-IT" sz="1400" dirty="0" err="1">
                <a:solidFill>
                  <a:schemeClr val="tx2"/>
                </a:solidFill>
              </a:rPr>
              <a:t>type</a:t>
            </a:r>
            <a:r>
              <a:rPr lang="it-IT" sz="1400" dirty="0">
                <a:solidFill>
                  <a:schemeClr val="tx2"/>
                </a:solidFill>
              </a:rPr>
              <a:t>="</a:t>
            </a:r>
            <a:r>
              <a:rPr lang="it-IT" sz="1400" dirty="0" err="1">
                <a:solidFill>
                  <a:schemeClr val="tx2"/>
                </a:solidFill>
              </a:rPr>
              <a:t>continuous</a:t>
            </a:r>
            <a:r>
              <a:rPr lang="it-IT" sz="1400" dirty="0">
                <a:solidFill>
                  <a:schemeClr val="tx2"/>
                </a:solidFill>
              </a:rPr>
              <a:t>"&gt;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    &lt;</a:t>
            </a:r>
            <a:r>
              <a:rPr lang="it-IT" sz="1400" dirty="0" err="1">
                <a:solidFill>
                  <a:schemeClr val="tx2"/>
                </a:solidFill>
              </a:rPr>
              <a:t>parent</a:t>
            </a:r>
            <a:r>
              <a:rPr lang="it-IT" sz="1400" dirty="0">
                <a:solidFill>
                  <a:schemeClr val="tx2"/>
                </a:solidFill>
              </a:rPr>
              <a:t> link="link2"/&gt;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    &lt;</a:t>
            </a:r>
            <a:r>
              <a:rPr lang="it-IT" sz="1400" dirty="0" err="1">
                <a:solidFill>
                  <a:schemeClr val="tx2"/>
                </a:solidFill>
              </a:rPr>
              <a:t>child</a:t>
            </a:r>
            <a:r>
              <a:rPr lang="it-IT" sz="1400" dirty="0">
                <a:solidFill>
                  <a:schemeClr val="tx2"/>
                </a:solidFill>
              </a:rPr>
              <a:t> link="link3"/&gt;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  &lt;/joint&gt;</a:t>
            </a:r>
          </a:p>
          <a:p>
            <a:r>
              <a:rPr lang="it-IT" sz="1400" dirty="0">
                <a:solidFill>
                  <a:schemeClr val="tx2"/>
                </a:solidFill>
              </a:rPr>
              <a:t>   &lt;/robot&gt;</a:t>
            </a:r>
          </a:p>
          <a:p>
            <a:endParaRPr lang="it-IT" sz="1400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5EAEFD6-CEFC-497D-ACF4-747A38F832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1840" y="2151629"/>
            <a:ext cx="4790476" cy="35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213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URDF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La struttura del giunto mostra chiaramente il tag </a:t>
            </a:r>
            <a:r>
              <a:rPr lang="it-IT" b="1" dirty="0" err="1">
                <a:solidFill>
                  <a:schemeClr val="tx2"/>
                </a:solidFill>
              </a:rPr>
              <a:t>parent</a:t>
            </a:r>
            <a:r>
              <a:rPr lang="it-IT" dirty="0">
                <a:solidFill>
                  <a:schemeClr val="tx2"/>
                </a:solidFill>
              </a:rPr>
              <a:t> (il link padre), il tag </a:t>
            </a:r>
            <a:r>
              <a:rPr lang="it-IT" b="1" dirty="0" err="1">
                <a:solidFill>
                  <a:schemeClr val="tx2"/>
                </a:solidFill>
              </a:rPr>
              <a:t>child</a:t>
            </a:r>
            <a:r>
              <a:rPr lang="it-IT" dirty="0">
                <a:solidFill>
                  <a:schemeClr val="tx2"/>
                </a:solidFill>
              </a:rPr>
              <a:t> (il link figlio). Svariati sono i tipi di giunto che di seguito vengono illustrati: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tx2"/>
                </a:solidFill>
              </a:rPr>
              <a:t>Revolute</a:t>
            </a:r>
            <a:r>
              <a:rPr lang="it-IT" dirty="0">
                <a:solidFill>
                  <a:schemeClr val="tx2"/>
                </a:solidFill>
              </a:rPr>
              <a:t> -&gt; con limiti di rotazione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err="1">
                <a:solidFill>
                  <a:schemeClr val="tx2"/>
                </a:solidFill>
              </a:rPr>
              <a:t>Continuos</a:t>
            </a:r>
            <a:r>
              <a:rPr lang="it-IT" dirty="0">
                <a:solidFill>
                  <a:schemeClr val="tx2"/>
                </a:solidFill>
              </a:rPr>
              <a:t> -&gt; senza limiti di rotazione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err="1">
                <a:solidFill>
                  <a:schemeClr val="tx2"/>
                </a:solidFill>
              </a:rPr>
              <a:t>Prismatic</a:t>
            </a:r>
            <a:r>
              <a:rPr lang="it-IT" dirty="0">
                <a:solidFill>
                  <a:schemeClr val="tx2"/>
                </a:solidFill>
              </a:rPr>
              <a:t> -&gt; giunto di traslazione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err="1">
                <a:solidFill>
                  <a:schemeClr val="tx2"/>
                </a:solidFill>
              </a:rPr>
              <a:t>Fixed</a:t>
            </a:r>
            <a:r>
              <a:rPr lang="it-IT" dirty="0">
                <a:solidFill>
                  <a:schemeClr val="tx2"/>
                </a:solidFill>
              </a:rPr>
              <a:t> -&gt; giunto fisso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tx2"/>
                </a:solidFill>
              </a:rPr>
              <a:t>Planare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2"/>
              </a:solidFill>
            </a:endParaRPr>
          </a:p>
          <a:p>
            <a:pPr algn="just"/>
            <a:r>
              <a:rPr lang="it-IT" dirty="0">
                <a:solidFill>
                  <a:schemeClr val="tx2"/>
                </a:solidFill>
              </a:rPr>
              <a:t>Ogni componente del robot di fatto è un file URDF. Questi files vengono raggruppati in un unico file (una sorta di file container) chiamato «</a:t>
            </a:r>
            <a:r>
              <a:rPr lang="it-IT" dirty="0" err="1">
                <a:solidFill>
                  <a:schemeClr val="tx2"/>
                </a:solidFill>
              </a:rPr>
              <a:t>mio_robot.gazebo</a:t>
            </a:r>
            <a:r>
              <a:rPr lang="it-IT" dirty="0">
                <a:solidFill>
                  <a:schemeClr val="tx2"/>
                </a:solidFill>
              </a:rPr>
              <a:t>». Per esempio se il mio robot si chiamasse </a:t>
            </a:r>
            <a:r>
              <a:rPr lang="it-IT" dirty="0" err="1">
                <a:solidFill>
                  <a:schemeClr val="tx2"/>
                </a:solidFill>
              </a:rPr>
              <a:t>test_robot</a:t>
            </a:r>
            <a:r>
              <a:rPr lang="it-IT" dirty="0">
                <a:solidFill>
                  <a:schemeClr val="tx2"/>
                </a:solidFill>
              </a:rPr>
              <a:t>, allora tale file è: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pPr algn="just"/>
            <a:r>
              <a:rPr lang="it-IT" dirty="0">
                <a:solidFill>
                  <a:schemeClr val="tx2"/>
                </a:solidFill>
              </a:rPr>
              <a:t>	</a:t>
            </a:r>
            <a:r>
              <a:rPr lang="it-IT" dirty="0" err="1">
                <a:solidFill>
                  <a:schemeClr val="tx2"/>
                </a:solidFill>
              </a:rPr>
              <a:t>test_robot.gazebo</a:t>
            </a:r>
            <a:r>
              <a:rPr lang="it-IT" dirty="0">
                <a:solidFill>
                  <a:schemeClr val="tx2"/>
                </a:solidFill>
              </a:rPr>
              <a:t>.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pPr algn="just"/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9102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Contatti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4294967295"/>
          </p:nvPr>
        </p:nvSpPr>
        <p:spPr>
          <a:xfrm>
            <a:off x="541611" y="2495158"/>
            <a:ext cx="9442648" cy="3978275"/>
          </a:xfrm>
        </p:spPr>
        <p:txBody>
          <a:bodyPr rtlCol="0">
            <a:normAutofit/>
          </a:bodyPr>
          <a:lstStyle/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Mail:   </a:t>
            </a: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  <a:hlinkClick r:id="rId3"/>
              </a:rPr>
              <a:t>mbuttolo@libero.it</a:t>
            </a:r>
            <a:endParaRPr lang="it-IT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Sito:    www.marcobuttolo.com</a:t>
            </a:r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DocBenvenu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5_TF10001108.potx" id="{66E9F1A0-49EC-4038-8270-22AD7F47D240}" vid="{86F9DE1D-8072-420B-AE53-65C44E93AB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{EB588B1F-1E07-45CF-8E04-743D904266EC}tf10001108_win32</Template>
  <TotalTime>434</TotalTime>
  <Words>661</Words>
  <Application>Microsoft Office PowerPoint</Application>
  <PresentationFormat>Widescreen</PresentationFormat>
  <Paragraphs>147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Segoe UI Light</vt:lpstr>
      <vt:lpstr>DocBenvenuto</vt:lpstr>
      <vt:lpstr>Lezioni sul ROS</vt:lpstr>
      <vt:lpstr>URDF</vt:lpstr>
      <vt:lpstr>URDF</vt:lpstr>
      <vt:lpstr>URDF</vt:lpstr>
      <vt:lpstr>URDF</vt:lpstr>
      <vt:lpstr>URDF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Lezioni sul ROS</dc:title>
  <dc:creator>Marco Buttolo</dc:creator>
  <cp:keywords/>
  <cp:lastModifiedBy>Marco Buttolo</cp:lastModifiedBy>
  <cp:revision>78</cp:revision>
  <dcterms:created xsi:type="dcterms:W3CDTF">2021-02-21T15:57:24Z</dcterms:created>
  <dcterms:modified xsi:type="dcterms:W3CDTF">2021-03-26T14:23:37Z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