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1" r:id="rId6"/>
    <p:sldId id="288" r:id="rId7"/>
    <p:sldId id="289" r:id="rId8"/>
    <p:sldId id="290" r:id="rId9"/>
    <p:sldId id="291" r:id="rId10"/>
    <p:sldId id="292" r:id="rId11"/>
    <p:sldId id="293" r:id="rId12"/>
    <p:sldId id="282" r:id="rId13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</p14:sldIdLst>
        </p14:section>
        <p14:section name="Teoria" id="{B9B51309-D148-4332-87C2-07BE32FBCA3B}">
          <p14:sldIdLst>
            <p14:sldId id="271"/>
            <p14:sldId id="288"/>
            <p14:sldId id="289"/>
            <p14:sldId id="290"/>
            <p14:sldId id="291"/>
            <p14:sldId id="292"/>
            <p14:sldId id="293"/>
          </p14:sldIdLst>
        </p14:section>
        <p14:section name="Altre informazioni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22/02/2021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22/02/2021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119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In modalità Presentazione seleziona le frecce per visitare i collegamenti.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22/02/2021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22/02/2021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buttolo@libero.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it-IT" sz="4800" dirty="0">
                <a:solidFill>
                  <a:schemeClr val="bg1"/>
                </a:solidFill>
              </a:rPr>
              <a:t>Lezioni sul ROS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it-IT" sz="2400" dirty="0">
                <a:solidFill>
                  <a:schemeClr val="bg1"/>
                </a:solidFill>
                <a:latin typeface="+mj-lt"/>
              </a:rPr>
              <a:t>A cura </a:t>
            </a:r>
            <a:r>
              <a:rPr lang="it-IT" sz="2400" dirty="0" err="1">
                <a:solidFill>
                  <a:schemeClr val="bg1"/>
                </a:solidFill>
                <a:latin typeface="+mj-lt"/>
              </a:rPr>
              <a:t>dell’ing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 Buttolo Marco   (parte 2)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Introduzione al ROS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ROS (</a:t>
            </a:r>
            <a:r>
              <a:rPr lang="it-IT" dirty="0" err="1">
                <a:solidFill>
                  <a:schemeClr val="tx2"/>
                </a:solidFill>
              </a:rPr>
              <a:t>Robotic</a:t>
            </a:r>
            <a:r>
              <a:rPr lang="it-IT" dirty="0">
                <a:solidFill>
                  <a:schemeClr val="tx2"/>
                </a:solidFill>
              </a:rPr>
              <a:t> Operating System) è stato pensato per sistemi operativi Linux, in particolare per distribuzioni </a:t>
            </a:r>
            <a:r>
              <a:rPr lang="it-IT" b="1" dirty="0">
                <a:solidFill>
                  <a:schemeClr val="tx2"/>
                </a:solidFill>
              </a:rPr>
              <a:t>UBUNTU</a:t>
            </a:r>
            <a:r>
              <a:rPr lang="it-IT" dirty="0">
                <a:solidFill>
                  <a:schemeClr val="tx2"/>
                </a:solidFill>
              </a:rPr>
              <a:t> e </a:t>
            </a:r>
            <a:r>
              <a:rPr lang="it-IT" b="1" dirty="0">
                <a:solidFill>
                  <a:schemeClr val="tx2"/>
                </a:solidFill>
              </a:rPr>
              <a:t>DEBIAN</a:t>
            </a:r>
            <a:r>
              <a:rPr lang="it-IT" dirty="0">
                <a:solidFill>
                  <a:schemeClr val="tx2"/>
                </a:solidFill>
              </a:rPr>
              <a:t>. ROS punta tantissimo sulla facilità e rapidità di sviluppo. Questo è reso, chiaramente, possibile dal suo design modulare. La figura seguente mostra il sito web ufficiale del ROS.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6CF22C2-519E-48C4-817C-4FF3A3F577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1235" y="2563915"/>
            <a:ext cx="7924800" cy="403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8A8B80-09F8-4193-BC68-97EEA5990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 di utilizzo del ROS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28AAAE-C36E-418D-8E2C-070317F5AB1B}"/>
              </a:ext>
            </a:extLst>
          </p:cNvPr>
          <p:cNvSpPr txBox="1"/>
          <p:nvPr/>
        </p:nvSpPr>
        <p:spPr>
          <a:xfrm>
            <a:off x="521207" y="1480395"/>
            <a:ext cx="1100818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/>
              <a:t>Molti sono gli ambiti di utilizzo del ROS di seguito ne vengono citati alcuni: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b="1" dirty="0"/>
              <a:t>NASA</a:t>
            </a:r>
            <a:r>
              <a:rPr lang="it-IT" sz="1800" dirty="0"/>
              <a:t> -&gt; Robonaut2 (R2), pensato per affiancare gli astronauti all’interno di una stazione spaziale.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err="1"/>
              <a:t>Willow</a:t>
            </a:r>
            <a:r>
              <a:rPr lang="it-IT" b="1" dirty="0"/>
              <a:t> Garage</a:t>
            </a:r>
            <a:r>
              <a:rPr lang="it-IT" dirty="0"/>
              <a:t> -&gt; società che si occupa di R&amp;D in ambito robotico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b="1" dirty="0" err="1"/>
              <a:t>Pilz</a:t>
            </a:r>
            <a:r>
              <a:rPr lang="it-IT" sz="1800" b="1" dirty="0"/>
              <a:t> SPA </a:t>
            </a:r>
            <a:r>
              <a:rPr lang="it-IT" sz="1800" dirty="0"/>
              <a:t>-&gt; azienda italiana leader nel campo dell’automazione industriale.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sz="1800" dirty="0"/>
              <a:t> e tantissimi altri enti/società che sfruttano ROS come sistema middleware di sviluppo. Anche l’azienda coreana </a:t>
            </a:r>
            <a:r>
              <a:rPr lang="it-IT" sz="1800" dirty="0" err="1"/>
              <a:t>Doosan</a:t>
            </a:r>
            <a:r>
              <a:rPr lang="it-IT" dirty="0"/>
              <a:t>, per i suoi </a:t>
            </a:r>
            <a:r>
              <a:rPr lang="it-IT" dirty="0" err="1"/>
              <a:t>cobots</a:t>
            </a:r>
            <a:r>
              <a:rPr lang="it-IT" dirty="0"/>
              <a:t> utilizza una versione ROS customizzata:</a:t>
            </a:r>
          </a:p>
          <a:p>
            <a:endParaRPr lang="it-IT" sz="1800" dirty="0"/>
          </a:p>
          <a:p>
            <a:endParaRPr lang="it-IT" dirty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>
              <a:solidFill>
                <a:schemeClr val="tx2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6E23AC6-78C1-476D-91FB-5019F81EF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810" y="3995160"/>
            <a:ext cx="5459338" cy="241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14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76B5E2-CA08-45B6-B467-B037A7EEC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al ROS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909E053-CB09-4D01-8CE2-BE46A15B64C6}"/>
              </a:ext>
            </a:extLst>
          </p:cNvPr>
          <p:cNvSpPr txBox="1"/>
          <p:nvPr/>
        </p:nvSpPr>
        <p:spPr>
          <a:xfrm>
            <a:off x="521207" y="1538622"/>
            <a:ext cx="778790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Lo sviluppo di software robusto per il controllo di robot è un’attività che richiede il contributo di molte competenze diverse (visione artificiale, navigazione, comunicazione, controllo del moto,… solo per citarne alcune), spesso non presenti all’interno di un unico laboratorio di sviluppo.</a:t>
            </a:r>
          </a:p>
          <a:p>
            <a:pPr algn="just"/>
            <a:endParaRPr lang="it-IT" sz="1800" dirty="0">
              <a:solidFill>
                <a:srgbClr val="222222"/>
              </a:solidFill>
              <a:latin typeface="Verdana" panose="020B0604030504040204" pitchFamily="34" charset="0"/>
            </a:endParaRPr>
          </a:p>
          <a:p>
            <a:pPr algn="just"/>
            <a:r>
              <a:rPr lang="it-IT" sz="18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Tra le diverse funzionalità che ROS mette a disposizione, assume un ruolo di particolare rilievo il sistema di comunicazione (middleware) che consente di collegare e trasmettere le informazioni disponibili tra i diversi nodi di un’architettura ROS.</a:t>
            </a:r>
          </a:p>
          <a:p>
            <a:pPr algn="just"/>
            <a:endParaRPr lang="it-IT" dirty="0">
              <a:solidFill>
                <a:srgbClr val="222222"/>
              </a:solidFill>
              <a:latin typeface="Verdana" panose="020B0604030504040204" pitchFamily="34" charset="0"/>
            </a:endParaRPr>
          </a:p>
          <a:p>
            <a:pPr algn="just"/>
            <a:r>
              <a:rPr lang="it-IT" sz="18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Per poter utilizzare correttamente il ROS chiaramente è necessario capire almeno a grandi linee l’architettura di base del medesimo.</a:t>
            </a:r>
          </a:p>
        </p:txBody>
      </p:sp>
    </p:spTree>
    <p:extLst>
      <p:ext uri="{BB962C8B-B14F-4D97-AF65-F5344CB8AC3E}">
        <p14:creationId xmlns:p14="http://schemas.microsoft.com/office/powerpoint/2010/main" val="40820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2D27F3-46C5-4352-83C4-D76368C32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Architettura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C0553C-40A1-43A3-A0ED-15C93F746DF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29652" cy="3977640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1400" dirty="0"/>
              <a:t>Una rete ROS è composta da tanti nodi. Un nodo chiamato ROSCORE è il nodo master, il quale gestisce tutta la comunicazione bidirezionale che può avvenire tra i vari nodi tradizionali ROS. I nodi ROS, che altro non sono che degli script programmati con appositi linguaggi come LISP, Python o C++, comunicano tra loro tramite dei messaggi. La logica di base è la seguente: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400" dirty="0"/>
              <a:t>Esiste un nodo ROS che pubblica su un canale di comunicazione (una sorta di coda dei messaggi) chiamato </a:t>
            </a:r>
            <a:r>
              <a:rPr lang="it-IT" sz="1400" b="1" dirty="0"/>
              <a:t>TOPIC</a:t>
            </a:r>
            <a:r>
              <a:rPr lang="it-IT" sz="1400" dirty="0"/>
              <a:t> i dati che vuole rendere pubblici. Tali dati vengono trasmessi chiaramente sotto forma di pacchetti ROS.  Tale nodo si chiamerà </a:t>
            </a:r>
            <a:r>
              <a:rPr lang="it-IT" sz="1400" b="1" dirty="0"/>
              <a:t>nodo publisher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400" dirty="0"/>
              <a:t>Altro nodi ROS che vogliono leggere tali dati, effettueranno una </a:t>
            </a:r>
            <a:r>
              <a:rPr lang="it-IT" sz="1400" dirty="0" err="1"/>
              <a:t>subscription</a:t>
            </a:r>
            <a:r>
              <a:rPr lang="it-IT" sz="1400" dirty="0"/>
              <a:t> (una sottoscrizione) a tale </a:t>
            </a:r>
            <a:r>
              <a:rPr lang="it-IT" sz="1400" dirty="0" err="1"/>
              <a:t>topic</a:t>
            </a:r>
            <a:r>
              <a:rPr lang="it-IT" sz="1400" dirty="0"/>
              <a:t> per poterne leggere i messaggi. Tali messaggi, quindi, saranno leggibili solo dai nodi che effettueranno tale sottoscrizione.  Tali nodi si chiamano </a:t>
            </a:r>
            <a:r>
              <a:rPr lang="it-IT" sz="1400" b="1" dirty="0"/>
              <a:t>nodi </a:t>
            </a:r>
            <a:r>
              <a:rPr lang="it-IT" sz="1400" b="1" dirty="0" err="1"/>
              <a:t>subscriptor</a:t>
            </a:r>
            <a:r>
              <a:rPr lang="it-IT" sz="1400" b="1" dirty="0"/>
              <a:t>.</a:t>
            </a:r>
          </a:p>
          <a:p>
            <a:pPr algn="just"/>
            <a:r>
              <a:rPr lang="it-IT" sz="1400" b="1" dirty="0"/>
              <a:t>La slide successiva mostra chiaramente tale meccanismo appena citato. I nodi che compongono una rete ROS possono (e devono) essere organizzati in strutture chiamate pacchetti ROS, i quali possono essere facilmente riutilizzabili per molti altri progetti.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173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AD2F31-17ED-446D-9896-A64B74E1B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Architettura ROS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41C0DA5-1D96-47C2-A579-1545E1B44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639" y="1511354"/>
            <a:ext cx="6740344" cy="417382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465A8B-BC10-4FCE-93CE-7F298F54E9AC}"/>
              </a:ext>
            </a:extLst>
          </p:cNvPr>
          <p:cNvSpPr txBox="1"/>
          <p:nvPr/>
        </p:nvSpPr>
        <p:spPr>
          <a:xfrm>
            <a:off x="251790" y="5923735"/>
            <a:ext cx="113041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/>
              <a:t>Nell’esempio, il nodo denominato ROSNODE1 pubblica sul </a:t>
            </a:r>
            <a:r>
              <a:rPr lang="it-IT" sz="1800" dirty="0" err="1"/>
              <a:t>topic</a:t>
            </a:r>
            <a:r>
              <a:rPr lang="it-IT" sz="1800" dirty="0"/>
              <a:t> ed il nodo ROSNODE2 si sottoscrive ad esso.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5660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8DB9F6-EDA9-45A8-9B01-00AB99E7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Installazione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FA7DE7-02DB-4FF2-8422-1C4572EA800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989895" cy="5137470"/>
          </a:xfrm>
        </p:spPr>
        <p:txBody>
          <a:bodyPr>
            <a:normAutofit fontScale="92500" lnSpcReduction="20000"/>
          </a:bodyPr>
          <a:lstStyle/>
          <a:p>
            <a:r>
              <a:rPr lang="it-IT" sz="1400" dirty="0"/>
              <a:t>L’installazione del ROS non è particolarmente complicata, ma un pochino macchinosa. Queste slides mostrano come installare il ROS su sistema operativo Linux Ubuntu versione </a:t>
            </a:r>
            <a:r>
              <a:rPr lang="it-IT" sz="1400" dirty="0" err="1"/>
              <a:t>bionic</a:t>
            </a:r>
            <a:r>
              <a:rPr lang="it-IT" sz="1400" dirty="0"/>
              <a:t> 18.04. </a:t>
            </a:r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r>
              <a:rPr lang="it-IT" sz="1400" dirty="0"/>
              <a:t>Il comando </a:t>
            </a:r>
            <a:r>
              <a:rPr lang="it-IT" sz="1400" b="1" dirty="0"/>
              <a:t>sudo </a:t>
            </a:r>
            <a:r>
              <a:rPr lang="it-IT" sz="1400" b="1" dirty="0" err="1"/>
              <a:t>apt</a:t>
            </a:r>
            <a:r>
              <a:rPr lang="it-IT" sz="1400" b="1" dirty="0"/>
              <a:t> update </a:t>
            </a:r>
            <a:r>
              <a:rPr lang="it-IT" sz="1400" dirty="0"/>
              <a:t>ci permette di aggiornare il sistema verso i repository più aggiornati dei pacchetti. In questo mini corso verrà utilizzato la distribuzione ROS chiamata </a:t>
            </a:r>
            <a:r>
              <a:rPr lang="it-IT" sz="1400" b="1" dirty="0"/>
              <a:t>MELODIC</a:t>
            </a:r>
            <a:r>
              <a:rPr lang="it-IT" sz="1400" dirty="0"/>
              <a:t>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6831AB1-946C-4851-81E8-5CA00FB32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10" y="4267199"/>
            <a:ext cx="6528663" cy="164326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55C97EE-9ED8-45FE-A9FB-0EA28ABE4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610" y="2227665"/>
            <a:ext cx="6542857" cy="1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87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A300F0-5768-4865-8E98-AC07FEE8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Installazione ROS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AB259D3E-2348-4C9E-8A50-58B7206B434A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117555" y="2139112"/>
            <a:ext cx="7364674" cy="146893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1A2D2A6-0940-4BA6-B0A3-DDD12C4929D7}"/>
              </a:ext>
            </a:extLst>
          </p:cNvPr>
          <p:cNvSpPr txBox="1"/>
          <p:nvPr/>
        </p:nvSpPr>
        <p:spPr>
          <a:xfrm>
            <a:off x="521207" y="142895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/>
              <a:t>Successivamente si utilizza il seguente comando: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46D4655-3C36-436C-AF39-0BE575EDDCCC}"/>
              </a:ext>
            </a:extLst>
          </p:cNvPr>
          <p:cNvSpPr txBox="1"/>
          <p:nvPr/>
        </p:nvSpPr>
        <p:spPr>
          <a:xfrm>
            <a:off x="521207" y="3647853"/>
            <a:ext cx="109816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Il comando </a:t>
            </a:r>
            <a:r>
              <a:rPr lang="it-IT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apt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key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viene usato per gestire l'elenco delle chiavi usate da </a:t>
            </a:r>
            <a:r>
              <a:rPr lang="it-IT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apt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per autenticare i pacchetti. I pacchetti che sono stati autenticati usando queste chiavi verranno considerati fidati…</a:t>
            </a:r>
          </a:p>
          <a:p>
            <a:r>
              <a:rPr lang="it-IT" dirty="0">
                <a:solidFill>
                  <a:srgbClr val="202124"/>
                </a:solidFill>
                <a:latin typeface="arial" panose="020B0604020202020204" pitchFamily="34" charset="0"/>
              </a:rPr>
              <a:t>Successivamente digitare nuovamente sudo </a:t>
            </a:r>
            <a:r>
              <a:rPr lang="it-IT" dirty="0" err="1">
                <a:solidFill>
                  <a:srgbClr val="202124"/>
                </a:solidFill>
                <a:latin typeface="arial" panose="020B0604020202020204" pitchFamily="34" charset="0"/>
              </a:rPr>
              <a:t>apt</a:t>
            </a:r>
            <a:r>
              <a:rPr lang="it-IT" dirty="0">
                <a:solidFill>
                  <a:srgbClr val="202124"/>
                </a:solidFill>
                <a:latin typeface="arial" panose="020B0604020202020204" pitchFamily="34" charset="0"/>
              </a:rPr>
              <a:t> update, come mostrato nella slide precedente. A questo punto, è possibile installare la distribuzione </a:t>
            </a:r>
            <a:r>
              <a:rPr lang="it-IT" dirty="0" err="1">
                <a:solidFill>
                  <a:srgbClr val="202124"/>
                </a:solidFill>
                <a:latin typeface="arial" panose="020B0604020202020204" pitchFamily="34" charset="0"/>
              </a:rPr>
              <a:t>ros</a:t>
            </a:r>
            <a:r>
              <a:rPr lang="it-IT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it-IT" dirty="0" err="1">
                <a:solidFill>
                  <a:srgbClr val="202124"/>
                </a:solidFill>
                <a:latin typeface="arial" panose="020B0604020202020204" pitchFamily="34" charset="0"/>
              </a:rPr>
              <a:t>melodic</a:t>
            </a:r>
            <a:r>
              <a:rPr lang="it-IT" dirty="0">
                <a:solidFill>
                  <a:srgbClr val="202124"/>
                </a:solidFill>
                <a:latin typeface="arial" panose="020B0604020202020204" pitchFamily="34" charset="0"/>
              </a:rPr>
              <a:t> come mostrato di seguito:</a:t>
            </a:r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F452F9B-E6CC-4009-A8DC-64524BE449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554" y="5183982"/>
            <a:ext cx="7338239" cy="151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60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Contatti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1" y="2495158"/>
            <a:ext cx="9442648" cy="3978275"/>
          </a:xfrm>
        </p:spPr>
        <p:txBody>
          <a:bodyPr rtlCol="0">
            <a:normAutofit/>
          </a:bodyPr>
          <a:lstStyle/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Mail:   </a:t>
            </a: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  <a:hlinkClick r:id="rId3"/>
              </a:rPr>
              <a:t>mbuttolo@libero.it</a:t>
            </a: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Sito:    www.marcobuttolo.com</a:t>
            </a: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{EB588B1F-1E07-45CF-8E04-743D904266EC}tf10001108_win32</Template>
  <TotalTime>113</TotalTime>
  <Words>662</Words>
  <Application>Microsoft Office PowerPoint</Application>
  <PresentationFormat>Widescreen</PresentationFormat>
  <Paragraphs>51</Paragraphs>
  <Slides>9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Arial</vt:lpstr>
      <vt:lpstr>Calibri</vt:lpstr>
      <vt:lpstr>Segoe UI</vt:lpstr>
      <vt:lpstr>Segoe UI Light</vt:lpstr>
      <vt:lpstr>Verdana</vt:lpstr>
      <vt:lpstr>DocBenvenuto</vt:lpstr>
      <vt:lpstr>Lezioni sul ROS</vt:lpstr>
      <vt:lpstr>Introduzione al ROS</vt:lpstr>
      <vt:lpstr>Esempi di utilizzo del ROS</vt:lpstr>
      <vt:lpstr>Introduzione al ROS</vt:lpstr>
      <vt:lpstr>Architettura ROS</vt:lpstr>
      <vt:lpstr>Architettura ROS</vt:lpstr>
      <vt:lpstr>Installazione ROS</vt:lpstr>
      <vt:lpstr>Installazione ROS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Lezioni sul ROS</dc:title>
  <dc:creator>Marco Buttolo</dc:creator>
  <cp:keywords/>
  <cp:lastModifiedBy>Marco Buttolo</cp:lastModifiedBy>
  <cp:revision>25</cp:revision>
  <dcterms:created xsi:type="dcterms:W3CDTF">2021-02-21T15:57:24Z</dcterms:created>
  <dcterms:modified xsi:type="dcterms:W3CDTF">2021-02-22T09:25:07Z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