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56" r:id="rId5"/>
    <p:sldId id="271" r:id="rId6"/>
    <p:sldId id="283" r:id="rId7"/>
    <p:sldId id="284" r:id="rId8"/>
    <p:sldId id="285" r:id="rId9"/>
    <p:sldId id="286" r:id="rId10"/>
    <p:sldId id="287" r:id="rId11"/>
    <p:sldId id="288" r:id="rId12"/>
    <p:sldId id="282" r:id="rId13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envenuto" id="{E75E278A-FF0E-49A4-B170-79828D63BBAD}">
          <p14:sldIdLst>
            <p14:sldId id="256"/>
          </p14:sldIdLst>
        </p14:section>
        <p14:section name="Teoria" id="{B9B51309-D148-4332-87C2-07BE32FBCA3B}">
          <p14:sldIdLst>
            <p14:sldId id="271"/>
            <p14:sldId id="283"/>
            <p14:sldId id="284"/>
            <p14:sldId id="285"/>
            <p14:sldId id="286"/>
            <p14:sldId id="287"/>
            <p14:sldId id="288"/>
          </p14:sldIdLst>
        </p14:section>
        <p14:section name="Altre informazioni" id="{2CC34DB2-6590-42C0-AD4B-A04C6060184E}">
          <p14:sldIdLst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8" name="Author" initials="A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726"/>
    <a:srgbClr val="404040"/>
    <a:srgbClr val="FF9B45"/>
    <a:srgbClr val="DD462F"/>
    <a:srgbClr val="F8CFB6"/>
    <a:srgbClr val="F8CAB6"/>
    <a:srgbClr val="923922"/>
    <a:srgbClr val="F5F5F5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41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3" d="100"/>
          <a:sy n="73" d="100"/>
        </p:scale>
        <p:origin x="337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D547E75-7743-43E2-BF1C-8D781AA23311}" type="datetime1">
              <a:rPr lang="it-IT" smtClean="0"/>
              <a:t>21/02/2021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679768-A2FC-4D08-91F6-8DCE6C566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ED7A867-4D52-4D5A-BBE1-AC83E84104E3}" type="datetime1">
              <a:rPr lang="it-IT" noProof="0" smtClean="0"/>
              <a:t>21/02/2021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3119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it-IT" dirty="0"/>
              <a:t>In modalità Presentazione seleziona le frecce per visitare i collegamenti.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1780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800" noProof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it-IT" sz="1800" noProof="0"/>
          </a:p>
        </p:txBody>
      </p:sp>
      <p:cxnSp>
        <p:nvCxnSpPr>
          <p:cNvPr id="12" name="Connettore diritto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it-IT" noProof="0"/>
              <a:t>Fare clic per modificare gli stili del testo dello schema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it-IT" noProof="0"/>
              <a:t>Secondo livello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it-IT" noProof="0"/>
              <a:t>Terzo livello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it-IT" noProof="0"/>
              <a:t>Quarto livello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it-IT" noProof="0"/>
              <a:t>Quinto livello</a:t>
            </a: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4D9FC215-2AE6-4A69-BF36-8F60B92E22C0}" type="datetime1">
              <a:rPr lang="it-IT" noProof="0" smtClean="0"/>
              <a:t>21/02/2021</a:t>
            </a:fld>
            <a:endParaRPr lang="it-IT" noProof="0" dirty="0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800" noProof="0"/>
          </a:p>
        </p:txBody>
      </p:sp>
      <p:sp>
        <p:nvSpPr>
          <p:cNvPr id="10" name="Rettangolo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800" noProof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sz="quarter" idx="13" hasCustomPrompt="1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it-IT" noProof="0"/>
              <a:t>Fare clic per modificare lo stile del titolo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it-IT" noProof="0"/>
              <a:t>Secondo livello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it-IT" noProof="0"/>
              <a:t>Terzo livello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it-IT" noProof="0"/>
              <a:t>Quarto livello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it-IT" sz="1800" noProof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30F07B06-4BC3-47A5-A7B1-C606679D1E9F}" type="datetime1">
              <a:rPr lang="it-IT" noProof="0" smtClean="0"/>
              <a:t>21/02/2021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it-IT" noProof="0" smtClean="0"/>
              <a:pPr rtl="0"/>
              <a:t>‹N›</a:t>
            </a:fld>
            <a:endParaRPr lang="it-IT" noProof="0"/>
          </a:p>
        </p:txBody>
      </p:sp>
      <p:cxnSp>
        <p:nvCxnSpPr>
          <p:cNvPr id="8" name="Connettore diritto 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mbuttolo@libero.i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38200" y="1164324"/>
            <a:ext cx="10515600" cy="2387600"/>
          </a:xfrm>
        </p:spPr>
        <p:txBody>
          <a:bodyPr rtlCol="0" anchor="ctr" anchorCtr="0">
            <a:normAutofit/>
          </a:bodyPr>
          <a:lstStyle/>
          <a:p>
            <a:pPr rtl="0"/>
            <a:r>
              <a:rPr lang="it-IT" sz="4800" dirty="0">
                <a:solidFill>
                  <a:schemeClr val="bg1"/>
                </a:solidFill>
              </a:rPr>
              <a:t>Lezioni sul ROS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4294967295"/>
          </p:nvPr>
        </p:nvSpPr>
        <p:spPr>
          <a:xfrm>
            <a:off x="855620" y="2933105"/>
            <a:ext cx="9582736" cy="1137793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it-IT" sz="2400" dirty="0">
                <a:solidFill>
                  <a:schemeClr val="bg1"/>
                </a:solidFill>
                <a:latin typeface="+mj-lt"/>
              </a:rPr>
              <a:t>A cura </a:t>
            </a:r>
            <a:r>
              <a:rPr lang="it-IT" sz="2400" dirty="0" err="1">
                <a:solidFill>
                  <a:schemeClr val="bg1"/>
                </a:solidFill>
                <a:latin typeface="+mj-lt"/>
              </a:rPr>
              <a:t>dell’ing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Buttolo Marco   (parte 1)</a:t>
            </a:r>
          </a:p>
        </p:txBody>
      </p:sp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Introduzione alla robotica</a:t>
            </a:r>
          </a:p>
        </p:txBody>
      </p:sp>
      <p:sp>
        <p:nvSpPr>
          <p:cNvPr id="38" name="Segnaposto contenuto 17"/>
          <p:cNvSpPr txBox="1">
            <a:spLocks/>
          </p:cNvSpPr>
          <p:nvPr/>
        </p:nvSpPr>
        <p:spPr>
          <a:xfrm>
            <a:off x="634375" y="1493241"/>
            <a:ext cx="4321704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spcAft>
                <a:spcPts val="600"/>
              </a:spcAft>
              <a:buNone/>
              <a:defRPr/>
            </a:pP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4B5EE9F-6459-4349-AC95-7AFA839D5B92}"/>
              </a:ext>
            </a:extLst>
          </p:cNvPr>
          <p:cNvSpPr txBox="1"/>
          <p:nvPr/>
        </p:nvSpPr>
        <p:spPr>
          <a:xfrm>
            <a:off x="634375" y="1493241"/>
            <a:ext cx="1092325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La robotica è una disciplina tecnico-scientifica che si occupa di </a:t>
            </a:r>
          </a:p>
          <a:p>
            <a:r>
              <a:rPr lang="it-IT" dirty="0">
                <a:solidFill>
                  <a:schemeClr val="tx2"/>
                </a:solidFill>
              </a:rPr>
              <a:t>progettare e realizzare robot.</a:t>
            </a:r>
          </a:p>
          <a:p>
            <a:endParaRPr lang="it-IT" dirty="0">
              <a:solidFill>
                <a:schemeClr val="tx2"/>
              </a:solidFill>
            </a:endParaRPr>
          </a:p>
          <a:p>
            <a:r>
              <a:rPr lang="it-IT" dirty="0">
                <a:solidFill>
                  <a:schemeClr val="tx2"/>
                </a:solidFill>
              </a:rPr>
              <a:t>L’Intelligenza Artificiale (I.A)  una disciplina informatica che si </a:t>
            </a:r>
          </a:p>
          <a:p>
            <a:r>
              <a:rPr lang="it-IT" dirty="0">
                <a:solidFill>
                  <a:schemeClr val="tx2"/>
                </a:solidFill>
              </a:rPr>
              <a:t>occupa di progettare e realizzare algoritmi con l’obiettivo di </a:t>
            </a:r>
          </a:p>
          <a:p>
            <a:r>
              <a:rPr lang="it-IT" dirty="0">
                <a:solidFill>
                  <a:schemeClr val="tx2"/>
                </a:solidFill>
              </a:rPr>
              <a:t>rendere più intelligente una macchina.</a:t>
            </a:r>
          </a:p>
          <a:p>
            <a:endParaRPr lang="it-IT" dirty="0">
              <a:solidFill>
                <a:schemeClr val="tx2"/>
              </a:solidFill>
            </a:endParaRPr>
          </a:p>
          <a:p>
            <a:r>
              <a:rPr lang="it-IT" dirty="0">
                <a:solidFill>
                  <a:schemeClr val="tx2"/>
                </a:solidFill>
              </a:rPr>
              <a:t>Uno degli aspetti più impegnativi del mondo della robotica </a:t>
            </a:r>
          </a:p>
          <a:p>
            <a:r>
              <a:rPr lang="it-IT" dirty="0">
                <a:solidFill>
                  <a:schemeClr val="tx2"/>
                </a:solidFill>
              </a:rPr>
              <a:t>è quello di progettare e realizzare applicazioni</a:t>
            </a:r>
          </a:p>
          <a:p>
            <a:r>
              <a:rPr lang="it-IT" dirty="0">
                <a:solidFill>
                  <a:schemeClr val="tx2"/>
                </a:solidFill>
              </a:rPr>
              <a:t>robotiche sempre più all’avanguardia.</a:t>
            </a:r>
          </a:p>
          <a:p>
            <a:endParaRPr lang="it-IT" dirty="0">
              <a:solidFill>
                <a:schemeClr val="tx2"/>
              </a:solidFill>
            </a:endParaRPr>
          </a:p>
          <a:p>
            <a:r>
              <a:rPr lang="it-IT" dirty="0">
                <a:solidFill>
                  <a:schemeClr val="tx2"/>
                </a:solidFill>
              </a:rPr>
              <a:t>Tali applicazioni dovranno gestire molti dati ed interfacciarsi </a:t>
            </a:r>
          </a:p>
          <a:p>
            <a:r>
              <a:rPr lang="it-IT" dirty="0">
                <a:solidFill>
                  <a:schemeClr val="tx2"/>
                </a:solidFill>
              </a:rPr>
              <a:t>con una grande varietà di device fisici.</a:t>
            </a:r>
          </a:p>
        </p:txBody>
      </p:sp>
      <p:pic>
        <p:nvPicPr>
          <p:cNvPr id="7" name="Immagine 6" descr="Immagine che contiene interni, frigorifero, aperto, sedendo&#10;&#10;Descrizione generata automaticamente">
            <a:extLst>
              <a:ext uri="{FF2B5EF4-FFF2-40B4-BE49-F238E27FC236}">
                <a16:creationId xmlns:a16="http://schemas.microsoft.com/office/drawing/2014/main" id="{709C8598-DD16-41A2-88D9-82A114899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7785" y="2643426"/>
            <a:ext cx="4663015" cy="262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5CB7A9-019D-40CA-85DB-798800D53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Introduzione alla robotica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FF26ECB-2D99-4282-AF7E-2D1A3335F68C}"/>
              </a:ext>
            </a:extLst>
          </p:cNvPr>
          <p:cNvSpPr txBox="1"/>
          <p:nvPr/>
        </p:nvSpPr>
        <p:spPr>
          <a:xfrm>
            <a:off x="521207" y="1582340"/>
            <a:ext cx="687711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Si pensi, a titolo di esempio, ad una classica applicazioni di tipo </a:t>
            </a:r>
          </a:p>
          <a:p>
            <a:r>
              <a:rPr lang="it-IT" dirty="0">
                <a:solidFill>
                  <a:schemeClr val="tx2"/>
                </a:solidFill>
              </a:rPr>
              <a:t>Pick &amp; Place.</a:t>
            </a:r>
          </a:p>
          <a:p>
            <a:endParaRPr lang="it-IT" dirty="0">
              <a:solidFill>
                <a:schemeClr val="tx2"/>
              </a:solidFill>
            </a:endParaRPr>
          </a:p>
          <a:p>
            <a:r>
              <a:rPr lang="it-IT" dirty="0">
                <a:solidFill>
                  <a:schemeClr val="tx2"/>
                </a:solidFill>
              </a:rPr>
              <a:t>Una applicazione di questo tipo è una applicazione in cui il robot</a:t>
            </a:r>
          </a:p>
          <a:p>
            <a:r>
              <a:rPr lang="it-IT" dirty="0">
                <a:solidFill>
                  <a:schemeClr val="tx2"/>
                </a:solidFill>
              </a:rPr>
              <a:t>afferra un oggetto (operazioni di </a:t>
            </a:r>
            <a:r>
              <a:rPr lang="it-IT" dirty="0" err="1">
                <a:solidFill>
                  <a:schemeClr val="tx2"/>
                </a:solidFill>
              </a:rPr>
              <a:t>pick</a:t>
            </a:r>
            <a:r>
              <a:rPr lang="it-IT" dirty="0">
                <a:solidFill>
                  <a:schemeClr val="tx2"/>
                </a:solidFill>
              </a:rPr>
              <a:t>) e lo posiziona da un’altra </a:t>
            </a:r>
          </a:p>
          <a:p>
            <a:r>
              <a:rPr lang="it-IT" dirty="0">
                <a:solidFill>
                  <a:schemeClr val="tx2"/>
                </a:solidFill>
              </a:rPr>
              <a:t>parte (operazione di place). Per effettuare ciò il robot si deve </a:t>
            </a:r>
          </a:p>
          <a:p>
            <a:pPr algn="just"/>
            <a:r>
              <a:rPr lang="it-IT" dirty="0">
                <a:solidFill>
                  <a:schemeClr val="tx2"/>
                </a:solidFill>
              </a:rPr>
              <a:t>muovere nello spazio ed afferrare l’oggetto. </a:t>
            </a:r>
          </a:p>
          <a:p>
            <a:r>
              <a:rPr lang="it-IT" dirty="0">
                <a:solidFill>
                  <a:schemeClr val="tx2"/>
                </a:solidFill>
              </a:rPr>
              <a:t>Le cose si possono complicare ulteriormente quando </a:t>
            </a:r>
          </a:p>
          <a:p>
            <a:r>
              <a:rPr lang="it-IT" dirty="0">
                <a:solidFill>
                  <a:schemeClr val="tx2"/>
                </a:solidFill>
              </a:rPr>
              <a:t>l’oggetto è posizionato in modo disordinato e </a:t>
            </a:r>
          </a:p>
          <a:p>
            <a:r>
              <a:rPr lang="it-IT" dirty="0">
                <a:solidFill>
                  <a:schemeClr val="tx2"/>
                </a:solidFill>
              </a:rPr>
              <a:t>pertanto è necessaria una sorta di telecamera 3D che permetta</a:t>
            </a:r>
          </a:p>
          <a:p>
            <a:r>
              <a:rPr lang="it-IT" dirty="0">
                <a:solidFill>
                  <a:schemeClr val="tx2"/>
                </a:solidFill>
              </a:rPr>
              <a:t>al sistema di poter riconoscere l’oggetto (posizione e postura)</a:t>
            </a:r>
          </a:p>
          <a:p>
            <a:r>
              <a:rPr lang="it-IT" dirty="0">
                <a:solidFill>
                  <a:schemeClr val="tx2"/>
                </a:solidFill>
              </a:rPr>
              <a:t> in modo che il robot possa prenderlo correttamente </a:t>
            </a:r>
          </a:p>
          <a:p>
            <a:r>
              <a:rPr lang="it-IT" dirty="0">
                <a:solidFill>
                  <a:schemeClr val="tx2"/>
                </a:solidFill>
              </a:rPr>
              <a:t>(applicazione di </a:t>
            </a:r>
            <a:r>
              <a:rPr lang="it-IT" b="1" dirty="0" err="1">
                <a:solidFill>
                  <a:schemeClr val="tx2"/>
                </a:solidFill>
              </a:rPr>
              <a:t>BinPicking</a:t>
            </a:r>
            <a:r>
              <a:rPr lang="it-IT" dirty="0">
                <a:solidFill>
                  <a:schemeClr val="tx2"/>
                </a:solidFill>
              </a:rPr>
              <a:t>).</a:t>
            </a:r>
          </a:p>
        </p:txBody>
      </p:sp>
      <p:pic>
        <p:nvPicPr>
          <p:cNvPr id="6" name="20200630_144414">
            <a:hlinkClick r:id="" action="ppaction://media"/>
            <a:extLst>
              <a:ext uri="{FF2B5EF4-FFF2-40B4-BE49-F238E27FC236}">
                <a16:creationId xmlns:a16="http://schemas.microsoft.com/office/drawing/2014/main" id="{175D1DC0-4B75-440C-986E-C2D5921C68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3559" y="2835965"/>
            <a:ext cx="4337234" cy="243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5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BDA531-A8A3-4B85-83B3-4E5CA1B49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Introduzione al ROS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D81086F-73BA-4A30-8A67-E021BD98397C}"/>
              </a:ext>
            </a:extLst>
          </p:cNvPr>
          <p:cNvSpPr txBox="1"/>
          <p:nvPr/>
        </p:nvSpPr>
        <p:spPr>
          <a:xfrm>
            <a:off x="424068" y="1435608"/>
            <a:ext cx="885245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Operazioni di questo tipo necessitano che il robot interagisca con </a:t>
            </a:r>
          </a:p>
          <a:p>
            <a:r>
              <a:rPr lang="it-IT" dirty="0">
                <a:solidFill>
                  <a:schemeClr val="tx2"/>
                </a:solidFill>
              </a:rPr>
              <a:t>dispositivi esterni prodotti da altri produttori (tool di presa, </a:t>
            </a:r>
          </a:p>
          <a:p>
            <a:r>
              <a:rPr lang="it-IT" dirty="0">
                <a:solidFill>
                  <a:schemeClr val="tx2"/>
                </a:solidFill>
              </a:rPr>
              <a:t>telecamera,..). Questo cosa significa? Significa che a livello di sviluppo</a:t>
            </a:r>
          </a:p>
          <a:p>
            <a:r>
              <a:rPr lang="it-IT" dirty="0">
                <a:solidFill>
                  <a:schemeClr val="tx2"/>
                </a:solidFill>
              </a:rPr>
              <a:t>Le cose si possono complicare.</a:t>
            </a:r>
          </a:p>
          <a:p>
            <a:endParaRPr lang="it-IT" dirty="0">
              <a:solidFill>
                <a:schemeClr val="tx2"/>
              </a:solidFill>
            </a:endParaRPr>
          </a:p>
          <a:p>
            <a:r>
              <a:rPr lang="it-IT" dirty="0">
                <a:solidFill>
                  <a:schemeClr val="tx2"/>
                </a:solidFill>
              </a:rPr>
              <a:t>Ebbene……ci viene in aiuto il ROS…..ma cosa è il ROS?</a:t>
            </a:r>
          </a:p>
          <a:p>
            <a:r>
              <a:rPr lang="it-IT" dirty="0">
                <a:solidFill>
                  <a:schemeClr val="tx2"/>
                </a:solidFill>
              </a:rPr>
              <a:t>ROS è un acronimo (nel mondo tecnologico ce ne sono così tanti che</a:t>
            </a:r>
          </a:p>
          <a:p>
            <a:r>
              <a:rPr lang="it-IT" dirty="0">
                <a:solidFill>
                  <a:schemeClr val="tx2"/>
                </a:solidFill>
              </a:rPr>
              <a:t>ormai si perde il conto).</a:t>
            </a:r>
          </a:p>
          <a:p>
            <a:endParaRPr lang="it-IT" dirty="0">
              <a:solidFill>
                <a:schemeClr val="tx2"/>
              </a:solidFill>
            </a:endParaRPr>
          </a:p>
          <a:p>
            <a:r>
              <a:rPr lang="it-IT" b="1" dirty="0">
                <a:solidFill>
                  <a:schemeClr val="tx2"/>
                </a:solidFill>
              </a:rPr>
              <a:t>ROS = </a:t>
            </a:r>
            <a:r>
              <a:rPr lang="it-IT" b="1" dirty="0" err="1">
                <a:solidFill>
                  <a:schemeClr val="tx2"/>
                </a:solidFill>
              </a:rPr>
              <a:t>Robotic</a:t>
            </a:r>
            <a:r>
              <a:rPr lang="it-IT" b="1" dirty="0">
                <a:solidFill>
                  <a:schemeClr val="tx2"/>
                </a:solidFill>
              </a:rPr>
              <a:t> Operating System</a:t>
            </a:r>
          </a:p>
          <a:p>
            <a:endParaRPr lang="it-IT" dirty="0">
              <a:solidFill>
                <a:schemeClr val="tx2"/>
              </a:solidFill>
            </a:endParaRPr>
          </a:p>
          <a:p>
            <a:r>
              <a:rPr lang="it-IT" dirty="0">
                <a:solidFill>
                  <a:schemeClr val="tx2"/>
                </a:solidFill>
              </a:rPr>
              <a:t>Non fatevi ingannare dall’acronimo…ROS non è un sistema </a:t>
            </a:r>
          </a:p>
          <a:p>
            <a:r>
              <a:rPr lang="it-IT" dirty="0">
                <a:solidFill>
                  <a:schemeClr val="tx2"/>
                </a:solidFill>
              </a:rPr>
              <a:t>operativo.</a:t>
            </a:r>
          </a:p>
        </p:txBody>
      </p:sp>
    </p:spTree>
    <p:extLst>
      <p:ext uri="{BB962C8B-B14F-4D97-AF65-F5344CB8AC3E}">
        <p14:creationId xmlns:p14="http://schemas.microsoft.com/office/powerpoint/2010/main" val="2473491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8F666-90D0-43A9-BC5E-C7F676E0C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Introduzione al ROS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10D434A-20A8-4E52-A2B2-CB79E4F83E9E}"/>
              </a:ext>
            </a:extLst>
          </p:cNvPr>
          <p:cNvSpPr txBox="1"/>
          <p:nvPr/>
        </p:nvSpPr>
        <p:spPr>
          <a:xfrm>
            <a:off x="521207" y="1477550"/>
            <a:ext cx="962995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Per essere più precisi, ROS è un meta sistema operativo. ROS ha</a:t>
            </a:r>
          </a:p>
          <a:p>
            <a:r>
              <a:rPr lang="it-IT" dirty="0">
                <a:solidFill>
                  <a:schemeClr val="tx2"/>
                </a:solidFill>
              </a:rPr>
              <a:t>delle funzionalità simili a quelle di un moderno S.O </a:t>
            </a:r>
          </a:p>
          <a:p>
            <a:r>
              <a:rPr lang="it-IT" dirty="0">
                <a:solidFill>
                  <a:schemeClr val="tx2"/>
                </a:solidFill>
              </a:rPr>
              <a:t>(Sistema Operativo) come per esempio la gestione dei processi e la</a:t>
            </a:r>
          </a:p>
          <a:p>
            <a:r>
              <a:rPr lang="it-IT" dirty="0">
                <a:solidFill>
                  <a:schemeClr val="tx2"/>
                </a:solidFill>
              </a:rPr>
              <a:t>gestione dei file, ma si installa su un S.O come per esempio Linux.</a:t>
            </a:r>
          </a:p>
          <a:p>
            <a:endParaRPr lang="it-IT" dirty="0">
              <a:solidFill>
                <a:schemeClr val="tx2"/>
              </a:solidFill>
            </a:endParaRPr>
          </a:p>
          <a:p>
            <a:r>
              <a:rPr lang="it-IT" dirty="0">
                <a:solidFill>
                  <a:schemeClr val="tx2"/>
                </a:solidFill>
              </a:rPr>
              <a:t>Una delle caratteristiche più importanti di ROS è che permette di</a:t>
            </a:r>
          </a:p>
          <a:p>
            <a:r>
              <a:rPr lang="it-IT" dirty="0">
                <a:solidFill>
                  <a:schemeClr val="tx2"/>
                </a:solidFill>
              </a:rPr>
              <a:t>scrivere codice sorgente indipendentemente dall’hardware fisico</a:t>
            </a:r>
          </a:p>
          <a:p>
            <a:r>
              <a:rPr lang="it-IT" dirty="0">
                <a:solidFill>
                  <a:schemeClr val="tx2"/>
                </a:solidFill>
              </a:rPr>
              <a:t>dei vari devices.</a:t>
            </a:r>
          </a:p>
          <a:p>
            <a:endParaRPr lang="it-IT" dirty="0">
              <a:solidFill>
                <a:schemeClr val="tx2"/>
              </a:solidFill>
            </a:endParaRPr>
          </a:p>
          <a:p>
            <a:r>
              <a:rPr lang="it-IT" dirty="0">
                <a:solidFill>
                  <a:schemeClr val="tx2"/>
                </a:solidFill>
              </a:rPr>
              <a:t>ROS è un prodotto open source rilasciato sotto licenza BSD.</a:t>
            </a:r>
          </a:p>
          <a:p>
            <a:endParaRPr lang="it-IT" dirty="0">
              <a:solidFill>
                <a:schemeClr val="tx2"/>
              </a:solidFill>
            </a:endParaRPr>
          </a:p>
          <a:p>
            <a:r>
              <a:rPr lang="it-IT" dirty="0">
                <a:solidFill>
                  <a:schemeClr val="tx2"/>
                </a:solidFill>
              </a:rPr>
              <a:t>ROS contiene tutta una serie di librerie e funzioni che permettono</a:t>
            </a:r>
          </a:p>
          <a:p>
            <a:r>
              <a:rPr lang="it-IT" dirty="0">
                <a:solidFill>
                  <a:schemeClr val="tx2"/>
                </a:solidFill>
              </a:rPr>
              <a:t>di sviluppare applicativi in Python e C++.</a:t>
            </a:r>
          </a:p>
        </p:txBody>
      </p:sp>
    </p:spTree>
    <p:extLst>
      <p:ext uri="{BB962C8B-B14F-4D97-AF65-F5344CB8AC3E}">
        <p14:creationId xmlns:p14="http://schemas.microsoft.com/office/powerpoint/2010/main" val="2842706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587A62-25A2-4BF0-8462-4E5129704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Introduzione al ROS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FD252A2-11B7-4B8A-99DF-46D319DC4A3E}"/>
              </a:ext>
            </a:extLst>
          </p:cNvPr>
          <p:cNvSpPr txBox="1"/>
          <p:nvPr/>
        </p:nvSpPr>
        <p:spPr>
          <a:xfrm>
            <a:off x="521207" y="1582340"/>
            <a:ext cx="701928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In questo breve corso verranno effettuati degli esperimenti sul ROS</a:t>
            </a:r>
          </a:p>
          <a:p>
            <a:r>
              <a:rPr lang="it-IT" dirty="0">
                <a:solidFill>
                  <a:schemeClr val="tx2"/>
                </a:solidFill>
              </a:rPr>
              <a:t>sfruttando come S.O Linux Ubuntu versione …</a:t>
            </a:r>
          </a:p>
          <a:p>
            <a:endParaRPr lang="it-IT" dirty="0">
              <a:solidFill>
                <a:schemeClr val="tx2"/>
              </a:solidFill>
            </a:endParaRPr>
          </a:p>
          <a:p>
            <a:r>
              <a:rPr lang="it-IT" dirty="0">
                <a:solidFill>
                  <a:schemeClr val="tx2"/>
                </a:solidFill>
              </a:rPr>
              <a:t>Come distribuzione ROS (ce ne sono un po’: </a:t>
            </a:r>
            <a:r>
              <a:rPr lang="it-IT" dirty="0" err="1">
                <a:solidFill>
                  <a:schemeClr val="tx2"/>
                </a:solidFill>
              </a:rPr>
              <a:t>kinetic</a:t>
            </a:r>
            <a:r>
              <a:rPr lang="it-IT" dirty="0">
                <a:solidFill>
                  <a:schemeClr val="tx2"/>
                </a:solidFill>
              </a:rPr>
              <a:t>, </a:t>
            </a:r>
            <a:r>
              <a:rPr lang="it-IT" dirty="0" err="1">
                <a:solidFill>
                  <a:schemeClr val="tx2"/>
                </a:solidFill>
              </a:rPr>
              <a:t>melodic</a:t>
            </a:r>
            <a:r>
              <a:rPr lang="it-IT" dirty="0">
                <a:solidFill>
                  <a:schemeClr val="tx2"/>
                </a:solidFill>
              </a:rPr>
              <a:t>, ….) si</a:t>
            </a:r>
          </a:p>
          <a:p>
            <a:r>
              <a:rPr lang="it-IT" dirty="0">
                <a:solidFill>
                  <a:schemeClr val="tx2"/>
                </a:solidFill>
              </a:rPr>
              <a:t>è scelto la distribuzione </a:t>
            </a:r>
            <a:r>
              <a:rPr lang="it-IT" dirty="0" err="1">
                <a:solidFill>
                  <a:schemeClr val="tx2"/>
                </a:solidFill>
              </a:rPr>
              <a:t>Melodic</a:t>
            </a:r>
            <a:r>
              <a:rPr lang="it-IT" dirty="0">
                <a:solidFill>
                  <a:schemeClr val="tx2"/>
                </a:solidFill>
              </a:rPr>
              <a:t>.</a:t>
            </a:r>
          </a:p>
          <a:p>
            <a:endParaRPr lang="it-IT" dirty="0">
              <a:solidFill>
                <a:schemeClr val="tx2"/>
              </a:solidFill>
            </a:endParaRPr>
          </a:p>
          <a:p>
            <a:r>
              <a:rPr lang="it-IT" dirty="0">
                <a:solidFill>
                  <a:schemeClr val="tx2"/>
                </a:solidFill>
              </a:rPr>
              <a:t>L’installazione di ROS non è particolarmente difficile ma richiede </a:t>
            </a:r>
          </a:p>
          <a:p>
            <a:r>
              <a:rPr lang="it-IT" dirty="0">
                <a:solidFill>
                  <a:schemeClr val="tx2"/>
                </a:solidFill>
              </a:rPr>
              <a:t>qualche operazione macchinosa. Prima però di installare</a:t>
            </a:r>
          </a:p>
          <a:p>
            <a:r>
              <a:rPr lang="it-IT" dirty="0">
                <a:solidFill>
                  <a:schemeClr val="tx2"/>
                </a:solidFill>
              </a:rPr>
              <a:t>ROS è bene fornire un po’ di «sana» teoria a</a:t>
            </a:r>
          </a:p>
          <a:p>
            <a:r>
              <a:rPr lang="it-IT" dirty="0">
                <a:solidFill>
                  <a:schemeClr val="tx2"/>
                </a:solidFill>
              </a:rPr>
              <a:t>riguardo.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AE9BF58-2C82-4D0A-8E6B-D7237246A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940" y="3529166"/>
            <a:ext cx="5486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27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BD29EA-F54D-4D07-9729-16AA9C614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Introduzione al ROS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16FB89B-E539-472D-8EB3-E10AEA5A9136}"/>
              </a:ext>
            </a:extLst>
          </p:cNvPr>
          <p:cNvSpPr txBox="1"/>
          <p:nvPr/>
        </p:nvSpPr>
        <p:spPr>
          <a:xfrm>
            <a:off x="521207" y="1633982"/>
            <a:ext cx="765538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222222"/>
                </a:solidFill>
                <a:latin typeface="Verdana" panose="020B0604030504040204" pitchFamily="34" charset="0"/>
              </a:rPr>
              <a:t>Lo sviluppo di software robusto per il controllo di un robot è un’attività che richiede il contributo di molte competenze diverse (visione artificiale, navigazione, comunicazione, controllo del moto,… solo per citarne alcune), spesso non presenti all’interno di un unico team di lavoro. </a:t>
            </a:r>
          </a:p>
          <a:p>
            <a:endParaRPr lang="it-IT" sz="1800" dirty="0">
              <a:solidFill>
                <a:srgbClr val="222222"/>
              </a:solidFill>
              <a:latin typeface="Verdana" panose="020B0604030504040204" pitchFamily="34" charset="0"/>
            </a:endParaRPr>
          </a:p>
          <a:p>
            <a:r>
              <a:rPr lang="it-IT" sz="1800" dirty="0">
                <a:solidFill>
                  <a:srgbClr val="222222"/>
                </a:solidFill>
                <a:latin typeface="Verdana" panose="020B0604030504040204" pitchFamily="34" charset="0"/>
              </a:rPr>
              <a:t>Pertanto, con il passare degli anni è stato sempre più evidente il bisogno di un ambiente che consentisse lo sviluppo del software in modo collaborativo e facilmente integrabile. Il ROS mette a disposizione alcune funzionalità fondamentali per facilitare la modularità del software sviluppato, con particolare </a:t>
            </a:r>
          </a:p>
          <a:p>
            <a:r>
              <a:rPr lang="it-IT" sz="1800" dirty="0">
                <a:solidFill>
                  <a:srgbClr val="222222"/>
                </a:solidFill>
                <a:latin typeface="Verdana" panose="020B0604030504040204" pitchFamily="34" charset="0"/>
              </a:rPr>
              <a:t>attenzione alle convenzioni e alle funzionalità </a:t>
            </a:r>
          </a:p>
          <a:p>
            <a:r>
              <a:rPr lang="it-IT" sz="1800" dirty="0">
                <a:solidFill>
                  <a:srgbClr val="222222"/>
                </a:solidFill>
                <a:latin typeface="Verdana" panose="020B0604030504040204" pitchFamily="34" charset="0"/>
              </a:rPr>
              <a:t>tipiche dei dispositivi robotici.</a:t>
            </a:r>
            <a:endParaRPr lang="it-IT" sz="18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BE13696-E5FF-481F-9E28-B7D8B42FE1F6}"/>
              </a:ext>
            </a:extLst>
          </p:cNvPr>
          <p:cNvSpPr txBox="1"/>
          <p:nvPr/>
        </p:nvSpPr>
        <p:spPr>
          <a:xfrm>
            <a:off x="521207" y="5327301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dirty="0"/>
              <a:t>La struttura di base del ROS è piuttosto semplice. Essa è una rete di nodi chiamati in modo generico </a:t>
            </a:r>
            <a:r>
              <a:rPr lang="it-IT" sz="1800" b="1" dirty="0"/>
              <a:t>ROSNODE</a:t>
            </a:r>
            <a:r>
              <a:rPr lang="it-IT" sz="1800" dirty="0"/>
              <a:t>. Il </a:t>
            </a:r>
            <a:r>
              <a:rPr lang="it-IT" sz="1800" b="1" dirty="0"/>
              <a:t>ROSCORE</a:t>
            </a:r>
            <a:r>
              <a:rPr lang="it-IT" sz="1800" dirty="0"/>
              <a:t> è il nodo Master, ossia il nodo che gestisce le comunicazioni tra i ROSNODE.</a:t>
            </a:r>
          </a:p>
          <a:p>
            <a:pPr algn="just"/>
            <a:endParaRPr lang="it-IT" sz="1800" dirty="0">
              <a:solidFill>
                <a:schemeClr val="tx2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F492981-9A38-44C4-B54A-72AA03A03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108" y="3998541"/>
            <a:ext cx="3628685" cy="245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61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8A8B80-09F8-4193-BC68-97EEA5990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Introduzione al ROS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5F7B7F6-CDD7-48CA-BA20-7BA6EF98E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687" y="1480395"/>
            <a:ext cx="5615609" cy="405308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128AAAE-C36E-418D-8E2C-070317F5AB1B}"/>
              </a:ext>
            </a:extLst>
          </p:cNvPr>
          <p:cNvSpPr txBox="1"/>
          <p:nvPr/>
        </p:nvSpPr>
        <p:spPr>
          <a:xfrm>
            <a:off x="521207" y="1480395"/>
            <a:ext cx="45146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Il ROSNODE invece può essere un pacchetto fornito con il ROS o un pacchetto scritto dal progettista del software in C++ o Python.</a:t>
            </a:r>
          </a:p>
          <a:p>
            <a:endParaRPr lang="it-IT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48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it-IT" dirty="0">
                <a:latin typeface="Segoe UI Light" panose="020B0502040204020203" pitchFamily="34" charset="0"/>
                <a:cs typeface="Segoe UI Light" panose="020B0502040204020203" pitchFamily="34" charset="0"/>
              </a:rPr>
              <a:t>Contatti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half" idx="4294967295"/>
          </p:nvPr>
        </p:nvSpPr>
        <p:spPr>
          <a:xfrm>
            <a:off x="541611" y="2495158"/>
            <a:ext cx="9442648" cy="3978275"/>
          </a:xfrm>
        </p:spPr>
        <p:txBody>
          <a:bodyPr rtlCol="0">
            <a:normAutofit/>
          </a:bodyPr>
          <a:lstStyle/>
          <a:p>
            <a:pPr marL="0" indent="0" rtl="0">
              <a:lnSpc>
                <a:spcPts val="3600"/>
              </a:lnSpc>
              <a:spcAft>
                <a:spcPts val="0"/>
              </a:spcAft>
              <a:buNone/>
            </a:pP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Mail:   </a:t>
            </a: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  <a:hlinkClick r:id="rId3"/>
              </a:rPr>
              <a:t>mbuttolo@libero.it</a:t>
            </a:r>
            <a:endParaRPr lang="it-IT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rtl="0">
              <a:lnSpc>
                <a:spcPts val="3600"/>
              </a:lnSpc>
              <a:spcAft>
                <a:spcPts val="0"/>
              </a:spcAft>
              <a:buNone/>
            </a:pPr>
            <a:r>
              <a:rPr lang="it-IT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Sito:    www.marcobuttolo.com</a:t>
            </a:r>
          </a:p>
        </p:txBody>
      </p:sp>
    </p:spTree>
    <p:extLst>
      <p:ext uri="{BB962C8B-B14F-4D97-AF65-F5344CB8AC3E}">
        <p14:creationId xmlns:p14="http://schemas.microsoft.com/office/powerpoint/2010/main" val="893025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theme/theme1.xml><?xml version="1.0" encoding="utf-8"?>
<a:theme xmlns:a="http://schemas.openxmlformats.org/drawingml/2006/main" name="DocBenvenu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715145_TF10001108.potx" id="{66E9F1A0-49EC-4038-8270-22AD7F47D240}" vid="{86F9DE1D-8072-420B-AE53-65C44E93AB7B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8a52e8c320b9a064ae3583ae3861c9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8020cb39231a0945110f9cd888b521a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7FC771-7DFE-49DA-B577-71181BFBCB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50072C5-DDE0-4258-BA7A-4D4B80DFA63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EE8C63A-4744-4DE4-BB49-0FF0B5375C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{EB588B1F-1E07-45CF-8E04-743D904266EC}tf10001108_win32</Template>
  <TotalTime>13</TotalTime>
  <Words>696</Words>
  <Application>Microsoft Office PowerPoint</Application>
  <PresentationFormat>Widescreen</PresentationFormat>
  <Paragraphs>85</Paragraphs>
  <Slides>9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Arial</vt:lpstr>
      <vt:lpstr>Calibri</vt:lpstr>
      <vt:lpstr>Segoe UI</vt:lpstr>
      <vt:lpstr>Segoe UI Light</vt:lpstr>
      <vt:lpstr>Verdana</vt:lpstr>
      <vt:lpstr>DocBenvenuto</vt:lpstr>
      <vt:lpstr>Lezioni sul ROS</vt:lpstr>
      <vt:lpstr>Introduzione alla robotica</vt:lpstr>
      <vt:lpstr>Introduzione alla robotica</vt:lpstr>
      <vt:lpstr>Introduzione al ROS</vt:lpstr>
      <vt:lpstr>Introduzione al ROS</vt:lpstr>
      <vt:lpstr>Introduzione al ROS</vt:lpstr>
      <vt:lpstr>Introduzione al ROS</vt:lpstr>
      <vt:lpstr>Introduzione al ROS</vt:lpstr>
      <vt:lpstr>Contatti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Lezioni sul ROS</dc:title>
  <dc:creator>Marco Buttolo</dc:creator>
  <cp:keywords/>
  <cp:lastModifiedBy>Marco Buttolo</cp:lastModifiedBy>
  <cp:revision>10</cp:revision>
  <dcterms:created xsi:type="dcterms:W3CDTF">2021-02-21T15:57:24Z</dcterms:created>
  <dcterms:modified xsi:type="dcterms:W3CDTF">2021-02-21T16:11:24Z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